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007577262" r:id="rId2"/>
    <p:sldId id="372" r:id="rId3"/>
    <p:sldId id="366" r:id="rId4"/>
    <p:sldId id="370" r:id="rId5"/>
    <p:sldId id="369" r:id="rId6"/>
    <p:sldId id="364" r:id="rId7"/>
    <p:sldId id="365" r:id="rId8"/>
    <p:sldId id="354" r:id="rId9"/>
    <p:sldId id="355" r:id="rId10"/>
    <p:sldId id="357" r:id="rId11"/>
    <p:sldId id="358" r:id="rId12"/>
    <p:sldId id="368" r:id="rId13"/>
    <p:sldId id="373" r:id="rId14"/>
    <p:sldId id="260" r:id="rId15"/>
    <p:sldId id="2007577263" r:id="rId16"/>
  </p:sldIdLst>
  <p:sldSz cx="12192000" cy="6858000"/>
  <p:notesSz cx="6954838" cy="9309100"/>
  <p:custDataLst>
    <p:tags r:id="rId1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66FF99"/>
    <a:srgbClr val="5C8E3A"/>
    <a:srgbClr val="646464"/>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5"/>
    <p:restoredTop sz="85714" autoAdjust="0"/>
  </p:normalViewPr>
  <p:slideViewPr>
    <p:cSldViewPr snapToGrid="0">
      <p:cViewPr varScale="1">
        <p:scale>
          <a:sx n="93" d="100"/>
          <a:sy n="93" d="100"/>
        </p:scale>
        <p:origin x="1080"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vi-VN"/>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9501B424-D0F4-4D7E-BF95-50D7048069E3}" type="datetimeFigureOut">
              <a:rPr lang="vi-VN" smtClean="0"/>
              <a:t>29/09/2022</a:t>
            </a:fld>
            <a:endParaRPr lang="vi-VN"/>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vi-VN"/>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vi-VN"/>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7A1CED1F-2A60-4BCF-A982-B1DE6039188B}" type="slidenum">
              <a:rPr lang="vi-VN" smtClean="0"/>
              <a:t>‹#›</a:t>
            </a:fld>
            <a:endParaRPr lang="vi-VN"/>
          </a:p>
        </p:txBody>
      </p:sp>
    </p:spTree>
    <p:extLst>
      <p:ext uri="{BB962C8B-B14F-4D97-AF65-F5344CB8AC3E}">
        <p14:creationId xmlns:p14="http://schemas.microsoft.com/office/powerpoint/2010/main" val="344354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6</a:t>
            </a:fld>
            <a:endParaRPr lang="vi-VN"/>
          </a:p>
        </p:txBody>
      </p:sp>
    </p:spTree>
    <p:extLst>
      <p:ext uri="{BB962C8B-B14F-4D97-AF65-F5344CB8AC3E}">
        <p14:creationId xmlns:p14="http://schemas.microsoft.com/office/powerpoint/2010/main" val="406181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toán</a:t>
            </a:r>
            <a:r>
              <a:rPr lang="en-US" dirty="0"/>
              <a:t> </a:t>
            </a:r>
            <a:r>
              <a:rPr lang="en-US" dirty="0" err="1"/>
              <a:t>thuộc</a:t>
            </a:r>
            <a:r>
              <a:rPr lang="en-US" dirty="0"/>
              <a:t> </a:t>
            </a:r>
            <a:r>
              <a:rPr lang="en-US" dirty="0" err="1"/>
              <a:t>dạng</a:t>
            </a:r>
            <a:r>
              <a:rPr lang="en-US" dirty="0"/>
              <a:t> </a:t>
            </a:r>
            <a:r>
              <a:rPr lang="en-US" dirty="0" err="1"/>
              <a:t>toán</a:t>
            </a:r>
            <a:r>
              <a:rPr lang="en-US" dirty="0"/>
              <a:t> </a:t>
            </a:r>
            <a:r>
              <a:rPr lang="en-US" dirty="0" err="1"/>
              <a:t>nào</a:t>
            </a:r>
            <a:r>
              <a:rPr lang="en-US" dirty="0"/>
              <a:t>?  </a:t>
            </a:r>
            <a:r>
              <a:rPr lang="en-US" dirty="0" err="1"/>
              <a:t>Tại</a:t>
            </a:r>
            <a:r>
              <a:rPr lang="en-US" dirty="0"/>
              <a:t> </a:t>
            </a:r>
            <a:r>
              <a:rPr lang="en-US" dirty="0" err="1"/>
              <a:t>sao</a:t>
            </a:r>
            <a:r>
              <a:rPr lang="en-US" dirty="0"/>
              <a:t>?</a:t>
            </a:r>
          </a:p>
          <a:p>
            <a:r>
              <a:rPr lang="en-US" dirty="0" err="1"/>
              <a:t>Nêu</a:t>
            </a:r>
            <a:r>
              <a:rPr lang="en-US" dirty="0"/>
              <a:t> </a:t>
            </a:r>
            <a:r>
              <a:rPr lang="en-US" dirty="0" err="1"/>
              <a:t>phương</a:t>
            </a:r>
            <a:r>
              <a:rPr lang="en-US" dirty="0"/>
              <a:t> </a:t>
            </a:r>
            <a:r>
              <a:rPr lang="en-US" dirty="0" err="1"/>
              <a:t>pháp</a:t>
            </a:r>
            <a:r>
              <a:rPr lang="en-US" dirty="0"/>
              <a:t> </a:t>
            </a:r>
            <a:r>
              <a:rPr lang="en-US" dirty="0" err="1"/>
              <a:t>giải</a:t>
            </a:r>
            <a:r>
              <a:rPr lang="en-US" dirty="0"/>
              <a:t> </a:t>
            </a:r>
            <a:r>
              <a:rPr lang="en-US" dirty="0" err="1"/>
              <a:t>bài</a:t>
            </a:r>
            <a:r>
              <a:rPr lang="en-US" dirty="0"/>
              <a:t> </a:t>
            </a:r>
            <a:r>
              <a:rPr lang="en-US" dirty="0" err="1"/>
              <a:t>toán</a:t>
            </a:r>
            <a:r>
              <a:rPr lang="en-US" dirty="0"/>
              <a:t>?</a:t>
            </a:r>
          </a:p>
          <a:p>
            <a:endParaRPr lang="vi-VN" dirty="0"/>
          </a:p>
        </p:txBody>
      </p:sp>
      <p:sp>
        <p:nvSpPr>
          <p:cNvPr id="4" name="Slide Number Placeholder 3"/>
          <p:cNvSpPr>
            <a:spLocks noGrp="1"/>
          </p:cNvSpPr>
          <p:nvPr>
            <p:ph type="sldNum" sz="quarter" idx="5"/>
          </p:nvPr>
        </p:nvSpPr>
        <p:spPr/>
        <p:txBody>
          <a:bodyPr/>
          <a:lstStyle/>
          <a:p>
            <a:fld id="{7A1CED1F-2A60-4BCF-A982-B1DE6039188B}" type="slidenum">
              <a:rPr lang="vi-VN" smtClean="0"/>
              <a:t>7</a:t>
            </a:fld>
            <a:endParaRPr lang="vi-VN"/>
          </a:p>
        </p:txBody>
      </p:sp>
    </p:spTree>
    <p:extLst>
      <p:ext uri="{BB962C8B-B14F-4D97-AF65-F5344CB8AC3E}">
        <p14:creationId xmlns:p14="http://schemas.microsoft.com/office/powerpoint/2010/main" val="120996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8</a:t>
            </a:fld>
            <a:endParaRPr lang="vi-VN"/>
          </a:p>
        </p:txBody>
      </p:sp>
    </p:spTree>
    <p:extLst>
      <p:ext uri="{BB962C8B-B14F-4D97-AF65-F5344CB8AC3E}">
        <p14:creationId xmlns:p14="http://schemas.microsoft.com/office/powerpoint/2010/main" val="227794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5060" indent="-290408" eaLnBrk="0" hangingPunct="0">
              <a:defRPr>
                <a:solidFill>
                  <a:schemeClr val="tx1"/>
                </a:solidFill>
                <a:latin typeface="Arial" charset="0"/>
              </a:defRPr>
            </a:lvl2pPr>
            <a:lvl3pPr marL="1161631" indent="-232326" eaLnBrk="0" hangingPunct="0">
              <a:defRPr>
                <a:solidFill>
                  <a:schemeClr val="tx1"/>
                </a:solidFill>
                <a:latin typeface="Arial" charset="0"/>
              </a:defRPr>
            </a:lvl3pPr>
            <a:lvl4pPr marL="1626283" indent="-232326" eaLnBrk="0" hangingPunct="0">
              <a:defRPr>
                <a:solidFill>
                  <a:schemeClr val="tx1"/>
                </a:solidFill>
                <a:latin typeface="Arial" charset="0"/>
              </a:defRPr>
            </a:lvl4pPr>
            <a:lvl5pPr marL="2090936" indent="-232326" eaLnBrk="0" hangingPunct="0">
              <a:defRPr>
                <a:solidFill>
                  <a:schemeClr val="tx1"/>
                </a:solidFill>
                <a:latin typeface="Arial" charset="0"/>
              </a:defRPr>
            </a:lvl5pPr>
            <a:lvl6pPr marL="2555588" indent="-232326" eaLnBrk="0" fontAlgn="base" hangingPunct="0">
              <a:spcBef>
                <a:spcPct val="0"/>
              </a:spcBef>
              <a:spcAft>
                <a:spcPct val="0"/>
              </a:spcAft>
              <a:defRPr>
                <a:solidFill>
                  <a:schemeClr val="tx1"/>
                </a:solidFill>
                <a:latin typeface="Arial" charset="0"/>
              </a:defRPr>
            </a:lvl6pPr>
            <a:lvl7pPr marL="3020240" indent="-232326" eaLnBrk="0" fontAlgn="base" hangingPunct="0">
              <a:spcBef>
                <a:spcPct val="0"/>
              </a:spcBef>
              <a:spcAft>
                <a:spcPct val="0"/>
              </a:spcAft>
              <a:defRPr>
                <a:solidFill>
                  <a:schemeClr val="tx1"/>
                </a:solidFill>
                <a:latin typeface="Arial" charset="0"/>
              </a:defRPr>
            </a:lvl7pPr>
            <a:lvl8pPr marL="3484893" indent="-232326" eaLnBrk="0" fontAlgn="base" hangingPunct="0">
              <a:spcBef>
                <a:spcPct val="0"/>
              </a:spcBef>
              <a:spcAft>
                <a:spcPct val="0"/>
              </a:spcAft>
              <a:defRPr>
                <a:solidFill>
                  <a:schemeClr val="tx1"/>
                </a:solidFill>
                <a:latin typeface="Arial" charset="0"/>
              </a:defRPr>
            </a:lvl8pPr>
            <a:lvl9pPr marL="3949545" indent="-232326" eaLnBrk="0" fontAlgn="base" hangingPunct="0">
              <a:spcBef>
                <a:spcPct val="0"/>
              </a:spcBef>
              <a:spcAft>
                <a:spcPct val="0"/>
              </a:spcAft>
              <a:defRPr>
                <a:solidFill>
                  <a:schemeClr val="tx1"/>
                </a:solidFill>
                <a:latin typeface="Arial" charset="0"/>
              </a:defRPr>
            </a:lvl9pPr>
          </a:lstStyle>
          <a:p>
            <a:pPr eaLnBrk="1" hangingPunct="1"/>
            <a:fld id="{EE100D4A-1857-4D6E-A62F-345EB8AA07FE}" type="slidenum">
              <a:rPr lang="en-US" smtClean="0"/>
              <a:pPr eaLnBrk="1" hangingPunct="1"/>
              <a:t>9</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Bài toán cần chú gì khi giải? ( lưu ý cùng đơn vị đo)</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MR: Nêu cách tìm chu vu của hình?</a:t>
            </a:r>
          </a:p>
          <a:p>
            <a:r>
              <a:rPr lang="en-US"/>
              <a:t>Chu vi của một hình có thể là tổng chu vi của các hình đc không vì sao?</a:t>
            </a:r>
          </a:p>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10</a:t>
            </a:fld>
            <a:endParaRPr lang="vi-VN"/>
          </a:p>
        </p:txBody>
      </p:sp>
    </p:spTree>
    <p:extLst>
      <p:ext uri="{BB962C8B-B14F-4D97-AF65-F5344CB8AC3E}">
        <p14:creationId xmlns:p14="http://schemas.microsoft.com/office/powerpoint/2010/main" val="271606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Qua </a:t>
            </a:r>
            <a:r>
              <a:rPr lang="en-US" dirty="0" err="1"/>
              <a:t>các</a:t>
            </a:r>
            <a:r>
              <a:rPr lang="en-US" dirty="0"/>
              <a:t> BT con </a:t>
            </a:r>
            <a:r>
              <a:rPr lang="en-US" dirty="0" err="1"/>
              <a:t>đã</a:t>
            </a:r>
            <a:r>
              <a:rPr lang="en-US" dirty="0"/>
              <a:t> </a:t>
            </a:r>
            <a:r>
              <a:rPr lang="en-US" dirty="0" err="1"/>
              <a:t>đạt</a:t>
            </a:r>
            <a:r>
              <a:rPr lang="en-US" dirty="0"/>
              <a:t> </a:t>
            </a:r>
            <a:r>
              <a:rPr lang="en-US" dirty="0" err="1"/>
              <a:t>được</a:t>
            </a:r>
            <a:r>
              <a:rPr lang="en-US" dirty="0"/>
              <a:t> </a:t>
            </a:r>
            <a:r>
              <a:rPr lang="en-US" dirty="0" err="1"/>
              <a:t>mục</a:t>
            </a:r>
            <a:r>
              <a:rPr lang="en-US" dirty="0"/>
              <a:t> </a:t>
            </a:r>
            <a:r>
              <a:rPr lang="en-US" dirty="0" err="1"/>
              <a:t>tiêu</a:t>
            </a:r>
            <a:r>
              <a:rPr lang="en-US" dirty="0"/>
              <a:t> </a:t>
            </a:r>
            <a:r>
              <a:rPr lang="en-US" dirty="0" err="1"/>
              <a:t>nào</a:t>
            </a:r>
            <a:r>
              <a:rPr lang="en-US" dirty="0"/>
              <a:t> </a:t>
            </a:r>
            <a:r>
              <a:rPr lang="en-US" dirty="0" err="1"/>
              <a:t>của</a:t>
            </a:r>
            <a:r>
              <a:rPr lang="en-US" dirty="0"/>
              <a:t> </a:t>
            </a:r>
            <a:r>
              <a:rPr lang="en-US" dirty="0" err="1"/>
              <a:t>bài</a:t>
            </a:r>
            <a:r>
              <a:rPr lang="en-US" dirty="0"/>
              <a:t> </a:t>
            </a:r>
            <a:r>
              <a:rPr lang="en-US" dirty="0" err="1"/>
              <a:t>học</a:t>
            </a:r>
            <a:r>
              <a:rPr lang="en-US" dirty="0"/>
              <a:t>.</a:t>
            </a:r>
          </a:p>
        </p:txBody>
      </p:sp>
      <p:sp>
        <p:nvSpPr>
          <p:cNvPr id="4" name="Slide Number Placeholder 3"/>
          <p:cNvSpPr>
            <a:spLocks noGrp="1"/>
          </p:cNvSpPr>
          <p:nvPr>
            <p:ph type="sldNum" sz="quarter" idx="5"/>
          </p:nvPr>
        </p:nvSpPr>
        <p:spPr/>
        <p:txBody>
          <a:bodyPr/>
          <a:lstStyle/>
          <a:p>
            <a:fld id="{7A1CED1F-2A60-4BCF-A982-B1DE6039188B}" type="slidenum">
              <a:rPr lang="vi-VN" smtClean="0"/>
              <a:t>11</a:t>
            </a:fld>
            <a:endParaRPr lang="vi-VN"/>
          </a:p>
        </p:txBody>
      </p:sp>
    </p:spTree>
    <p:extLst>
      <p:ext uri="{BB962C8B-B14F-4D97-AF65-F5344CB8AC3E}">
        <p14:creationId xmlns:p14="http://schemas.microsoft.com/office/powerpoint/2010/main" val="175632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MR: SO SÁNH CHU VI CÁC HÌNH TRÊN</a:t>
            </a:r>
          </a:p>
        </p:txBody>
      </p:sp>
      <p:sp>
        <p:nvSpPr>
          <p:cNvPr id="4" name="Slide Number Placeholder 3"/>
          <p:cNvSpPr>
            <a:spLocks noGrp="1"/>
          </p:cNvSpPr>
          <p:nvPr>
            <p:ph type="sldNum" sz="quarter" idx="5"/>
          </p:nvPr>
        </p:nvSpPr>
        <p:spPr/>
        <p:txBody>
          <a:bodyPr/>
          <a:lstStyle/>
          <a:p>
            <a:fld id="{7A1CED1F-2A60-4BCF-A982-B1DE6039188B}" type="slidenum">
              <a:rPr lang="vi-VN" smtClean="0"/>
              <a:t>12</a:t>
            </a:fld>
            <a:endParaRPr lang="vi-VN"/>
          </a:p>
        </p:txBody>
      </p:sp>
    </p:spTree>
    <p:extLst>
      <p:ext uri="{BB962C8B-B14F-4D97-AF65-F5344CB8AC3E}">
        <p14:creationId xmlns:p14="http://schemas.microsoft.com/office/powerpoint/2010/main" val="372831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1CED1F-2A60-4BCF-A982-B1DE6039188B}" type="slidenum">
              <a:rPr lang="vi-VN" smtClean="0"/>
              <a:t>14</a:t>
            </a:fld>
            <a:endParaRPr lang="vi-VN"/>
          </a:p>
        </p:txBody>
      </p:sp>
    </p:spTree>
    <p:extLst>
      <p:ext uri="{BB962C8B-B14F-4D97-AF65-F5344CB8AC3E}">
        <p14:creationId xmlns:p14="http://schemas.microsoft.com/office/powerpoint/2010/main" val="2763315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1CED1F-2A60-4BCF-A982-B1DE6039188B}" type="slidenum">
              <a:rPr lang="vi-VN" smtClean="0"/>
              <a:t>15</a:t>
            </a:fld>
            <a:endParaRPr lang="vi-VN"/>
          </a:p>
        </p:txBody>
      </p:sp>
    </p:spTree>
    <p:extLst>
      <p:ext uri="{BB962C8B-B14F-4D97-AF65-F5344CB8AC3E}">
        <p14:creationId xmlns:p14="http://schemas.microsoft.com/office/powerpoint/2010/main" val="270013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0F1F-6A0B-4DB9-84D7-DFDC2FE385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ACEE317-9F5D-4BE2-82E5-4C10C762E5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B8E840D-A4DD-44DF-A344-36EAD0D14500}"/>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5" name="Footer Placeholder 4">
            <a:extLst>
              <a:ext uri="{FF2B5EF4-FFF2-40B4-BE49-F238E27FC236}">
                <a16:creationId xmlns:a16="http://schemas.microsoft.com/office/drawing/2014/main" id="{2DFB163E-ABFC-4DD3-86D9-F60715AC97E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11D4887-EC00-40EA-B0D3-4B0A3ECE3CDA}"/>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00291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66E8-70FA-498F-A185-6669415496D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469655-3A4A-4E4B-9C62-0C9ED45EDD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46489C4-AF11-4BFD-81C1-1025F5633F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876C25E-ECBE-4B92-8E86-213758190532}"/>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6" name="Footer Placeholder 5">
            <a:extLst>
              <a:ext uri="{FF2B5EF4-FFF2-40B4-BE49-F238E27FC236}">
                <a16:creationId xmlns:a16="http://schemas.microsoft.com/office/drawing/2014/main" id="{FADD08B1-C7A0-4AA1-826A-EB7B2490BC4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79D1532-F6D5-444C-AA1E-3C9574260778}"/>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229083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C42C-C8D8-487F-9C00-C48EBBA9A06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90D0D14-930A-4682-84CF-38DB0E0AE7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5F1D2-5EDC-47C7-A9D1-785E1C8B1C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57FA686-148F-4DAD-BD39-9BD8331D90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00777B-E858-4CF5-9160-EC8707666F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3BE4070-16AC-4EDD-96C5-5AE361D61B51}"/>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8" name="Footer Placeholder 7">
            <a:extLst>
              <a:ext uri="{FF2B5EF4-FFF2-40B4-BE49-F238E27FC236}">
                <a16:creationId xmlns:a16="http://schemas.microsoft.com/office/drawing/2014/main" id="{D8B043A7-929C-470D-A4BE-C2F4D588D7E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3E4C6AA-44DE-4D51-9510-0A806B7A6BD4}"/>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772305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9964-08F6-4BC0-BD1D-B3099953C17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0884694-FC6B-47F0-B6D6-9BF586244496}"/>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4" name="Footer Placeholder 3">
            <a:extLst>
              <a:ext uri="{FF2B5EF4-FFF2-40B4-BE49-F238E27FC236}">
                <a16:creationId xmlns:a16="http://schemas.microsoft.com/office/drawing/2014/main" id="{5F423B09-0F29-4D33-8B65-851AC55052D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710744A-2483-4891-945B-C0B1697507F2}"/>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670617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EF1E3-8B28-4ACC-B472-69AE99EDC544}"/>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3" name="Footer Placeholder 2">
            <a:extLst>
              <a:ext uri="{FF2B5EF4-FFF2-40B4-BE49-F238E27FC236}">
                <a16:creationId xmlns:a16="http://schemas.microsoft.com/office/drawing/2014/main" id="{5D0EBF5C-03F3-4922-B6F5-65DD0C76E32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F6CB553-09C5-4FF7-8BE8-32496D27B65A}"/>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203427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EF1E3-8B28-4ACC-B472-69AE99EDC544}"/>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3" name="Footer Placeholder 2">
            <a:extLst>
              <a:ext uri="{FF2B5EF4-FFF2-40B4-BE49-F238E27FC236}">
                <a16:creationId xmlns:a16="http://schemas.microsoft.com/office/drawing/2014/main" id="{5D0EBF5C-03F3-4922-B6F5-65DD0C76E32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F6CB553-09C5-4FF7-8BE8-32496D27B65A}"/>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4158521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EF1E3-8B28-4ACC-B472-69AE99EDC544}"/>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3" name="Footer Placeholder 2">
            <a:extLst>
              <a:ext uri="{FF2B5EF4-FFF2-40B4-BE49-F238E27FC236}">
                <a16:creationId xmlns:a16="http://schemas.microsoft.com/office/drawing/2014/main" id="{5D0EBF5C-03F3-4922-B6F5-65DD0C76E32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F6CB553-09C5-4FF7-8BE8-32496D27B65A}"/>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997695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CFF6-2056-4B58-ADD3-5159511065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CEF9CE0-C8FE-472C-9C20-A80C3C4628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DADF73F-6AB4-41C3-BA4C-3C4E890D9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0722A-50A2-489F-9A73-4E8FE3067CC6}"/>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6" name="Footer Placeholder 5">
            <a:extLst>
              <a:ext uri="{FF2B5EF4-FFF2-40B4-BE49-F238E27FC236}">
                <a16:creationId xmlns:a16="http://schemas.microsoft.com/office/drawing/2014/main" id="{3B2F741A-656B-4A0A-921D-76E436AAFEF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34869C7-3458-44DA-9C1B-A95D28E42B08}"/>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2506018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E83-D48E-4134-A69C-30F2DB411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6F25701-90DE-41E4-AE94-C173571E7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EC50613-A124-46F2-BB74-6CF629F59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A43506-D81B-47EE-AD1C-DDC7DE6784D5}"/>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6" name="Footer Placeholder 5">
            <a:extLst>
              <a:ext uri="{FF2B5EF4-FFF2-40B4-BE49-F238E27FC236}">
                <a16:creationId xmlns:a16="http://schemas.microsoft.com/office/drawing/2014/main" id="{BC5686FE-DB66-494C-9874-A780A81838F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9FC207F-772D-4434-B846-24E2D526AF8C}"/>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649923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8A23-FF33-4213-84DF-D9646231847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E6F594D-0891-4D04-9383-FD125A6DDC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6A5F090-0F75-4670-8123-B8807B09D9A7}"/>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5" name="Footer Placeholder 4">
            <a:extLst>
              <a:ext uri="{FF2B5EF4-FFF2-40B4-BE49-F238E27FC236}">
                <a16:creationId xmlns:a16="http://schemas.microsoft.com/office/drawing/2014/main" id="{9121DB30-B540-40B1-86B1-BAEF8EBE1CA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3108219-3C4C-4876-BAB1-80CB193D436D}"/>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262528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7B470B-B147-4461-844C-7DF2238F04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743D972-FDDB-4E45-AC1C-E1825392B9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AAC2B7D-951B-4594-BE70-2682078650B1}"/>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5" name="Footer Placeholder 4">
            <a:extLst>
              <a:ext uri="{FF2B5EF4-FFF2-40B4-BE49-F238E27FC236}">
                <a16:creationId xmlns:a16="http://schemas.microsoft.com/office/drawing/2014/main" id="{8B0ECBA6-5FF4-48C3-9EF4-58BA8DDCCBF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AF6A52-5F45-4A5D-AF4D-2CE485807C18}"/>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12382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C60C-8618-46AD-82FB-74EFFF22EA7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0BC9C31-DB43-4DE0-BBAE-F6533C7D09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21BF5FA-C717-47B0-9147-7095DAD6DCDA}"/>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5" name="Footer Placeholder 4">
            <a:extLst>
              <a:ext uri="{FF2B5EF4-FFF2-40B4-BE49-F238E27FC236}">
                <a16:creationId xmlns:a16="http://schemas.microsoft.com/office/drawing/2014/main" id="{9E616B44-75AE-4021-8DA4-C2C9231D61E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38A47E-0FA1-4D07-9575-3DAE9B35E4D1}"/>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009695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55C9F7-D39A-4E0E-B03C-A61F9F63AF24}" type="slidenum">
              <a:rPr lang="en-US"/>
              <a:pPr>
                <a:defRPr/>
              </a:pPr>
              <a:t>‹#›</a:t>
            </a:fld>
            <a:endParaRPr lang="en-US"/>
          </a:p>
        </p:txBody>
      </p:sp>
    </p:spTree>
    <p:extLst>
      <p:ext uri="{BB962C8B-B14F-4D97-AF65-F5344CB8AC3E}">
        <p14:creationId xmlns:p14="http://schemas.microsoft.com/office/powerpoint/2010/main" val="3542969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3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55C9F7-D39A-4E0E-B03C-A61F9F63AF24}" type="slidenum">
              <a:rPr lang="en-US"/>
              <a:pPr>
                <a:defRPr/>
              </a:pPr>
              <a:t>‹#›</a:t>
            </a:fld>
            <a:endParaRPr lang="en-US"/>
          </a:p>
        </p:txBody>
      </p:sp>
    </p:spTree>
    <p:extLst>
      <p:ext uri="{BB962C8B-B14F-4D97-AF65-F5344CB8AC3E}">
        <p14:creationId xmlns:p14="http://schemas.microsoft.com/office/powerpoint/2010/main" val="480893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2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55C9F7-D39A-4E0E-B03C-A61F9F63AF24}" type="slidenum">
              <a:rPr lang="en-US"/>
              <a:pPr>
                <a:defRPr/>
              </a:pPr>
              <a:t>‹#›</a:t>
            </a:fld>
            <a:endParaRPr lang="en-US"/>
          </a:p>
        </p:txBody>
      </p:sp>
    </p:spTree>
    <p:extLst>
      <p:ext uri="{BB962C8B-B14F-4D97-AF65-F5344CB8AC3E}">
        <p14:creationId xmlns:p14="http://schemas.microsoft.com/office/powerpoint/2010/main" val="386609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55C9F7-D39A-4E0E-B03C-A61F9F63AF24}" type="slidenum">
              <a:rPr lang="en-US"/>
              <a:pPr>
                <a:defRPr/>
              </a:pPr>
              <a:t>‹#›</a:t>
            </a:fld>
            <a:endParaRPr lang="en-US"/>
          </a:p>
        </p:txBody>
      </p:sp>
    </p:spTree>
    <p:extLst>
      <p:ext uri="{BB962C8B-B14F-4D97-AF65-F5344CB8AC3E}">
        <p14:creationId xmlns:p14="http://schemas.microsoft.com/office/powerpoint/2010/main" val="421961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C60C-8618-46AD-82FB-74EFFF22EA7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0BC9C31-DB43-4DE0-BBAE-F6533C7D09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21BF5FA-C717-47B0-9147-7095DAD6DCDA}"/>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5" name="Footer Placeholder 4">
            <a:extLst>
              <a:ext uri="{FF2B5EF4-FFF2-40B4-BE49-F238E27FC236}">
                <a16:creationId xmlns:a16="http://schemas.microsoft.com/office/drawing/2014/main" id="{9E616B44-75AE-4021-8DA4-C2C9231D61E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38A47E-0FA1-4D07-9575-3DAE9B35E4D1}"/>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201021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C60C-8618-46AD-82FB-74EFFF22EA7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0BC9C31-DB43-4DE0-BBAE-F6533C7D09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21BF5FA-C717-47B0-9147-7095DAD6DCDA}"/>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5" name="Footer Placeholder 4">
            <a:extLst>
              <a:ext uri="{FF2B5EF4-FFF2-40B4-BE49-F238E27FC236}">
                <a16:creationId xmlns:a16="http://schemas.microsoft.com/office/drawing/2014/main" id="{9E616B44-75AE-4021-8DA4-C2C9231D61E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38A47E-0FA1-4D07-9575-3DAE9B35E4D1}"/>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45414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C60C-8618-46AD-82FB-74EFFF22EA7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0BC9C31-DB43-4DE0-BBAE-F6533C7D09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21BF5FA-C717-47B0-9147-7095DAD6DCDA}"/>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5" name="Footer Placeholder 4">
            <a:extLst>
              <a:ext uri="{FF2B5EF4-FFF2-40B4-BE49-F238E27FC236}">
                <a16:creationId xmlns:a16="http://schemas.microsoft.com/office/drawing/2014/main" id="{9E616B44-75AE-4021-8DA4-C2C9231D61E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38A47E-0FA1-4D07-9575-3DAE9B35E4D1}"/>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41397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C60C-8618-46AD-82FB-74EFFF22EA7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0BC9C31-DB43-4DE0-BBAE-F6533C7D09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21BF5FA-C717-47B0-9147-7095DAD6DCDA}"/>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5" name="Footer Placeholder 4">
            <a:extLst>
              <a:ext uri="{FF2B5EF4-FFF2-40B4-BE49-F238E27FC236}">
                <a16:creationId xmlns:a16="http://schemas.microsoft.com/office/drawing/2014/main" id="{9E616B44-75AE-4021-8DA4-C2C9231D61E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38A47E-0FA1-4D07-9575-3DAE9B35E4D1}"/>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3530142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C60C-8618-46AD-82FB-74EFFF22EA7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0BC9C31-DB43-4DE0-BBAE-F6533C7D09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21BF5FA-C717-47B0-9147-7095DAD6DCDA}"/>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5" name="Footer Placeholder 4">
            <a:extLst>
              <a:ext uri="{FF2B5EF4-FFF2-40B4-BE49-F238E27FC236}">
                <a16:creationId xmlns:a16="http://schemas.microsoft.com/office/drawing/2014/main" id="{9E616B44-75AE-4021-8DA4-C2C9231D61E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38A47E-0FA1-4D07-9575-3DAE9B35E4D1}"/>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375675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C60C-8618-46AD-82FB-74EFFF22EA7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0BC9C31-DB43-4DE0-BBAE-F6533C7D09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21BF5FA-C717-47B0-9147-7095DAD6DCDA}"/>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5" name="Footer Placeholder 4">
            <a:extLst>
              <a:ext uri="{FF2B5EF4-FFF2-40B4-BE49-F238E27FC236}">
                <a16:creationId xmlns:a16="http://schemas.microsoft.com/office/drawing/2014/main" id="{9E616B44-75AE-4021-8DA4-C2C9231D61E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38A47E-0FA1-4D07-9575-3DAE9B35E4D1}"/>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265551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1CF6-67B5-485A-AFB2-FC21C7260C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3A35E1A-39CC-441E-B90C-4356CEF969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0EF07A-9F41-451F-8ABB-B8032FD58BB3}"/>
              </a:ext>
            </a:extLst>
          </p:cNvPr>
          <p:cNvSpPr>
            <a:spLocks noGrp="1"/>
          </p:cNvSpPr>
          <p:nvPr>
            <p:ph type="dt" sz="half" idx="10"/>
          </p:nvPr>
        </p:nvSpPr>
        <p:spPr/>
        <p:txBody>
          <a:bodyPr/>
          <a:lstStyle/>
          <a:p>
            <a:fld id="{F4C9A0EC-FB5A-4645-BDA8-B69FA18BFD46}" type="datetimeFigureOut">
              <a:rPr lang="vi-VN" smtClean="0"/>
              <a:t>29/09/2022</a:t>
            </a:fld>
            <a:endParaRPr lang="vi-VN"/>
          </a:p>
        </p:txBody>
      </p:sp>
      <p:sp>
        <p:nvSpPr>
          <p:cNvPr id="5" name="Footer Placeholder 4">
            <a:extLst>
              <a:ext uri="{FF2B5EF4-FFF2-40B4-BE49-F238E27FC236}">
                <a16:creationId xmlns:a16="http://schemas.microsoft.com/office/drawing/2014/main" id="{7A2DB6F8-4ACC-4A4D-A7FC-D70EA8C5995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BACE8AE-BF2D-4327-BC7C-68E826976E2A}"/>
              </a:ext>
            </a:extLst>
          </p:cNvPr>
          <p:cNvSpPr>
            <a:spLocks noGrp="1"/>
          </p:cNvSpPr>
          <p:nvPr>
            <p:ph type="sldNum" sz="quarter" idx="12"/>
          </p:nvPr>
        </p:nvSpPr>
        <p:spPr/>
        <p:txBody>
          <a:bodyPr/>
          <a:lstStyle/>
          <a:p>
            <a:fld id="{D8500EDF-A05D-4D11-B793-4CEBAED8796B}" type="slidenum">
              <a:rPr lang="vi-VN" smtClean="0"/>
              <a:t>‹#›</a:t>
            </a:fld>
            <a:endParaRPr lang="vi-VN"/>
          </a:p>
        </p:txBody>
      </p:sp>
    </p:spTree>
    <p:extLst>
      <p:ext uri="{BB962C8B-B14F-4D97-AF65-F5344CB8AC3E}">
        <p14:creationId xmlns:p14="http://schemas.microsoft.com/office/powerpoint/2010/main" val="199609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28569-83E0-495F-A414-B3FA911AC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A40D851-540A-4C2B-80DF-E973A01E4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4E3F5E-249B-450D-BFB8-31B1925384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9A0EC-FB5A-4645-BDA8-B69FA18BFD46}" type="datetimeFigureOut">
              <a:rPr lang="vi-VN" smtClean="0"/>
              <a:t>29/09/2022</a:t>
            </a:fld>
            <a:endParaRPr lang="vi-VN"/>
          </a:p>
        </p:txBody>
      </p:sp>
      <p:sp>
        <p:nvSpPr>
          <p:cNvPr id="5" name="Footer Placeholder 4">
            <a:extLst>
              <a:ext uri="{FF2B5EF4-FFF2-40B4-BE49-F238E27FC236}">
                <a16:creationId xmlns:a16="http://schemas.microsoft.com/office/drawing/2014/main" id="{AB6938F0-CD65-4F7F-9B72-F499B6126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ABFDB71-DFAF-4BE5-8CD5-AF1EF98BEB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00EDF-A05D-4D11-B793-4CEBAED8796B}" type="slidenum">
              <a:rPr lang="vi-VN" smtClean="0"/>
              <a:t>‹#›</a:t>
            </a:fld>
            <a:endParaRPr lang="vi-VN"/>
          </a:p>
        </p:txBody>
      </p:sp>
    </p:spTree>
    <p:extLst>
      <p:ext uri="{BB962C8B-B14F-4D97-AF65-F5344CB8AC3E}">
        <p14:creationId xmlns:p14="http://schemas.microsoft.com/office/powerpoint/2010/main" val="3391713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9" r:id="rId4"/>
    <p:sldLayoutId id="2147483668" r:id="rId5"/>
    <p:sldLayoutId id="2147483666" r:id="rId6"/>
    <p:sldLayoutId id="2147483665" r:id="rId7"/>
    <p:sldLayoutId id="2147483663" r:id="rId8"/>
    <p:sldLayoutId id="2147483651" r:id="rId9"/>
    <p:sldLayoutId id="2147483652" r:id="rId10"/>
    <p:sldLayoutId id="2147483653" r:id="rId11"/>
    <p:sldLayoutId id="2147483654" r:id="rId12"/>
    <p:sldLayoutId id="2147483655" r:id="rId13"/>
    <p:sldLayoutId id="2147483671" r:id="rId14"/>
    <p:sldLayoutId id="2147483661" r:id="rId15"/>
    <p:sldLayoutId id="2147483656" r:id="rId16"/>
    <p:sldLayoutId id="2147483657" r:id="rId17"/>
    <p:sldLayoutId id="2147483658" r:id="rId18"/>
    <p:sldLayoutId id="2147483659" r:id="rId19"/>
    <p:sldLayoutId id="2147483660" r:id="rId20"/>
    <p:sldLayoutId id="2147483667" r:id="rId21"/>
    <p:sldLayoutId id="2147483664" r:id="rId22"/>
    <p:sldLayoutId id="2147483662"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21.gif"/><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9.sv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4.wmf"/><Relationship Id="rId4" Type="http://schemas.openxmlformats.org/officeDocument/2006/relationships/image" Target="../media/image7.svg"/><Relationship Id="rId9"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9.sv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9.sv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5" descr="50">
            <a:extLst>
              <a:ext uri="{FF2B5EF4-FFF2-40B4-BE49-F238E27FC236}">
                <a16:creationId xmlns:a16="http://schemas.microsoft.com/office/drawing/2014/main" id="{6CB9D253-DFE0-A84D-BCB1-9C1063137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31975"/>
            <a:ext cx="118872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a:extLst>
              <a:ext uri="{FF2B5EF4-FFF2-40B4-BE49-F238E27FC236}">
                <a16:creationId xmlns:a16="http://schemas.microsoft.com/office/drawing/2014/main" id="{CDC8B85D-1E86-244D-B330-686983EF4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9010650" y="1749426"/>
            <a:ext cx="2395538"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a:extLst>
              <a:ext uri="{FF2B5EF4-FFF2-40B4-BE49-F238E27FC236}">
                <a16:creationId xmlns:a16="http://schemas.microsoft.com/office/drawing/2014/main" id="{938FC27B-375E-4249-A1CB-3589FD714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328614" y="122239"/>
            <a:ext cx="23955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1">
            <a:extLst>
              <a:ext uri="{FF2B5EF4-FFF2-40B4-BE49-F238E27FC236}">
                <a16:creationId xmlns:a16="http://schemas.microsoft.com/office/drawing/2014/main" id="{DF266ACC-D424-5241-B1DB-4BE6CA53B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75890">
            <a:off x="9661526" y="1211263"/>
            <a:ext cx="15525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a:extLst>
              <a:ext uri="{FF2B5EF4-FFF2-40B4-BE49-F238E27FC236}">
                <a16:creationId xmlns:a16="http://schemas.microsoft.com/office/drawing/2014/main" id="{1561B949-D2D0-374A-AF65-D48F93FFCF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4" t="12038" r="70209" b="60370"/>
          <a:stretch>
            <a:fillRect/>
          </a:stretch>
        </p:blipFill>
        <p:spPr bwMode="auto">
          <a:xfrm>
            <a:off x="5426075" y="263525"/>
            <a:ext cx="23955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27">
            <a:extLst>
              <a:ext uri="{FF2B5EF4-FFF2-40B4-BE49-F238E27FC236}">
                <a16:creationId xmlns:a16="http://schemas.microsoft.com/office/drawing/2014/main" id="{84B71D18-6CFD-044D-B2AA-B2D3116ECBE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40988" y="63500"/>
            <a:ext cx="153511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0DDFA40-9623-604B-9D59-3D1C47B50471}"/>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b="57693"/>
          <a:stretch>
            <a:fillRect/>
          </a:stretch>
        </p:blipFill>
        <p:spPr bwMode="auto">
          <a:xfrm rot="21194988" flipV="1">
            <a:off x="-1520825" y="-314325"/>
            <a:ext cx="980598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5">
            <a:extLst>
              <a:ext uri="{FF2B5EF4-FFF2-40B4-BE49-F238E27FC236}">
                <a16:creationId xmlns:a16="http://schemas.microsoft.com/office/drawing/2014/main" id="{BF4BC712-BDD1-C645-B6F4-223C48DE73CE}"/>
              </a:ext>
            </a:extLst>
          </p:cNvPr>
          <p:cNvSpPr>
            <a:spLocks noChangeArrowheads="1" noChangeShapeType="1" noTextEdit="1"/>
          </p:cNvSpPr>
          <p:nvPr/>
        </p:nvSpPr>
        <p:spPr bwMode="auto">
          <a:xfrm>
            <a:off x="4235115" y="1970089"/>
            <a:ext cx="4092909" cy="928687"/>
          </a:xfrm>
          <a:prstGeom prst="rect">
            <a:avLst/>
          </a:prstGeom>
        </p:spPr>
        <p:txBody>
          <a:bodyPr wrap="none" fromWordArt="1">
            <a:prstTxWarp prst="textPlain">
              <a:avLst>
                <a:gd name="adj" fmla="val 50000"/>
              </a:avLst>
            </a:prstTxWarp>
          </a:bodyPr>
          <a:lstStyle/>
          <a:p>
            <a:pPr algn="ctr"/>
            <a:r>
              <a:rPr lang="vi-VN" sz="3900" kern="10" dirty="0">
                <a:ln w="9525">
                  <a:solidFill>
                    <a:srgbClr val="FF0000"/>
                  </a:solidFill>
                  <a:round/>
                  <a:headEnd/>
                  <a:tailEnd/>
                </a:ln>
                <a:solidFill>
                  <a:srgbClr val="0070C0"/>
                </a:solidFill>
                <a:cs typeface="Arial" panose="020B0604020202020204" pitchFamily="34" charset="0"/>
              </a:rPr>
              <a:t>TOÁN 5</a:t>
            </a:r>
          </a:p>
        </p:txBody>
      </p:sp>
      <p:sp>
        <p:nvSpPr>
          <p:cNvPr id="22537" name="TextBox 3">
            <a:extLst>
              <a:ext uri="{FF2B5EF4-FFF2-40B4-BE49-F238E27FC236}">
                <a16:creationId xmlns:a16="http://schemas.microsoft.com/office/drawing/2014/main" id="{BC7C0D4D-3171-D547-826C-F23AAD6D9B16}"/>
              </a:ext>
            </a:extLst>
          </p:cNvPr>
          <p:cNvSpPr txBox="1">
            <a:spLocks noChangeArrowheads="1"/>
          </p:cNvSpPr>
          <p:nvPr/>
        </p:nvSpPr>
        <p:spPr bwMode="auto">
          <a:xfrm>
            <a:off x="2176463" y="311151"/>
            <a:ext cx="8031162"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defRPr/>
            </a:pPr>
            <a:r>
              <a:rPr lang="en-US" altLang="vi-VN" sz="2340" b="1" dirty="0">
                <a:solidFill>
                  <a:srgbClr val="FF0000"/>
                </a:solidFill>
              </a:rPr>
              <a:t>PHÒNG GIÁO DỤC VÀ ĐÀO TẠO QUẬN LONG BIÊN</a:t>
            </a:r>
          </a:p>
          <a:p>
            <a:pPr algn="ctr" eaLnBrk="1" hangingPunct="1">
              <a:spcBef>
                <a:spcPct val="0"/>
              </a:spcBef>
              <a:buFontTx/>
              <a:buNone/>
              <a:defRPr/>
            </a:pPr>
            <a:r>
              <a:rPr lang="en-US" altLang="vi-VN" sz="2340" b="1" dirty="0">
                <a:solidFill>
                  <a:srgbClr val="FF0000"/>
                </a:solidFill>
              </a:rPr>
              <a:t>TRƯỜNG TIỂU HỌC PHÚC LỢI</a:t>
            </a:r>
          </a:p>
        </p:txBody>
      </p:sp>
      <p:sp>
        <p:nvSpPr>
          <p:cNvPr id="15370" name="TextBox 10">
            <a:extLst>
              <a:ext uri="{FF2B5EF4-FFF2-40B4-BE49-F238E27FC236}">
                <a16:creationId xmlns:a16="http://schemas.microsoft.com/office/drawing/2014/main" id="{24DCF077-3CF8-7542-ABF7-13277C3DCEB1}"/>
              </a:ext>
            </a:extLst>
          </p:cNvPr>
          <p:cNvSpPr txBox="1">
            <a:spLocks noChangeArrowheads="1"/>
          </p:cNvSpPr>
          <p:nvPr/>
        </p:nvSpPr>
        <p:spPr bwMode="auto">
          <a:xfrm>
            <a:off x="895350" y="3578225"/>
            <a:ext cx="10847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dirty="0" err="1">
                <a:solidFill>
                  <a:srgbClr val="0000FF"/>
                </a:solidFill>
                <a:latin typeface="Times New Roman" panose="02020603050405020304" pitchFamily="18" charset="0"/>
              </a:rPr>
              <a:t>Luyện</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tập</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trang</a:t>
            </a:r>
            <a:r>
              <a:rPr lang="en-US" altLang="en-US" sz="4800" b="1" dirty="0">
                <a:solidFill>
                  <a:srgbClr val="0000FF"/>
                </a:solidFill>
                <a:latin typeface="Times New Roman" panose="02020603050405020304" pitchFamily="18" charset="0"/>
              </a:rPr>
              <a:t> 24)</a:t>
            </a:r>
            <a:endParaRPr lang="en-US" altLang="en-US" sz="2000" i="1" dirty="0">
              <a:solidFill>
                <a:srgbClr val="0000FF"/>
              </a:solidFill>
              <a:latin typeface="Times New Roman" panose="02020603050405020304" pitchFamily="18" charset="0"/>
            </a:endParaRPr>
          </a:p>
        </p:txBody>
      </p:sp>
      <p:sp>
        <p:nvSpPr>
          <p:cNvPr id="22539" name="TextBox 10">
            <a:extLst>
              <a:ext uri="{FF2B5EF4-FFF2-40B4-BE49-F238E27FC236}">
                <a16:creationId xmlns:a16="http://schemas.microsoft.com/office/drawing/2014/main" id="{E9108BAA-3CD8-974D-9A57-6A1033BB60FA}"/>
              </a:ext>
            </a:extLst>
          </p:cNvPr>
          <p:cNvSpPr txBox="1">
            <a:spLocks noChangeArrowheads="1"/>
          </p:cNvSpPr>
          <p:nvPr/>
        </p:nvSpPr>
        <p:spPr bwMode="auto">
          <a:xfrm>
            <a:off x="2566989" y="5319714"/>
            <a:ext cx="7058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defRPr/>
            </a:pPr>
            <a:r>
              <a:rPr lang="en-US" altLang="en-US" sz="2340" b="1" i="1" dirty="0" err="1">
                <a:solidFill>
                  <a:srgbClr val="0000FF"/>
                </a:solidFill>
              </a:rPr>
              <a:t>Năm</a:t>
            </a:r>
            <a:r>
              <a:rPr lang="en-US" altLang="en-US" sz="2340" b="1" i="1" dirty="0">
                <a:solidFill>
                  <a:srgbClr val="0000FF"/>
                </a:solidFill>
              </a:rPr>
              <a:t> </a:t>
            </a:r>
            <a:r>
              <a:rPr lang="en-US" altLang="en-US" sz="2340" b="1" i="1" dirty="0" err="1">
                <a:solidFill>
                  <a:srgbClr val="0000FF"/>
                </a:solidFill>
              </a:rPr>
              <a:t>học</a:t>
            </a:r>
            <a:r>
              <a:rPr lang="en-US" altLang="en-US" sz="2340" b="1" i="1" dirty="0">
                <a:solidFill>
                  <a:srgbClr val="0000FF"/>
                </a:solidFill>
              </a:rPr>
              <a:t> 2022 - 2023</a:t>
            </a:r>
            <a:endParaRPr lang="en-US" altLang="en-US" sz="2080" b="1" i="1" dirty="0">
              <a:solidFill>
                <a:srgbClr val="000000"/>
              </a:solidFill>
            </a:endParaRPr>
          </a:p>
        </p:txBody>
      </p:sp>
    </p:spTree>
    <p:extLst>
      <p:ext uri="{BB962C8B-B14F-4D97-AF65-F5344CB8AC3E}">
        <p14:creationId xmlns:p14="http://schemas.microsoft.com/office/powerpoint/2010/main" val="78702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250" fill="hold"/>
                                        <p:tgtEl>
                                          <p:spTgt spid="6"/>
                                        </p:tgtEl>
                                        <p:attrNameLst>
                                          <p:attrName>ppt_x</p:attrName>
                                        </p:attrNameLst>
                                      </p:cBhvr>
                                      <p:tavLst>
                                        <p:tav tm="0">
                                          <p:val>
                                            <p:strVal val="#ppt_x"/>
                                          </p:val>
                                        </p:tav>
                                        <p:tav tm="100000">
                                          <p:val>
                                            <p:strVal val="#ppt_x"/>
                                          </p:val>
                                        </p:tav>
                                      </p:tavLst>
                                    </p:anim>
                                    <p:anim calcmode="lin" valueType="num">
                                      <p:cBhvr additive="base">
                                        <p:cTn id="13" dur="125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nodeType="afterGroup">
                            <p:stCondLst>
                              <p:cond delay="1250"/>
                            </p:stCondLst>
                            <p:childTnLst>
                              <p:par>
                                <p:cTn id="28" presetID="8" presetClass="emph" presetSubtype="0" fill="hold" nodeType="afterEffect">
                                  <p:stCondLst>
                                    <p:cond delay="0"/>
                                  </p:stCondLst>
                                  <p:childTnLst>
                                    <p:animRot by="21600000">
                                      <p:cBhvr>
                                        <p:cTn id="29" dur="3750" fill="hold"/>
                                        <p:tgtEl>
                                          <p:spTgt spid="11"/>
                                        </p:tgtEl>
                                        <p:attrNameLst>
                                          <p:attrName>r</p:attrName>
                                        </p:attrNameLst>
                                      </p:cBhvr>
                                    </p:animRot>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10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0" presetClass="path" presetSubtype="0" accel="50000" decel="50000" fill="hold" nodeType="withEffect">
                                  <p:stCondLst>
                                    <p:cond delay="0"/>
                                  </p:stCondLst>
                                  <p:childTnLst>
                                    <p:animMotion origin="layout" path="M -4.375E-6 0.02546 L -4.375E-6 0.02569 C -0.00325 0.02662 -0.00638 0.02755 -0.0095 0.02847 C -0.01093 0.02893 -0.01289 0.02917 -0.01419 0.02986 C -0.01614 0.03055 -0.01992 0.03194 -0.02226 0.03264 C -0.0233 0.0331 -0.0246 0.0331 -0.02591 0.03333 C -0.0358 0.0368 -0.02317 0.03264 -0.03268 0.03518 C -0.03476 0.03565 -0.03658 0.03657 -0.03854 0.0368 C -0.03997 0.03727 -0.04153 0.03727 -0.04335 0.0375 C -0.04869 0.03843 -0.04518 0.03796 -0.0513 0.03935 C -0.05247 0.03935 -0.05364 0.03958 -0.05494 0.03981 C -0.05612 0.04028 -0.05703 0.04074 -0.0582 0.0412 C -0.06093 0.04167 -0.07278 0.04421 -0.07682 0.04468 C -0.07851 0.04491 -0.08007 0.04491 -0.08151 0.04537 C -0.08398 0.0456 -0.08619 0.04606 -0.08854 0.04653 C -0.09036 0.04676 -0.09244 0.04676 -0.09453 0.04722 C -0.09674 0.04745 -0.09895 0.04792 -0.1013 0.04815 C -0.10742 0.04907 -0.1164 0.05023 -0.12226 0.05069 C -0.12773 0.05093 -0.1332 0.05116 -0.13854 0.05116 C -0.14713 0.05208 -0.15494 0.05301 -0.16419 0.05324 L -0.35599 0.05231 L -0.36184 0.05185 C -0.3651 0.05139 -0.36875 0.05093 -0.37213 0.05069 C -0.37643 0.05023 -0.38072 0.05023 -0.38489 0.05023 C -0.38697 0.05 -0.3888 0.04954 -0.39062 0.0493 C -0.39505 0.04884 -0.39921 0.04815 -0.40364 0.04768 C -0.40846 0.04722 -0.41354 0.04722 -0.41862 0.04722 C -0.42604 0.0463 -0.42591 0.0463 -0.43489 0.04537 C -0.43658 0.04514 -0.43802 0.04491 -0.43958 0.04468 C -0.44335 0.04421 -0.44739 0.04329 -0.45117 0.04282 C -0.45442 0.04259 -0.45742 0.04259 -0.46054 0.04236 C -0.46354 0.0419 -0.47148 0.04074 -0.4733 0.04051 C -0.47643 0.04028 -0.47955 0.04005 -0.48268 0.03981 C -0.48372 0.03981 -0.48489 0.03935 -0.48593 0.03935 C -0.48763 0.03889 -0.48919 0.03843 -0.49075 0.03819 C -0.49322 0.03773 -0.50273 0.03704 -0.50468 0.0368 C -0.50664 0.03657 -0.50846 0.03588 -0.51041 0.03565 C -0.51406 0.03495 -0.51744 0.03449 -0.52083 0.0338 C -0.52291 0.03356 -0.52474 0.0331 -0.52669 0.03264 C -0.52929 0.03241 -0.53216 0.03218 -0.53489 0.03218 C -0.54518 0.03032 -0.52877 0.03333 -0.54414 0.03032 C -0.55221 0.0287 -0.55065 0.02917 -0.55924 0.02801 C -0.56783 0.02662 -0.56601 0.02662 -0.57552 0.025 C -0.57903 0.0243 -0.58294 0.0243 -0.58606 0.02315 C -0.5871 0.02268 -0.58815 0.02222 -0.58945 0.02199 C -0.59401 0.02083 -0.59869 0.02037 -0.60351 0.01968 C -0.61953 0.01296 -0.59778 0.02106 -0.61744 0.01667 C -0.61862 0.01643 -0.61849 0.01528 -0.61966 0.01481 C -0.6233 0.01366 -0.62799 0.01366 -0.63125 0.01227 C -0.63307 0.0118 -0.6345 0.01111 -0.63606 0.01065 C -0.63971 0.00972 -0.64362 0.0088 -0.64765 0.00833 C -0.65599 0.00671 -0.65234 0.00741 -0.65937 0.00648 C -0.66237 0.00532 -0.66367 0.00486 -0.66744 0.00417 C -0.66979 0.0037 -0.67421 0.00278 -0.67421 0.00301 C -0.67565 0.00231 -0.67669 0.00185 -0.67786 0.00162 C -0.68059 0.00093 -0.68528 -0.00023 -0.68828 -0.0007 C -0.6927 -0.00162 -0.69257 -0.00116 -0.69648 -0.00185 C -0.69791 -0.00232 -0.69947 -0.00278 -0.70117 -0.00324 C -0.70299 -0.00347 -0.70494 -0.0037 -0.7069 -0.0044 C -0.7108 -0.00532 -0.71432 -0.00671 -0.71862 -0.00718 C -0.72005 -0.00764 -0.72161 -0.00764 -0.72304 -0.00787 C -0.7302 -0.00926 -0.72669 -0.00949 -0.73463 -0.01157 C -0.73645 -0.01204 -0.73789 -0.01227 -0.73945 -0.01273 C -0.74127 -0.01296 -0.74322 -0.01343 -0.74531 -0.01389 C -0.74713 -0.01435 -0.74908 -0.01435 -0.75104 -0.01458 C -0.7526 -0.01458 -0.75429 -0.01482 -0.75572 -0.01505 C -0.76601 -0.01806 -0.76093 -0.0169 -0.77083 -0.01875 C -0.7746 -0.01945 -0.77317 -0.01921 -0.77539 -0.01921 L -0.7776 -0.02083 " pathEditMode="relative" rAng="0" ptsTypes="AAAAAAAAAAAAAAAAAAAAAAAAAAAAAAAAAAAAAAAAAAAAAAAAAAAAAAAAAAAAAAAAAAAAA">
                                      <p:cBhvr>
                                        <p:cTn id="39" dur="2000" fill="hold"/>
                                        <p:tgtEl>
                                          <p:spTgt spid="8"/>
                                        </p:tgtEl>
                                        <p:attrNameLst>
                                          <p:attrName>ppt_x</p:attrName>
                                          <p:attrName>ppt_y</p:attrName>
                                        </p:attrNameLst>
                                      </p:cBhvr>
                                      <p:rCtr x="-38880" y="-926"/>
                                    </p:animMotion>
                                  </p:childTnLst>
                                </p:cTn>
                              </p:par>
                              <p:par>
                                <p:cTn id="40" presetID="4"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D8D16E3-0863-4821-8524-E581E971EDD8}"/>
              </a:ext>
            </a:extLst>
          </p:cNvPr>
          <p:cNvSpPr/>
          <p:nvPr/>
        </p:nvSpPr>
        <p:spPr>
          <a:xfrm>
            <a:off x="842522" y="1926608"/>
            <a:ext cx="6402895" cy="4444699"/>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id="{B929C697-E090-44B3-AE35-34237BA9485A}"/>
              </a:ext>
            </a:extLst>
          </p:cNvPr>
          <p:cNvSpPr/>
          <p:nvPr/>
        </p:nvSpPr>
        <p:spPr>
          <a:xfrm>
            <a:off x="735842" y="1804688"/>
            <a:ext cx="6402895" cy="444469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Arrow: Pentagon 13">
            <a:extLst>
              <a:ext uri="{FF2B5EF4-FFF2-40B4-BE49-F238E27FC236}">
                <a16:creationId xmlns:a16="http://schemas.microsoft.com/office/drawing/2014/main" id="{C9A553EB-E6EC-41B2-A36A-D6322A01794E}"/>
              </a:ext>
            </a:extLst>
          </p:cNvPr>
          <p:cNvSpPr/>
          <p:nvPr/>
        </p:nvSpPr>
        <p:spPr>
          <a:xfrm>
            <a:off x="-1" y="340621"/>
            <a:ext cx="1158239" cy="610256"/>
          </a:xfrm>
          <a:prstGeom prst="homePlat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3</a:t>
            </a:r>
            <a:endParaRPr lang="vi-VN" sz="3200"/>
          </a:p>
        </p:txBody>
      </p:sp>
      <p:sp>
        <p:nvSpPr>
          <p:cNvPr id="15" name="Right Triangle 14">
            <a:extLst>
              <a:ext uri="{FF2B5EF4-FFF2-40B4-BE49-F238E27FC236}">
                <a16:creationId xmlns:a16="http://schemas.microsoft.com/office/drawing/2014/main" id="{A10CA7FE-D9B3-4A42-928C-546DCE657079}"/>
              </a:ext>
            </a:extLst>
          </p:cNvPr>
          <p:cNvSpPr/>
          <p:nvPr/>
        </p:nvSpPr>
        <p:spPr>
          <a:xfrm rot="5400000">
            <a:off x="120766" y="847161"/>
            <a:ext cx="137160" cy="378692"/>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id="{903F199F-837A-4924-A97F-63D852A4939E}"/>
              </a:ext>
            </a:extLst>
          </p:cNvPr>
          <p:cNvSpPr txBox="1"/>
          <p:nvPr/>
        </p:nvSpPr>
        <p:spPr>
          <a:xfrm>
            <a:off x="1647341" y="340621"/>
            <a:ext cx="9243934" cy="954107"/>
          </a:xfrm>
          <a:prstGeom prst="rect">
            <a:avLst/>
          </a:prstGeom>
          <a:noFill/>
        </p:spPr>
        <p:txBody>
          <a:bodyPr wrap="square" rtlCol="0">
            <a:spAutoFit/>
          </a:bodyPr>
          <a:lstStyle/>
          <a:p>
            <a:r>
              <a:rPr lang="en-US" sz="2800">
                <a:latin typeface="Times New Roman" pitchFamily="18" charset="0"/>
                <a:cs typeface="Times New Roman" pitchFamily="18" charset="0"/>
              </a:rPr>
              <a:t>Tính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mảnh</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ABCD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vuông</a:t>
            </a:r>
            <a:r>
              <a:rPr lang="en-US" sz="2800" dirty="0">
                <a:latin typeface="Times New Roman" pitchFamily="18" charset="0"/>
                <a:cs typeface="Times New Roman" pitchFamily="18" charset="0"/>
              </a:rPr>
              <a:t> CEMN)</a:t>
            </a:r>
          </a:p>
        </p:txBody>
      </p:sp>
      <p:grpSp>
        <p:nvGrpSpPr>
          <p:cNvPr id="16" name="Group 15">
            <a:extLst>
              <a:ext uri="{FF2B5EF4-FFF2-40B4-BE49-F238E27FC236}">
                <a16:creationId xmlns:a16="http://schemas.microsoft.com/office/drawing/2014/main" id="{9162E5F8-4C62-4F73-9F4A-AF3BD6D40E5E}"/>
              </a:ext>
            </a:extLst>
          </p:cNvPr>
          <p:cNvGrpSpPr/>
          <p:nvPr/>
        </p:nvGrpSpPr>
        <p:grpSpPr>
          <a:xfrm>
            <a:off x="7836293" y="2197769"/>
            <a:ext cx="3384847" cy="3495404"/>
            <a:chOff x="4789311" y="1286934"/>
            <a:chExt cx="2926644" cy="2968598"/>
          </a:xfrm>
        </p:grpSpPr>
        <p:sp>
          <p:nvSpPr>
            <p:cNvPr id="17" name="Rectangle 16">
              <a:extLst>
                <a:ext uri="{FF2B5EF4-FFF2-40B4-BE49-F238E27FC236}">
                  <a16:creationId xmlns:a16="http://schemas.microsoft.com/office/drawing/2014/main" id="{9B8A6952-203D-4C94-A0B1-C6E30B16E44D}"/>
                </a:ext>
              </a:extLst>
            </p:cNvPr>
            <p:cNvSpPr/>
            <p:nvPr/>
          </p:nvSpPr>
          <p:spPr>
            <a:xfrm>
              <a:off x="5410200" y="1600200"/>
              <a:ext cx="914400" cy="23622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Process 17">
              <a:extLst>
                <a:ext uri="{FF2B5EF4-FFF2-40B4-BE49-F238E27FC236}">
                  <a16:creationId xmlns:a16="http://schemas.microsoft.com/office/drawing/2014/main" id="{251602A7-E7BE-45E9-A45E-3B7B9497B866}"/>
                </a:ext>
              </a:extLst>
            </p:cNvPr>
            <p:cNvSpPr/>
            <p:nvPr/>
          </p:nvSpPr>
          <p:spPr>
            <a:xfrm>
              <a:off x="6324600" y="1600200"/>
              <a:ext cx="1143000" cy="1143000"/>
            </a:xfrm>
            <a:prstGeom prst="flowChartProcess">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6BB0958-2D16-4BC0-9E73-6850D490744B}"/>
                </a:ext>
              </a:extLst>
            </p:cNvPr>
            <p:cNvSpPr txBox="1"/>
            <p:nvPr/>
          </p:nvSpPr>
          <p:spPr>
            <a:xfrm>
              <a:off x="5599290" y="1295400"/>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6m</a:t>
              </a:r>
            </a:p>
          </p:txBody>
        </p:sp>
        <p:sp>
          <p:nvSpPr>
            <p:cNvPr id="20" name="TextBox 19">
              <a:extLst>
                <a:ext uri="{FF2B5EF4-FFF2-40B4-BE49-F238E27FC236}">
                  <a16:creationId xmlns:a16="http://schemas.microsoft.com/office/drawing/2014/main" id="{3082C4EC-6DC6-4733-8B81-58BA4AA56EF4}"/>
                </a:ext>
              </a:extLst>
            </p:cNvPr>
            <p:cNvSpPr txBox="1"/>
            <p:nvPr/>
          </p:nvSpPr>
          <p:spPr>
            <a:xfrm>
              <a:off x="5181600" y="3886200"/>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A</a:t>
              </a:r>
            </a:p>
          </p:txBody>
        </p:sp>
        <p:sp>
          <p:nvSpPr>
            <p:cNvPr id="21" name="TextBox 20">
              <a:extLst>
                <a:ext uri="{FF2B5EF4-FFF2-40B4-BE49-F238E27FC236}">
                  <a16:creationId xmlns:a16="http://schemas.microsoft.com/office/drawing/2014/main" id="{C9876A04-6ABA-4D50-8A81-CB17B0A2DD78}"/>
                </a:ext>
              </a:extLst>
            </p:cNvPr>
            <p:cNvSpPr txBox="1"/>
            <p:nvPr/>
          </p:nvSpPr>
          <p:spPr>
            <a:xfrm>
              <a:off x="6248400" y="3810000"/>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D</a:t>
              </a:r>
            </a:p>
          </p:txBody>
        </p:sp>
        <p:sp>
          <p:nvSpPr>
            <p:cNvPr id="22" name="TextBox 21">
              <a:extLst>
                <a:ext uri="{FF2B5EF4-FFF2-40B4-BE49-F238E27FC236}">
                  <a16:creationId xmlns:a16="http://schemas.microsoft.com/office/drawing/2014/main" id="{F60B971A-3D60-4EBC-88B4-99754B7B10E1}"/>
                </a:ext>
              </a:extLst>
            </p:cNvPr>
            <p:cNvSpPr txBox="1"/>
            <p:nvPr/>
          </p:nvSpPr>
          <p:spPr>
            <a:xfrm>
              <a:off x="5257800" y="1298223"/>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B</a:t>
              </a:r>
            </a:p>
          </p:txBody>
        </p:sp>
        <p:sp>
          <p:nvSpPr>
            <p:cNvPr id="23" name="TextBox 22">
              <a:extLst>
                <a:ext uri="{FF2B5EF4-FFF2-40B4-BE49-F238E27FC236}">
                  <a16:creationId xmlns:a16="http://schemas.microsoft.com/office/drawing/2014/main" id="{77F8C161-9CA7-4F8A-990E-27B76C5EA86B}"/>
                </a:ext>
              </a:extLst>
            </p:cNvPr>
            <p:cNvSpPr txBox="1"/>
            <p:nvPr/>
          </p:nvSpPr>
          <p:spPr>
            <a:xfrm>
              <a:off x="6172200" y="1298223"/>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C</a:t>
              </a:r>
            </a:p>
          </p:txBody>
        </p:sp>
        <p:sp>
          <p:nvSpPr>
            <p:cNvPr id="24" name="TextBox 23">
              <a:extLst>
                <a:ext uri="{FF2B5EF4-FFF2-40B4-BE49-F238E27FC236}">
                  <a16:creationId xmlns:a16="http://schemas.microsoft.com/office/drawing/2014/main" id="{DB9487A0-316D-4646-8DC0-E5DA450A80A7}"/>
                </a:ext>
              </a:extLst>
            </p:cNvPr>
            <p:cNvSpPr txBox="1"/>
            <p:nvPr/>
          </p:nvSpPr>
          <p:spPr>
            <a:xfrm>
              <a:off x="7411155" y="1371600"/>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E</a:t>
              </a:r>
            </a:p>
          </p:txBody>
        </p:sp>
        <p:sp>
          <p:nvSpPr>
            <p:cNvPr id="25" name="TextBox 24">
              <a:extLst>
                <a:ext uri="{FF2B5EF4-FFF2-40B4-BE49-F238E27FC236}">
                  <a16:creationId xmlns:a16="http://schemas.microsoft.com/office/drawing/2014/main" id="{E67BEEAA-9889-41CD-9FB6-637EAB1FD94F}"/>
                </a:ext>
              </a:extLst>
            </p:cNvPr>
            <p:cNvSpPr txBox="1"/>
            <p:nvPr/>
          </p:nvSpPr>
          <p:spPr>
            <a:xfrm>
              <a:off x="7391400" y="2652888"/>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M</a:t>
              </a:r>
            </a:p>
          </p:txBody>
        </p:sp>
        <p:sp>
          <p:nvSpPr>
            <p:cNvPr id="26" name="TextBox 25">
              <a:extLst>
                <a:ext uri="{FF2B5EF4-FFF2-40B4-BE49-F238E27FC236}">
                  <a16:creationId xmlns:a16="http://schemas.microsoft.com/office/drawing/2014/main" id="{8A708345-1B87-4E04-93C0-2DE808188C12}"/>
                </a:ext>
              </a:extLst>
            </p:cNvPr>
            <p:cNvSpPr txBox="1"/>
            <p:nvPr/>
          </p:nvSpPr>
          <p:spPr>
            <a:xfrm>
              <a:off x="6279444" y="2672643"/>
              <a:ext cx="304800" cy="369332"/>
            </a:xfrm>
            <a:prstGeom prst="rect">
              <a:avLst/>
            </a:prstGeom>
            <a:noFill/>
          </p:spPr>
          <p:txBody>
            <a:bodyPr wrap="square" rtlCol="0">
              <a:spAutoFit/>
            </a:bodyPr>
            <a:lstStyle/>
            <a:p>
              <a:r>
                <a:rPr lang="en-US" dirty="0">
                  <a:latin typeface="Times New Roman" pitchFamily="18" charset="0"/>
                  <a:cs typeface="Times New Roman" pitchFamily="18" charset="0"/>
                </a:rPr>
                <a:t>N</a:t>
              </a:r>
            </a:p>
          </p:txBody>
        </p:sp>
        <p:sp>
          <p:nvSpPr>
            <p:cNvPr id="27" name="TextBox 26">
              <a:extLst>
                <a:ext uri="{FF2B5EF4-FFF2-40B4-BE49-F238E27FC236}">
                  <a16:creationId xmlns:a16="http://schemas.microsoft.com/office/drawing/2014/main" id="{9D9A2771-F835-4F02-9E54-FF35405A1A05}"/>
                </a:ext>
              </a:extLst>
            </p:cNvPr>
            <p:cNvSpPr txBox="1"/>
            <p:nvPr/>
          </p:nvSpPr>
          <p:spPr>
            <a:xfrm>
              <a:off x="4789311" y="2362200"/>
              <a:ext cx="762000" cy="369332"/>
            </a:xfrm>
            <a:prstGeom prst="rect">
              <a:avLst/>
            </a:prstGeom>
            <a:noFill/>
          </p:spPr>
          <p:txBody>
            <a:bodyPr wrap="square" rtlCol="0">
              <a:spAutoFit/>
            </a:bodyPr>
            <a:lstStyle/>
            <a:p>
              <a:r>
                <a:rPr lang="en-US" dirty="0">
                  <a:latin typeface="Times New Roman" pitchFamily="18" charset="0"/>
                  <a:cs typeface="Times New Roman" pitchFamily="18" charset="0"/>
                </a:rPr>
                <a:t>14m</a:t>
              </a:r>
            </a:p>
          </p:txBody>
        </p:sp>
        <p:sp>
          <p:nvSpPr>
            <p:cNvPr id="28" name="TextBox 27">
              <a:extLst>
                <a:ext uri="{FF2B5EF4-FFF2-40B4-BE49-F238E27FC236}">
                  <a16:creationId xmlns:a16="http://schemas.microsoft.com/office/drawing/2014/main" id="{E56C83A3-01C4-4C54-A115-E089BECA01ED}"/>
                </a:ext>
              </a:extLst>
            </p:cNvPr>
            <p:cNvSpPr txBox="1"/>
            <p:nvPr/>
          </p:nvSpPr>
          <p:spPr>
            <a:xfrm>
              <a:off x="6587067" y="1286934"/>
              <a:ext cx="685800" cy="369332"/>
            </a:xfrm>
            <a:prstGeom prst="rect">
              <a:avLst/>
            </a:prstGeom>
            <a:noFill/>
          </p:spPr>
          <p:txBody>
            <a:bodyPr wrap="square" rtlCol="0">
              <a:spAutoFit/>
            </a:bodyPr>
            <a:lstStyle/>
            <a:p>
              <a:r>
                <a:rPr lang="en-US" dirty="0">
                  <a:latin typeface="Times New Roman" pitchFamily="18" charset="0"/>
                  <a:cs typeface="Times New Roman" pitchFamily="18" charset="0"/>
                </a:rPr>
                <a:t>7m</a:t>
              </a:r>
            </a:p>
          </p:txBody>
        </p:sp>
      </p:grpSp>
      <p:sp>
        <p:nvSpPr>
          <p:cNvPr id="29" name="TextBox 28">
            <a:extLst>
              <a:ext uri="{FF2B5EF4-FFF2-40B4-BE49-F238E27FC236}">
                <a16:creationId xmlns:a16="http://schemas.microsoft.com/office/drawing/2014/main" id="{1A00FF1C-414F-4D74-88D7-8456C04DC594}"/>
              </a:ext>
            </a:extLst>
          </p:cNvPr>
          <p:cNvSpPr txBox="1"/>
          <p:nvPr/>
        </p:nvSpPr>
        <p:spPr>
          <a:xfrm>
            <a:off x="3451161" y="2132381"/>
            <a:ext cx="968115" cy="523220"/>
          </a:xfrm>
          <a:prstGeom prst="rect">
            <a:avLst/>
          </a:prstGeom>
          <a:noFill/>
        </p:spPr>
        <p:txBody>
          <a:bodyPr wrap="square" rtlCol="0">
            <a:spAutoFit/>
          </a:bodyPr>
          <a:lstStyle/>
          <a:p>
            <a:r>
              <a:rPr lang="en-US" sz="2800" dirty="0" err="1">
                <a:solidFill>
                  <a:schemeClr val="accent2">
                    <a:lumMod val="50000"/>
                  </a:schemeClr>
                </a:solidFill>
                <a:latin typeface="Times New Roman" pitchFamily="18" charset="0"/>
                <a:cs typeface="Times New Roman" pitchFamily="18" charset="0"/>
              </a:rPr>
              <a:t>Giải</a:t>
            </a:r>
            <a:endParaRPr lang="en-US" sz="2800" dirty="0">
              <a:solidFill>
                <a:schemeClr val="accent2">
                  <a:lumMod val="50000"/>
                </a:schemeClr>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D1EAE4AC-56B5-43B4-9AE8-22B019698DAA}"/>
              </a:ext>
            </a:extLst>
          </p:cNvPr>
          <p:cNvSpPr txBox="1"/>
          <p:nvPr/>
        </p:nvSpPr>
        <p:spPr>
          <a:xfrm>
            <a:off x="1080658" y="2740267"/>
            <a:ext cx="6040803" cy="3539430"/>
          </a:xfrm>
          <a:prstGeom prst="rect">
            <a:avLst/>
          </a:prstGeom>
          <a:noFill/>
        </p:spPr>
        <p:txBody>
          <a:bodyPr wrap="square" rtlCol="0">
            <a:spAutoFit/>
          </a:bodyPr>
          <a:lstStyle/>
          <a:p>
            <a:r>
              <a:rPr lang="en-US" sz="2800" dirty="0" err="1">
                <a:solidFill>
                  <a:schemeClr val="accent2">
                    <a:lumMod val="50000"/>
                  </a:schemeClr>
                </a:solidFill>
                <a:latin typeface="Times New Roman" pitchFamily="18" charset="0"/>
                <a:cs typeface="Times New Roman" pitchFamily="18" charset="0"/>
              </a:rPr>
              <a:t>Diện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tích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của</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hình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chữ</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nhật</a:t>
            </a:r>
            <a:r>
              <a:rPr lang="en-US" sz="2800" dirty="0">
                <a:solidFill>
                  <a:schemeClr val="accent2">
                    <a:lumMod val="50000"/>
                  </a:schemeClr>
                </a:solidFill>
                <a:latin typeface="Times New Roman" pitchFamily="18" charset="0"/>
                <a:cs typeface="Times New Roman" pitchFamily="18" charset="0"/>
              </a:rPr>
              <a:t> ABCD </a:t>
            </a: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a:t>
            </a:r>
          </a:p>
          <a:p>
            <a:r>
              <a:rPr lang="en-US" sz="2800" dirty="0">
                <a:solidFill>
                  <a:schemeClr val="accent2">
                    <a:lumMod val="50000"/>
                  </a:schemeClr>
                </a:solidFill>
                <a:latin typeface="Times New Roman" pitchFamily="18" charset="0"/>
                <a:cs typeface="Times New Roman" pitchFamily="18" charset="0"/>
              </a:rPr>
              <a:t>	14 x 6 = 84 (m</a:t>
            </a:r>
            <a:r>
              <a:rPr lang="en-US" sz="2800" baseline="30000" dirty="0">
                <a:solidFill>
                  <a:schemeClr val="accent2">
                    <a:lumMod val="50000"/>
                  </a:schemeClr>
                </a:solidFill>
                <a:latin typeface="Times New Roman" pitchFamily="18" charset="0"/>
                <a:cs typeface="Times New Roman" pitchFamily="18" charset="0"/>
              </a:rPr>
              <a:t>2</a:t>
            </a:r>
            <a:r>
              <a:rPr lang="en-US" sz="2800" dirty="0">
                <a:solidFill>
                  <a:schemeClr val="accent2">
                    <a:lumMod val="50000"/>
                  </a:schemeClr>
                </a:solidFill>
                <a:latin typeface="Times New Roman" pitchFamily="18" charset="0"/>
                <a:cs typeface="Times New Roman" pitchFamily="18" charset="0"/>
              </a:rPr>
              <a:t>) </a:t>
            </a:r>
          </a:p>
          <a:p>
            <a:r>
              <a:rPr lang="en-US" sz="2800" dirty="0" err="1">
                <a:solidFill>
                  <a:schemeClr val="accent2">
                    <a:lumMod val="50000"/>
                  </a:schemeClr>
                </a:solidFill>
                <a:latin typeface="Times New Roman" pitchFamily="18" charset="0"/>
                <a:cs typeface="Times New Roman" pitchFamily="18" charset="0"/>
              </a:rPr>
              <a:t>Diện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tích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hình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vuông</a:t>
            </a:r>
            <a:r>
              <a:rPr lang="en-US" sz="2800" dirty="0">
                <a:solidFill>
                  <a:schemeClr val="accent2">
                    <a:lumMod val="50000"/>
                  </a:schemeClr>
                </a:solidFill>
                <a:latin typeface="Times New Roman" pitchFamily="18" charset="0"/>
                <a:cs typeface="Times New Roman" pitchFamily="18" charset="0"/>
              </a:rPr>
              <a:t> CEMN </a:t>
            </a: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 </a:t>
            </a:r>
          </a:p>
          <a:p>
            <a:r>
              <a:rPr lang="en-US" sz="2800" dirty="0">
                <a:solidFill>
                  <a:schemeClr val="accent2">
                    <a:lumMod val="50000"/>
                  </a:schemeClr>
                </a:solidFill>
                <a:latin typeface="Times New Roman" pitchFamily="18" charset="0"/>
                <a:cs typeface="Times New Roman" pitchFamily="18" charset="0"/>
              </a:rPr>
              <a:t>	7 x 7 = 49 (m</a:t>
            </a:r>
            <a:r>
              <a:rPr lang="en-US" sz="2800" baseline="30000" dirty="0">
                <a:solidFill>
                  <a:schemeClr val="accent2">
                    <a:lumMod val="50000"/>
                  </a:schemeClr>
                </a:solidFill>
                <a:latin typeface="Times New Roman" pitchFamily="18" charset="0"/>
                <a:cs typeface="Times New Roman" pitchFamily="18" charset="0"/>
              </a:rPr>
              <a:t>2</a:t>
            </a:r>
            <a:r>
              <a:rPr lang="en-US" sz="2800" dirty="0">
                <a:solidFill>
                  <a:schemeClr val="accent2">
                    <a:lumMod val="50000"/>
                  </a:schemeClr>
                </a:solidFill>
                <a:latin typeface="Times New Roman" pitchFamily="18" charset="0"/>
                <a:cs typeface="Times New Roman" pitchFamily="18" charset="0"/>
              </a:rPr>
              <a:t>) </a:t>
            </a:r>
          </a:p>
          <a:p>
            <a:r>
              <a:rPr lang="en-US" sz="2800" dirty="0" err="1">
                <a:solidFill>
                  <a:schemeClr val="accent2">
                    <a:lumMod val="50000"/>
                  </a:schemeClr>
                </a:solidFill>
                <a:latin typeface="Times New Roman" pitchFamily="18" charset="0"/>
                <a:cs typeface="Times New Roman" pitchFamily="18" charset="0"/>
              </a:rPr>
              <a:t>Diện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tích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của</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mảnh</a:t>
            </a:r>
            <a:r>
              <a:rPr lang="en-US" sz="2800" dirty="0">
                <a:solidFill>
                  <a:schemeClr val="accent2">
                    <a:lumMod val="50000"/>
                  </a:schemeClr>
                </a:solidFill>
                <a:latin typeface="Times New Roman" pitchFamily="18" charset="0"/>
                <a:cs typeface="Times New Roman" pitchFamily="18" charset="0"/>
              </a:rPr>
              <a:t> </a:t>
            </a:r>
            <a:r>
              <a:rPr lang="vi-VN" sz="2800" dirty="0">
                <a:solidFill>
                  <a:schemeClr val="accent2">
                    <a:lumMod val="50000"/>
                  </a:schemeClr>
                </a:solidFill>
                <a:latin typeface="Times New Roman" pitchFamily="18" charset="0"/>
                <a:cs typeface="Times New Roman" pitchFamily="18" charset="0"/>
              </a:rPr>
              <a:t>đất</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 </a:t>
            </a:r>
          </a:p>
          <a:p>
            <a:r>
              <a:rPr lang="en-US" sz="2800" dirty="0">
                <a:solidFill>
                  <a:schemeClr val="accent2">
                    <a:lumMod val="50000"/>
                  </a:schemeClr>
                </a:solidFill>
                <a:latin typeface="Times New Roman" pitchFamily="18" charset="0"/>
                <a:cs typeface="Times New Roman" pitchFamily="18" charset="0"/>
              </a:rPr>
              <a:t>	84 + 49 = 133 (m</a:t>
            </a:r>
            <a:r>
              <a:rPr lang="en-US" sz="2800" baseline="30000" dirty="0">
                <a:solidFill>
                  <a:schemeClr val="accent2">
                    <a:lumMod val="50000"/>
                  </a:schemeClr>
                </a:solidFill>
                <a:latin typeface="Times New Roman" pitchFamily="18" charset="0"/>
                <a:cs typeface="Times New Roman" pitchFamily="18" charset="0"/>
              </a:rPr>
              <a:t>2</a:t>
            </a:r>
            <a:r>
              <a:rPr lang="en-US" sz="2800" dirty="0">
                <a:solidFill>
                  <a:schemeClr val="accent2">
                    <a:lumMod val="50000"/>
                  </a:schemeClr>
                </a:solidFill>
                <a:latin typeface="Times New Roman" pitchFamily="18" charset="0"/>
                <a:cs typeface="Times New Roman" pitchFamily="18" charset="0"/>
              </a:rPr>
              <a:t>) </a:t>
            </a:r>
          </a:p>
          <a:p>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Đáp</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số</a:t>
            </a:r>
            <a:r>
              <a:rPr lang="en-US" sz="2800" dirty="0">
                <a:solidFill>
                  <a:schemeClr val="accent2">
                    <a:lumMod val="50000"/>
                  </a:schemeClr>
                </a:solidFill>
                <a:latin typeface="Times New Roman" pitchFamily="18" charset="0"/>
                <a:cs typeface="Times New Roman" pitchFamily="18" charset="0"/>
              </a:rPr>
              <a:t> : 133 (m</a:t>
            </a:r>
            <a:r>
              <a:rPr lang="en-US" sz="2800" baseline="30000" dirty="0">
                <a:solidFill>
                  <a:schemeClr val="accent2">
                    <a:lumMod val="50000"/>
                  </a:schemeClr>
                </a:solidFill>
                <a:latin typeface="Times New Roman" pitchFamily="18" charset="0"/>
                <a:cs typeface="Times New Roman" pitchFamily="18" charset="0"/>
              </a:rPr>
              <a:t>2</a:t>
            </a:r>
            <a:r>
              <a:rPr lang="en-US" sz="2800" dirty="0">
                <a:solidFill>
                  <a:schemeClr val="accent2">
                    <a:lumMod val="50000"/>
                  </a:schemeClr>
                </a:solidFill>
                <a:latin typeface="Times New Roman" pitchFamily="18" charset="0"/>
                <a:cs typeface="Times New Roman" pitchFamily="18" charset="0"/>
              </a:rPr>
              <a:t>) </a:t>
            </a:r>
          </a:p>
          <a:p>
            <a:endParaRPr lang="en-US" sz="2800"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25302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amond(in)">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amond(in)">
                                      <p:cBhvr>
                                        <p:cTn id="19" dur="2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checkerboard(across)">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512FB95-1ABD-43FA-A39C-7A6467542FF7}"/>
              </a:ext>
            </a:extLst>
          </p:cNvPr>
          <p:cNvSpPr/>
          <p:nvPr/>
        </p:nvSpPr>
        <p:spPr>
          <a:xfrm>
            <a:off x="4236721" y="2028230"/>
            <a:ext cx="7604760" cy="4357986"/>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57B24094-5BE4-43B1-8753-FC9A7DE3B173}"/>
              </a:ext>
            </a:extLst>
          </p:cNvPr>
          <p:cNvSpPr/>
          <p:nvPr/>
        </p:nvSpPr>
        <p:spPr>
          <a:xfrm>
            <a:off x="4130041" y="1906310"/>
            <a:ext cx="7604760" cy="435798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Arrow: Pentagon 1">
            <a:extLst>
              <a:ext uri="{FF2B5EF4-FFF2-40B4-BE49-F238E27FC236}">
                <a16:creationId xmlns:a16="http://schemas.microsoft.com/office/drawing/2014/main" id="{125BDF7F-FBB5-47ED-9354-42ABFFDCC73D}"/>
              </a:ext>
            </a:extLst>
          </p:cNvPr>
          <p:cNvSpPr/>
          <p:nvPr/>
        </p:nvSpPr>
        <p:spPr>
          <a:xfrm>
            <a:off x="-1" y="340621"/>
            <a:ext cx="1158239" cy="610256"/>
          </a:xfrm>
          <a:prstGeom prst="homePlat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4</a:t>
            </a:r>
            <a:endParaRPr lang="vi-VN" sz="3200"/>
          </a:p>
        </p:txBody>
      </p:sp>
      <p:sp>
        <p:nvSpPr>
          <p:cNvPr id="3" name="Right Triangle 2">
            <a:extLst>
              <a:ext uri="{FF2B5EF4-FFF2-40B4-BE49-F238E27FC236}">
                <a16:creationId xmlns:a16="http://schemas.microsoft.com/office/drawing/2014/main" id="{6E98A500-E2CF-4C6B-9CD8-E6231107CE75}"/>
              </a:ext>
            </a:extLst>
          </p:cNvPr>
          <p:cNvSpPr/>
          <p:nvPr/>
        </p:nvSpPr>
        <p:spPr>
          <a:xfrm rot="5400000">
            <a:off x="120766" y="847161"/>
            <a:ext cx="137160" cy="378692"/>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F65E41D0-9E8A-41DD-AFE1-108C13095803}"/>
              </a:ext>
            </a:extLst>
          </p:cNvPr>
          <p:cNvSpPr txBox="1"/>
          <p:nvPr/>
        </p:nvSpPr>
        <p:spPr>
          <a:xfrm>
            <a:off x="1446289" y="346709"/>
            <a:ext cx="9831311" cy="1384995"/>
          </a:xfrm>
          <a:prstGeom prst="rect">
            <a:avLst/>
          </a:prstGeom>
          <a:noFill/>
        </p:spPr>
        <p:txBody>
          <a:bodyPr wrap="square" rtlCol="0">
            <a:spAutoFit/>
          </a:bodyPr>
          <a:lstStyle/>
          <a:p>
            <a:pPr algn="just"/>
            <a:r>
              <a:rPr lang="en-US" sz="2800">
                <a:latin typeface="Times New Roman" pitchFamily="18" charset="0"/>
                <a:cs typeface="Times New Roman" pitchFamily="18" charset="0"/>
              </a:rPr>
              <a:t>Hãy </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ABCD </a:t>
            </a:r>
            <a:r>
              <a:rPr lang="en-US" sz="2800" dirty="0" err="1">
                <a:latin typeface="Times New Roman" pitchFamily="18" charset="0"/>
                <a:cs typeface="Times New Roman" pitchFamily="18" charset="0"/>
              </a:rPr>
              <a:t>nh</a:t>
            </a:r>
            <a:r>
              <a:rPr lang="vi-VN" sz="2800" dirty="0">
                <a:latin typeface="Times New Roman" pitchFamily="18" charset="0"/>
                <a:cs typeface="Times New Roman" pitchFamily="18" charset="0"/>
              </a:rPr>
              <a:t>ư</a:t>
            </a:r>
            <a:r>
              <a:rPr lang="en-US" sz="2800" dirty="0" err="1">
                <a:latin typeface="Times New Roman" pitchFamily="18" charset="0"/>
                <a:cs typeface="Times New Roman" pitchFamily="18" charset="0"/>
              </a:rPr>
              <a:t>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ABCD</a:t>
            </a:r>
          </a:p>
        </p:txBody>
      </p:sp>
      <p:grpSp>
        <p:nvGrpSpPr>
          <p:cNvPr id="10" name="Group 9">
            <a:extLst>
              <a:ext uri="{FF2B5EF4-FFF2-40B4-BE49-F238E27FC236}">
                <a16:creationId xmlns:a16="http://schemas.microsoft.com/office/drawing/2014/main" id="{0F77D839-8BA3-41BE-AAC9-36B81A27AAB2}"/>
              </a:ext>
            </a:extLst>
          </p:cNvPr>
          <p:cNvGrpSpPr/>
          <p:nvPr/>
        </p:nvGrpSpPr>
        <p:grpSpPr>
          <a:xfrm>
            <a:off x="781691" y="2903234"/>
            <a:ext cx="2726265" cy="1723621"/>
            <a:chOff x="5427135" y="1879978"/>
            <a:chExt cx="2726265" cy="1723621"/>
          </a:xfrm>
        </p:grpSpPr>
        <p:sp>
          <p:nvSpPr>
            <p:cNvPr id="11" name="Rectangle 10">
              <a:extLst>
                <a:ext uri="{FF2B5EF4-FFF2-40B4-BE49-F238E27FC236}">
                  <a16:creationId xmlns:a16="http://schemas.microsoft.com/office/drawing/2014/main" id="{659594E2-B7CD-4081-84F5-29B6ADB9B494}"/>
                </a:ext>
              </a:extLst>
            </p:cNvPr>
            <p:cNvSpPr/>
            <p:nvPr/>
          </p:nvSpPr>
          <p:spPr>
            <a:xfrm>
              <a:off x="5715000" y="2209800"/>
              <a:ext cx="1828800" cy="11430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C5D2EC-7D8F-4613-95B7-DCAFBDB6C798}"/>
                </a:ext>
              </a:extLst>
            </p:cNvPr>
            <p:cNvSpPr txBox="1"/>
            <p:nvPr/>
          </p:nvSpPr>
          <p:spPr>
            <a:xfrm>
              <a:off x="5432778" y="1964268"/>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A</a:t>
              </a:r>
            </a:p>
          </p:txBody>
        </p:sp>
        <p:sp>
          <p:nvSpPr>
            <p:cNvPr id="13" name="TextBox 12">
              <a:extLst>
                <a:ext uri="{FF2B5EF4-FFF2-40B4-BE49-F238E27FC236}">
                  <a16:creationId xmlns:a16="http://schemas.microsoft.com/office/drawing/2014/main" id="{59634549-FFE8-48B5-8F08-8E39B829CE94}"/>
                </a:ext>
              </a:extLst>
            </p:cNvPr>
            <p:cNvSpPr txBox="1"/>
            <p:nvPr/>
          </p:nvSpPr>
          <p:spPr>
            <a:xfrm>
              <a:off x="6324603" y="1879978"/>
              <a:ext cx="838200" cy="369332"/>
            </a:xfrm>
            <a:prstGeom prst="rect">
              <a:avLst/>
            </a:prstGeom>
            <a:noFill/>
          </p:spPr>
          <p:txBody>
            <a:bodyPr wrap="square" rtlCol="0">
              <a:spAutoFit/>
            </a:bodyPr>
            <a:lstStyle/>
            <a:p>
              <a:r>
                <a:rPr lang="en-US" dirty="0">
                  <a:latin typeface="Times New Roman" pitchFamily="18" charset="0"/>
                  <a:cs typeface="Times New Roman" pitchFamily="18" charset="0"/>
                </a:rPr>
                <a:t>4cm</a:t>
              </a:r>
            </a:p>
          </p:txBody>
        </p:sp>
        <p:sp>
          <p:nvSpPr>
            <p:cNvPr id="14" name="TextBox 13">
              <a:extLst>
                <a:ext uri="{FF2B5EF4-FFF2-40B4-BE49-F238E27FC236}">
                  <a16:creationId xmlns:a16="http://schemas.microsoft.com/office/drawing/2014/main" id="{A57CE9A6-628D-4E3D-8CD9-15E31CF70679}"/>
                </a:ext>
              </a:extLst>
            </p:cNvPr>
            <p:cNvSpPr txBox="1"/>
            <p:nvPr/>
          </p:nvSpPr>
          <p:spPr>
            <a:xfrm>
              <a:off x="7543800" y="2514600"/>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3cm</a:t>
              </a:r>
            </a:p>
          </p:txBody>
        </p:sp>
        <p:sp>
          <p:nvSpPr>
            <p:cNvPr id="15" name="TextBox 14">
              <a:extLst>
                <a:ext uri="{FF2B5EF4-FFF2-40B4-BE49-F238E27FC236}">
                  <a16:creationId xmlns:a16="http://schemas.microsoft.com/office/drawing/2014/main" id="{AE8F52AF-2EBD-43B1-B085-DC37B957CE7B}"/>
                </a:ext>
              </a:extLst>
            </p:cNvPr>
            <p:cNvSpPr txBox="1"/>
            <p:nvPr/>
          </p:nvSpPr>
          <p:spPr>
            <a:xfrm>
              <a:off x="5427135" y="32004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D</a:t>
              </a:r>
            </a:p>
          </p:txBody>
        </p:sp>
        <p:sp>
          <p:nvSpPr>
            <p:cNvPr id="16" name="TextBox 15">
              <a:extLst>
                <a:ext uri="{FF2B5EF4-FFF2-40B4-BE49-F238E27FC236}">
                  <a16:creationId xmlns:a16="http://schemas.microsoft.com/office/drawing/2014/main" id="{09AFB772-F528-42D9-896B-205D1F9785B6}"/>
                </a:ext>
              </a:extLst>
            </p:cNvPr>
            <p:cNvSpPr txBox="1"/>
            <p:nvPr/>
          </p:nvSpPr>
          <p:spPr>
            <a:xfrm>
              <a:off x="7495821" y="3234267"/>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C</a:t>
              </a:r>
            </a:p>
          </p:txBody>
        </p:sp>
        <p:sp>
          <p:nvSpPr>
            <p:cNvPr id="17" name="TextBox 16">
              <a:extLst>
                <a:ext uri="{FF2B5EF4-FFF2-40B4-BE49-F238E27FC236}">
                  <a16:creationId xmlns:a16="http://schemas.microsoft.com/office/drawing/2014/main" id="{B9C684AC-9A4A-442F-A6BE-289B65CCFC74}"/>
                </a:ext>
              </a:extLst>
            </p:cNvPr>
            <p:cNvSpPr txBox="1"/>
            <p:nvPr/>
          </p:nvSpPr>
          <p:spPr>
            <a:xfrm>
              <a:off x="7543800" y="1981200"/>
              <a:ext cx="381000" cy="369332"/>
            </a:xfrm>
            <a:prstGeom prst="rect">
              <a:avLst/>
            </a:prstGeom>
            <a:noFill/>
          </p:spPr>
          <p:txBody>
            <a:bodyPr wrap="square" rtlCol="0">
              <a:spAutoFit/>
            </a:bodyPr>
            <a:lstStyle/>
            <a:p>
              <a:r>
                <a:rPr lang="en-US" dirty="0">
                  <a:latin typeface="Times New Roman" pitchFamily="18" charset="0"/>
                  <a:cs typeface="Times New Roman" pitchFamily="18" charset="0"/>
                </a:rPr>
                <a:t>B</a:t>
              </a:r>
            </a:p>
          </p:txBody>
        </p:sp>
      </p:grpSp>
      <p:sp>
        <p:nvSpPr>
          <p:cNvPr id="18" name="TextBox 17">
            <a:extLst>
              <a:ext uri="{FF2B5EF4-FFF2-40B4-BE49-F238E27FC236}">
                <a16:creationId xmlns:a16="http://schemas.microsoft.com/office/drawing/2014/main" id="{70E2B307-8151-4B23-99EA-9E4CB8E513D3}"/>
              </a:ext>
            </a:extLst>
          </p:cNvPr>
          <p:cNvSpPr txBox="1"/>
          <p:nvPr/>
        </p:nvSpPr>
        <p:spPr>
          <a:xfrm>
            <a:off x="7279795" y="2481236"/>
            <a:ext cx="1135504" cy="523220"/>
          </a:xfrm>
          <a:prstGeom prst="rect">
            <a:avLst/>
          </a:prstGeom>
          <a:noFill/>
        </p:spPr>
        <p:txBody>
          <a:bodyPr wrap="square" rtlCol="0">
            <a:spAutoFit/>
          </a:bodyPr>
          <a:lstStyle/>
          <a:p>
            <a:r>
              <a:rPr lang="en-US" sz="2800" dirty="0" err="1">
                <a:solidFill>
                  <a:schemeClr val="accent2">
                    <a:lumMod val="50000"/>
                  </a:schemeClr>
                </a:solidFill>
                <a:latin typeface="Times New Roman" pitchFamily="18" charset="0"/>
                <a:cs typeface="Times New Roman" pitchFamily="18" charset="0"/>
              </a:rPr>
              <a:t>Giải</a:t>
            </a:r>
            <a:endParaRPr lang="en-US" sz="2800" dirty="0">
              <a:solidFill>
                <a:schemeClr val="accent2">
                  <a:lumMod val="50000"/>
                </a:schemeClr>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07AB40A3-304A-42D8-9207-B5A146BBEE2F}"/>
              </a:ext>
            </a:extLst>
          </p:cNvPr>
          <p:cNvSpPr txBox="1"/>
          <p:nvPr/>
        </p:nvSpPr>
        <p:spPr>
          <a:xfrm>
            <a:off x="5076317" y="3100271"/>
            <a:ext cx="6046127" cy="2246769"/>
          </a:xfrm>
          <a:prstGeom prst="rect">
            <a:avLst/>
          </a:prstGeom>
          <a:noFill/>
        </p:spPr>
        <p:txBody>
          <a:bodyPr wrap="square" rtlCol="0">
            <a:spAutoFit/>
          </a:bodyPr>
          <a:lstStyle/>
          <a:p>
            <a:r>
              <a:rPr lang="en-US" sz="2800" dirty="0" err="1">
                <a:solidFill>
                  <a:schemeClr val="accent2">
                    <a:lumMod val="50000"/>
                  </a:schemeClr>
                </a:solidFill>
                <a:latin typeface="Times New Roman" pitchFamily="18" charset="0"/>
                <a:cs typeface="Times New Roman" pitchFamily="18" charset="0"/>
              </a:rPr>
              <a:t>Diện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tích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của</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hình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chữ</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nhật</a:t>
            </a:r>
            <a:r>
              <a:rPr lang="en-US" sz="2800" dirty="0">
                <a:solidFill>
                  <a:schemeClr val="accent2">
                    <a:lumMod val="50000"/>
                  </a:schemeClr>
                </a:solidFill>
                <a:latin typeface="Times New Roman" pitchFamily="18" charset="0"/>
                <a:cs typeface="Times New Roman" pitchFamily="18" charset="0"/>
              </a:rPr>
              <a:t> ABCD </a:t>
            </a: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 </a:t>
            </a:r>
          </a:p>
          <a:p>
            <a:r>
              <a:rPr lang="en-US" sz="2800" dirty="0">
                <a:solidFill>
                  <a:schemeClr val="accent2">
                    <a:lumMod val="50000"/>
                  </a:schemeClr>
                </a:solidFill>
                <a:latin typeface="Times New Roman" pitchFamily="18" charset="0"/>
                <a:cs typeface="Times New Roman" pitchFamily="18" charset="0"/>
              </a:rPr>
              <a:t>           4 x 3 = 12 (cm</a:t>
            </a:r>
            <a:r>
              <a:rPr lang="en-US" sz="2800" baseline="30000" dirty="0">
                <a:solidFill>
                  <a:schemeClr val="accent2">
                    <a:lumMod val="50000"/>
                  </a:schemeClr>
                </a:solidFill>
                <a:latin typeface="Times New Roman" pitchFamily="18" charset="0"/>
                <a:cs typeface="Times New Roman" pitchFamily="18" charset="0"/>
              </a:rPr>
              <a:t>2</a:t>
            </a:r>
            <a:r>
              <a:rPr lang="en-US" sz="2800" dirty="0">
                <a:solidFill>
                  <a:schemeClr val="accent2">
                    <a:lumMod val="50000"/>
                  </a:schemeClr>
                </a:solidFill>
                <a:latin typeface="Times New Roman" pitchFamily="18" charset="0"/>
                <a:cs typeface="Times New Roman" pitchFamily="18" charset="0"/>
              </a:rPr>
              <a:t>)</a:t>
            </a:r>
          </a:p>
          <a:p>
            <a:r>
              <a:rPr lang="en-US" sz="2800" dirty="0" err="1">
                <a:solidFill>
                  <a:schemeClr val="accent2">
                    <a:lumMod val="50000"/>
                  </a:schemeClr>
                </a:solidFill>
                <a:latin typeface="Times New Roman" pitchFamily="18" charset="0"/>
                <a:cs typeface="Times New Roman" pitchFamily="18" charset="0"/>
              </a:rPr>
              <a:t>Vì</a:t>
            </a:r>
            <a:r>
              <a:rPr lang="en-US" sz="2800" dirty="0">
                <a:solidFill>
                  <a:schemeClr val="accent2">
                    <a:lumMod val="50000"/>
                  </a:schemeClr>
                </a:solidFill>
                <a:latin typeface="Times New Roman" pitchFamily="18" charset="0"/>
                <a:cs typeface="Times New Roman" pitchFamily="18" charset="0"/>
              </a:rPr>
              <a:t> 12 = 2 x 6 = 3 x 4  = 1 x 12 </a:t>
            </a:r>
            <a:r>
              <a:rPr lang="en-US" sz="2800" dirty="0" err="1">
                <a:solidFill>
                  <a:schemeClr val="accent2">
                    <a:lumMod val="50000"/>
                  </a:schemeClr>
                </a:solidFill>
                <a:latin typeface="Times New Roman" pitchFamily="18" charset="0"/>
                <a:cs typeface="Times New Roman" pitchFamily="18" charset="0"/>
              </a:rPr>
              <a:t>nên</a:t>
            </a:r>
            <a:r>
              <a:rPr lang="en-US" sz="2800" dirty="0">
                <a:solidFill>
                  <a:schemeClr val="accent2">
                    <a:lumMod val="50000"/>
                  </a:schemeClr>
                </a:solidFill>
                <a:latin typeface="Times New Roman" pitchFamily="18" charset="0"/>
                <a:cs typeface="Times New Roman" pitchFamily="18" charset="0"/>
              </a:rPr>
              <a:t> ta </a:t>
            </a:r>
            <a:r>
              <a:rPr lang="en-US" sz="2800" dirty="0" err="1">
                <a:solidFill>
                  <a:schemeClr val="accent2">
                    <a:lumMod val="50000"/>
                  </a:schemeClr>
                </a:solidFill>
                <a:latin typeface="Times New Roman" pitchFamily="18" charset="0"/>
                <a:cs typeface="Times New Roman" pitchFamily="18" charset="0"/>
              </a:rPr>
              <a:t>có</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thể</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vẽ</a:t>
            </a:r>
            <a:r>
              <a:rPr lang="en-US" sz="2800" dirty="0">
                <a:solidFill>
                  <a:schemeClr val="accent2">
                    <a:lumMod val="50000"/>
                  </a:schemeClr>
                </a:solidFill>
                <a:latin typeface="Times New Roman" pitchFamily="18" charset="0"/>
                <a:cs typeface="Times New Roman" pitchFamily="18" charset="0"/>
              </a:rPr>
              <a:t> </a:t>
            </a:r>
            <a:r>
              <a:rPr lang="vi-VN" sz="2800" dirty="0">
                <a:solidFill>
                  <a:schemeClr val="accent2">
                    <a:lumMod val="50000"/>
                  </a:schemeClr>
                </a:solidFill>
                <a:latin typeface="Times New Roman" pitchFamily="18" charset="0"/>
                <a:cs typeface="Times New Roman" pitchFamily="18" charset="0"/>
              </a:rPr>
              <a:t>được</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các</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hình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chữ</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nhật</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có</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các</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kích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th</a:t>
            </a:r>
            <a:r>
              <a:rPr lang="vi-VN" sz="2800" dirty="0">
                <a:solidFill>
                  <a:schemeClr val="accent2">
                    <a:lumMod val="50000"/>
                  </a:schemeClr>
                </a:solidFill>
                <a:latin typeface="Times New Roman" pitchFamily="18" charset="0"/>
                <a:cs typeface="Times New Roman" pitchFamily="18" charset="0"/>
              </a:rPr>
              <a:t>ước</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nh</a:t>
            </a:r>
            <a:r>
              <a:rPr lang="vi-VN" sz="2800" dirty="0">
                <a:solidFill>
                  <a:schemeClr val="accent2">
                    <a:lumMod val="50000"/>
                  </a:schemeClr>
                </a:solidFill>
                <a:latin typeface="Times New Roman" pitchFamily="18" charset="0"/>
                <a:cs typeface="Times New Roman" pitchFamily="18" charset="0"/>
              </a:rPr>
              <a:t>ư</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sau</a:t>
            </a:r>
            <a:r>
              <a:rPr lang="en-US" sz="2800" dirty="0">
                <a:solidFill>
                  <a:schemeClr val="accent2">
                    <a:lumMod val="50000"/>
                  </a:schemeClr>
                </a:solidFill>
                <a:latin typeface="Times New Roman" pitchFamily="18" charset="0"/>
                <a:cs typeface="Times New Roman" pitchFamily="18" charset="0"/>
              </a:rPr>
              <a:t> : </a:t>
            </a:r>
          </a:p>
        </p:txBody>
      </p:sp>
    </p:spTree>
    <p:extLst>
      <p:ext uri="{BB962C8B-B14F-4D97-AF65-F5344CB8AC3E}">
        <p14:creationId xmlns:p14="http://schemas.microsoft.com/office/powerpoint/2010/main" val="42244485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106" t="868" r="28177"/>
          <a:stretch>
            <a:fillRect/>
          </a:stretch>
        </p:blipFill>
        <p:spPr>
          <a:xfrm rot="5400000">
            <a:off x="3101764" y="-1938122"/>
            <a:ext cx="5537085" cy="10825887"/>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12250">
            <a:off x="-766275" y="-535850"/>
            <a:ext cx="2738526" cy="237719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61928" y="3704584"/>
            <a:ext cx="396658" cy="380070"/>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60257" y="4526480"/>
            <a:ext cx="396658" cy="380070"/>
          </a:xfrm>
          <a:prstGeom prst="rect">
            <a:avLst/>
          </a:prstGeom>
        </p:spPr>
      </p:pic>
      <p:grpSp>
        <p:nvGrpSpPr>
          <p:cNvPr id="17" name="Group 16">
            <a:extLst>
              <a:ext uri="{FF2B5EF4-FFF2-40B4-BE49-F238E27FC236}">
                <a16:creationId xmlns:a16="http://schemas.microsoft.com/office/drawing/2014/main" id="{0E314196-5089-473C-9BE8-737A3C86D9EC}"/>
              </a:ext>
            </a:extLst>
          </p:cNvPr>
          <p:cNvGrpSpPr/>
          <p:nvPr/>
        </p:nvGrpSpPr>
        <p:grpSpPr>
          <a:xfrm>
            <a:off x="3802989" y="3557617"/>
            <a:ext cx="3405664" cy="1143000"/>
            <a:chOff x="838200" y="4114800"/>
            <a:chExt cx="3405664" cy="1143000"/>
          </a:xfrm>
        </p:grpSpPr>
        <p:sp>
          <p:nvSpPr>
            <p:cNvPr id="18" name="TextBox 17">
              <a:extLst>
                <a:ext uri="{FF2B5EF4-FFF2-40B4-BE49-F238E27FC236}">
                  <a16:creationId xmlns:a16="http://schemas.microsoft.com/office/drawing/2014/main" id="{8AAA9B1C-18E3-4AE4-A802-A35977D85526}"/>
                </a:ext>
              </a:extLst>
            </p:cNvPr>
            <p:cNvSpPr txBox="1"/>
            <p:nvPr/>
          </p:nvSpPr>
          <p:spPr>
            <a:xfrm>
              <a:off x="3505200" y="4648200"/>
              <a:ext cx="738664" cy="369332"/>
            </a:xfrm>
            <a:prstGeom prst="rect">
              <a:avLst/>
            </a:prstGeom>
            <a:noFill/>
          </p:spPr>
          <p:txBody>
            <a:bodyPr vert="horz" wrap="square" rtlCol="0">
              <a:spAutoFit/>
            </a:bodyPr>
            <a:lstStyle/>
            <a:p>
              <a:r>
                <a:rPr lang="en-US" dirty="0">
                  <a:latin typeface="Times New Roman" pitchFamily="18" charset="0"/>
                  <a:cs typeface="Times New Roman" pitchFamily="18" charset="0"/>
                </a:rPr>
                <a:t>2cm</a:t>
              </a:r>
            </a:p>
          </p:txBody>
        </p:sp>
        <p:sp>
          <p:nvSpPr>
            <p:cNvPr id="19" name="Flowchart: Process 18">
              <a:extLst>
                <a:ext uri="{FF2B5EF4-FFF2-40B4-BE49-F238E27FC236}">
                  <a16:creationId xmlns:a16="http://schemas.microsoft.com/office/drawing/2014/main" id="{59F7E310-7B98-46EA-9651-A1349DAE68F3}"/>
                </a:ext>
              </a:extLst>
            </p:cNvPr>
            <p:cNvSpPr/>
            <p:nvPr/>
          </p:nvSpPr>
          <p:spPr>
            <a:xfrm>
              <a:off x="838200" y="4495800"/>
              <a:ext cx="2667000" cy="762000"/>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p>
          </p:txBody>
        </p:sp>
        <p:sp>
          <p:nvSpPr>
            <p:cNvPr id="20" name="TextBox 19">
              <a:extLst>
                <a:ext uri="{FF2B5EF4-FFF2-40B4-BE49-F238E27FC236}">
                  <a16:creationId xmlns:a16="http://schemas.microsoft.com/office/drawing/2014/main" id="{B764CAE7-2C82-4819-9D55-8481472B5DF1}"/>
                </a:ext>
              </a:extLst>
            </p:cNvPr>
            <p:cNvSpPr txBox="1"/>
            <p:nvPr/>
          </p:nvSpPr>
          <p:spPr>
            <a:xfrm>
              <a:off x="2245671" y="4114800"/>
              <a:ext cx="738664" cy="369332"/>
            </a:xfrm>
            <a:prstGeom prst="rect">
              <a:avLst/>
            </a:prstGeom>
            <a:noFill/>
          </p:spPr>
          <p:txBody>
            <a:bodyPr vert="horz" wrap="square" rtlCol="0">
              <a:spAutoFit/>
            </a:bodyPr>
            <a:lstStyle/>
            <a:p>
              <a:r>
                <a:rPr lang="en-US" dirty="0">
                  <a:latin typeface="Times New Roman" pitchFamily="18" charset="0"/>
                  <a:cs typeface="Times New Roman" pitchFamily="18" charset="0"/>
                </a:rPr>
                <a:t>6cm</a:t>
              </a:r>
            </a:p>
          </p:txBody>
        </p:sp>
      </p:grpSp>
      <p:grpSp>
        <p:nvGrpSpPr>
          <p:cNvPr id="21" name="Group 20">
            <a:extLst>
              <a:ext uri="{FF2B5EF4-FFF2-40B4-BE49-F238E27FC236}">
                <a16:creationId xmlns:a16="http://schemas.microsoft.com/office/drawing/2014/main" id="{1FDF8CD1-E0F9-4D9E-BE0D-C1F6D45BCE89}"/>
              </a:ext>
            </a:extLst>
          </p:cNvPr>
          <p:cNvGrpSpPr/>
          <p:nvPr/>
        </p:nvGrpSpPr>
        <p:grpSpPr>
          <a:xfrm>
            <a:off x="3802989" y="4968511"/>
            <a:ext cx="5497692" cy="838200"/>
            <a:chOff x="3561642" y="4267200"/>
            <a:chExt cx="5497692" cy="838200"/>
          </a:xfrm>
        </p:grpSpPr>
        <p:sp>
          <p:nvSpPr>
            <p:cNvPr id="22" name="TextBox 21">
              <a:extLst>
                <a:ext uri="{FF2B5EF4-FFF2-40B4-BE49-F238E27FC236}">
                  <a16:creationId xmlns:a16="http://schemas.microsoft.com/office/drawing/2014/main" id="{FAF18978-9F1D-4E8E-960A-C5FFED17380F}"/>
                </a:ext>
              </a:extLst>
            </p:cNvPr>
            <p:cNvSpPr txBox="1"/>
            <p:nvPr/>
          </p:nvSpPr>
          <p:spPr>
            <a:xfrm>
              <a:off x="5334000" y="4267200"/>
              <a:ext cx="914400" cy="369332"/>
            </a:xfrm>
            <a:prstGeom prst="rect">
              <a:avLst/>
            </a:prstGeom>
            <a:noFill/>
          </p:spPr>
          <p:txBody>
            <a:bodyPr wrap="square" rtlCol="0">
              <a:spAutoFit/>
            </a:bodyPr>
            <a:lstStyle/>
            <a:p>
              <a:r>
                <a:rPr lang="en-US" dirty="0">
                  <a:latin typeface="Times New Roman" pitchFamily="18" charset="0"/>
                  <a:cs typeface="Times New Roman" pitchFamily="18" charset="0"/>
                </a:rPr>
                <a:t>12cm</a:t>
              </a:r>
            </a:p>
          </p:txBody>
        </p:sp>
        <p:sp>
          <p:nvSpPr>
            <p:cNvPr id="23" name="Flowchart: Process 22">
              <a:extLst>
                <a:ext uri="{FF2B5EF4-FFF2-40B4-BE49-F238E27FC236}">
                  <a16:creationId xmlns:a16="http://schemas.microsoft.com/office/drawing/2014/main" id="{86342CDF-6B55-4792-B1DD-91E4623D7892}"/>
                </a:ext>
              </a:extLst>
            </p:cNvPr>
            <p:cNvSpPr/>
            <p:nvPr/>
          </p:nvSpPr>
          <p:spPr>
            <a:xfrm>
              <a:off x="3561642" y="4648200"/>
              <a:ext cx="4953000" cy="45720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84E1E96-20DD-4494-B248-741DFD8921BD}"/>
                </a:ext>
              </a:extLst>
            </p:cNvPr>
            <p:cNvSpPr txBox="1"/>
            <p:nvPr/>
          </p:nvSpPr>
          <p:spPr>
            <a:xfrm>
              <a:off x="8449734" y="4713111"/>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1cm</a:t>
              </a:r>
            </a:p>
          </p:txBody>
        </p:sp>
      </p:grpSp>
      <p:grpSp>
        <p:nvGrpSpPr>
          <p:cNvPr id="25" name="Group 24">
            <a:extLst>
              <a:ext uri="{FF2B5EF4-FFF2-40B4-BE49-F238E27FC236}">
                <a16:creationId xmlns:a16="http://schemas.microsoft.com/office/drawing/2014/main" id="{407D7444-B38A-486C-96B3-7D255CC46B87}"/>
              </a:ext>
            </a:extLst>
          </p:cNvPr>
          <p:cNvGrpSpPr/>
          <p:nvPr/>
        </p:nvGrpSpPr>
        <p:grpSpPr>
          <a:xfrm rot="5400000">
            <a:off x="897497" y="3977912"/>
            <a:ext cx="3036332" cy="1143000"/>
            <a:chOff x="838200" y="4114800"/>
            <a:chExt cx="3036332" cy="1143000"/>
          </a:xfrm>
        </p:grpSpPr>
        <p:sp>
          <p:nvSpPr>
            <p:cNvPr id="26" name="TextBox 25">
              <a:extLst>
                <a:ext uri="{FF2B5EF4-FFF2-40B4-BE49-F238E27FC236}">
                  <a16:creationId xmlns:a16="http://schemas.microsoft.com/office/drawing/2014/main" id="{90B65779-7662-459F-B9D1-F8E585CBA487}"/>
                </a:ext>
              </a:extLst>
            </p:cNvPr>
            <p:cNvSpPr txBox="1"/>
            <p:nvPr/>
          </p:nvSpPr>
          <p:spPr>
            <a:xfrm rot="16200000">
              <a:off x="3320534" y="4648200"/>
              <a:ext cx="738664" cy="369332"/>
            </a:xfrm>
            <a:prstGeom prst="rect">
              <a:avLst/>
            </a:prstGeom>
            <a:noFill/>
          </p:spPr>
          <p:txBody>
            <a:bodyPr vert="horz" wrap="square" rtlCol="0">
              <a:spAutoFit/>
            </a:bodyPr>
            <a:lstStyle/>
            <a:p>
              <a:r>
                <a:rPr lang="en-US" dirty="0">
                  <a:latin typeface="Times New Roman" pitchFamily="18" charset="0"/>
                  <a:cs typeface="Times New Roman" pitchFamily="18" charset="0"/>
                </a:rPr>
                <a:t>2cm</a:t>
              </a:r>
            </a:p>
          </p:txBody>
        </p:sp>
        <p:sp>
          <p:nvSpPr>
            <p:cNvPr id="27" name="Flowchart: Process 26">
              <a:extLst>
                <a:ext uri="{FF2B5EF4-FFF2-40B4-BE49-F238E27FC236}">
                  <a16:creationId xmlns:a16="http://schemas.microsoft.com/office/drawing/2014/main" id="{3548A4DF-6DA4-45AD-AE03-39D2656ED21A}"/>
                </a:ext>
              </a:extLst>
            </p:cNvPr>
            <p:cNvSpPr/>
            <p:nvPr/>
          </p:nvSpPr>
          <p:spPr>
            <a:xfrm>
              <a:off x="838200" y="4495800"/>
              <a:ext cx="2667000" cy="762000"/>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p>
          </p:txBody>
        </p:sp>
        <p:sp>
          <p:nvSpPr>
            <p:cNvPr id="28" name="TextBox 27">
              <a:extLst>
                <a:ext uri="{FF2B5EF4-FFF2-40B4-BE49-F238E27FC236}">
                  <a16:creationId xmlns:a16="http://schemas.microsoft.com/office/drawing/2014/main" id="{965F2E56-4A25-4C96-83CA-42057591F1EE}"/>
                </a:ext>
              </a:extLst>
            </p:cNvPr>
            <p:cNvSpPr txBox="1"/>
            <p:nvPr/>
          </p:nvSpPr>
          <p:spPr>
            <a:xfrm>
              <a:off x="2245671" y="4114800"/>
              <a:ext cx="738664" cy="369332"/>
            </a:xfrm>
            <a:prstGeom prst="rect">
              <a:avLst/>
            </a:prstGeom>
            <a:noFill/>
          </p:spPr>
          <p:txBody>
            <a:bodyPr vert="horz" wrap="square" rtlCol="0">
              <a:spAutoFit/>
            </a:bodyPr>
            <a:lstStyle/>
            <a:p>
              <a:r>
                <a:rPr lang="en-US" dirty="0">
                  <a:latin typeface="Times New Roman" pitchFamily="18" charset="0"/>
                  <a:cs typeface="Times New Roman" pitchFamily="18" charset="0"/>
                </a:rPr>
                <a:t>6cm</a:t>
              </a:r>
            </a:p>
          </p:txBody>
        </p:sp>
      </p:grpSp>
      <p:grpSp>
        <p:nvGrpSpPr>
          <p:cNvPr id="29" name="Group 28">
            <a:extLst>
              <a:ext uri="{FF2B5EF4-FFF2-40B4-BE49-F238E27FC236}">
                <a16:creationId xmlns:a16="http://schemas.microsoft.com/office/drawing/2014/main" id="{551B4308-1038-4E78-8522-0D81DCEC7152}"/>
              </a:ext>
            </a:extLst>
          </p:cNvPr>
          <p:cNvGrpSpPr/>
          <p:nvPr/>
        </p:nvGrpSpPr>
        <p:grpSpPr>
          <a:xfrm>
            <a:off x="3711043" y="1165711"/>
            <a:ext cx="2438400" cy="1472822"/>
            <a:chOff x="5715000" y="1879978"/>
            <a:chExt cx="2438400" cy="1472822"/>
          </a:xfrm>
        </p:grpSpPr>
        <p:sp>
          <p:nvSpPr>
            <p:cNvPr id="30" name="Rectangle 29">
              <a:extLst>
                <a:ext uri="{FF2B5EF4-FFF2-40B4-BE49-F238E27FC236}">
                  <a16:creationId xmlns:a16="http://schemas.microsoft.com/office/drawing/2014/main" id="{501DEFBF-9E2A-46AE-9917-26E7E15A56F8}"/>
                </a:ext>
              </a:extLst>
            </p:cNvPr>
            <p:cNvSpPr/>
            <p:nvPr/>
          </p:nvSpPr>
          <p:spPr>
            <a:xfrm>
              <a:off x="5715000" y="2209800"/>
              <a:ext cx="1828800" cy="11430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BED39EB-B102-4118-8969-7F5DD5E57936}"/>
                </a:ext>
              </a:extLst>
            </p:cNvPr>
            <p:cNvSpPr txBox="1"/>
            <p:nvPr/>
          </p:nvSpPr>
          <p:spPr>
            <a:xfrm>
              <a:off x="6324603" y="1879978"/>
              <a:ext cx="838200" cy="369332"/>
            </a:xfrm>
            <a:prstGeom prst="rect">
              <a:avLst/>
            </a:prstGeom>
            <a:noFill/>
          </p:spPr>
          <p:txBody>
            <a:bodyPr wrap="square" rtlCol="0">
              <a:spAutoFit/>
            </a:bodyPr>
            <a:lstStyle/>
            <a:p>
              <a:r>
                <a:rPr lang="en-US" dirty="0">
                  <a:latin typeface="Times New Roman" pitchFamily="18" charset="0"/>
                  <a:cs typeface="Times New Roman" pitchFamily="18" charset="0"/>
                </a:rPr>
                <a:t>4cm</a:t>
              </a:r>
            </a:p>
          </p:txBody>
        </p:sp>
        <p:sp>
          <p:nvSpPr>
            <p:cNvPr id="32" name="TextBox 31">
              <a:extLst>
                <a:ext uri="{FF2B5EF4-FFF2-40B4-BE49-F238E27FC236}">
                  <a16:creationId xmlns:a16="http://schemas.microsoft.com/office/drawing/2014/main" id="{6FCFC78E-18E6-4D68-953A-30EB5F8007ED}"/>
                </a:ext>
              </a:extLst>
            </p:cNvPr>
            <p:cNvSpPr txBox="1"/>
            <p:nvPr/>
          </p:nvSpPr>
          <p:spPr>
            <a:xfrm>
              <a:off x="7543800" y="2514600"/>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3cm</a:t>
              </a:r>
            </a:p>
          </p:txBody>
        </p:sp>
      </p:grpSp>
      <p:grpSp>
        <p:nvGrpSpPr>
          <p:cNvPr id="33" name="Group 32">
            <a:extLst>
              <a:ext uri="{FF2B5EF4-FFF2-40B4-BE49-F238E27FC236}">
                <a16:creationId xmlns:a16="http://schemas.microsoft.com/office/drawing/2014/main" id="{E396DC89-8180-491E-B302-CBD06D4773D5}"/>
              </a:ext>
            </a:extLst>
          </p:cNvPr>
          <p:cNvGrpSpPr/>
          <p:nvPr/>
        </p:nvGrpSpPr>
        <p:grpSpPr>
          <a:xfrm rot="16200000">
            <a:off x="6701237" y="1485368"/>
            <a:ext cx="2274332" cy="1472822"/>
            <a:chOff x="5715000" y="1879978"/>
            <a:chExt cx="2274332" cy="1472822"/>
          </a:xfrm>
        </p:grpSpPr>
        <p:sp>
          <p:nvSpPr>
            <p:cNvPr id="34" name="Rectangle 33">
              <a:extLst>
                <a:ext uri="{FF2B5EF4-FFF2-40B4-BE49-F238E27FC236}">
                  <a16:creationId xmlns:a16="http://schemas.microsoft.com/office/drawing/2014/main" id="{27BE0DF3-BC74-4750-9B4F-9A63B5CC98B7}"/>
                </a:ext>
              </a:extLst>
            </p:cNvPr>
            <p:cNvSpPr/>
            <p:nvPr/>
          </p:nvSpPr>
          <p:spPr>
            <a:xfrm>
              <a:off x="5715000" y="2209800"/>
              <a:ext cx="1828800" cy="114300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6186A65-A2B8-43EF-A5A7-F7F0042C6F39}"/>
                </a:ext>
              </a:extLst>
            </p:cNvPr>
            <p:cNvSpPr txBox="1"/>
            <p:nvPr/>
          </p:nvSpPr>
          <p:spPr>
            <a:xfrm>
              <a:off x="6324603" y="1879978"/>
              <a:ext cx="838200" cy="369332"/>
            </a:xfrm>
            <a:prstGeom prst="rect">
              <a:avLst/>
            </a:prstGeom>
            <a:noFill/>
          </p:spPr>
          <p:txBody>
            <a:bodyPr wrap="square" rtlCol="0">
              <a:spAutoFit/>
            </a:bodyPr>
            <a:lstStyle/>
            <a:p>
              <a:r>
                <a:rPr lang="en-US" dirty="0">
                  <a:latin typeface="Times New Roman" pitchFamily="18" charset="0"/>
                  <a:cs typeface="Times New Roman" pitchFamily="18" charset="0"/>
                </a:rPr>
                <a:t>4cm</a:t>
              </a:r>
            </a:p>
          </p:txBody>
        </p:sp>
        <p:sp>
          <p:nvSpPr>
            <p:cNvPr id="36" name="TextBox 35">
              <a:extLst>
                <a:ext uri="{FF2B5EF4-FFF2-40B4-BE49-F238E27FC236}">
                  <a16:creationId xmlns:a16="http://schemas.microsoft.com/office/drawing/2014/main" id="{FF4D1C9E-2946-4FBE-AE87-EACDA5498A37}"/>
                </a:ext>
              </a:extLst>
            </p:cNvPr>
            <p:cNvSpPr txBox="1"/>
            <p:nvPr/>
          </p:nvSpPr>
          <p:spPr>
            <a:xfrm rot="5400000">
              <a:off x="7499866" y="2514600"/>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3cm</a:t>
              </a:r>
            </a:p>
          </p:txBody>
        </p:sp>
      </p:grpSp>
      <p:grpSp>
        <p:nvGrpSpPr>
          <p:cNvPr id="37" name="Group 36">
            <a:extLst>
              <a:ext uri="{FF2B5EF4-FFF2-40B4-BE49-F238E27FC236}">
                <a16:creationId xmlns:a16="http://schemas.microsoft.com/office/drawing/2014/main" id="{FF516D5C-8317-4F88-A1C0-4DB9F7ED32E0}"/>
              </a:ext>
            </a:extLst>
          </p:cNvPr>
          <p:cNvGrpSpPr/>
          <p:nvPr/>
        </p:nvGrpSpPr>
        <p:grpSpPr>
          <a:xfrm rot="16200000" flipV="1">
            <a:off x="7804267" y="2835726"/>
            <a:ext cx="5377558" cy="935377"/>
            <a:chOff x="3561642" y="4267200"/>
            <a:chExt cx="5377558" cy="935377"/>
          </a:xfrm>
        </p:grpSpPr>
        <p:sp>
          <p:nvSpPr>
            <p:cNvPr id="38" name="TextBox 37">
              <a:extLst>
                <a:ext uri="{FF2B5EF4-FFF2-40B4-BE49-F238E27FC236}">
                  <a16:creationId xmlns:a16="http://schemas.microsoft.com/office/drawing/2014/main" id="{EA26238D-94E7-4383-B753-CB77DF91DB48}"/>
                </a:ext>
              </a:extLst>
            </p:cNvPr>
            <p:cNvSpPr txBox="1"/>
            <p:nvPr/>
          </p:nvSpPr>
          <p:spPr>
            <a:xfrm>
              <a:off x="5334000" y="4267200"/>
              <a:ext cx="914400" cy="369332"/>
            </a:xfrm>
            <a:prstGeom prst="rect">
              <a:avLst/>
            </a:prstGeom>
            <a:noFill/>
          </p:spPr>
          <p:txBody>
            <a:bodyPr wrap="square" rtlCol="0">
              <a:spAutoFit/>
            </a:bodyPr>
            <a:lstStyle/>
            <a:p>
              <a:r>
                <a:rPr lang="en-US" dirty="0">
                  <a:latin typeface="Times New Roman" pitchFamily="18" charset="0"/>
                  <a:cs typeface="Times New Roman" pitchFamily="18" charset="0"/>
                </a:rPr>
                <a:t>12cm</a:t>
              </a:r>
            </a:p>
          </p:txBody>
        </p:sp>
        <p:sp>
          <p:nvSpPr>
            <p:cNvPr id="39" name="Flowchart: Process 38">
              <a:extLst>
                <a:ext uri="{FF2B5EF4-FFF2-40B4-BE49-F238E27FC236}">
                  <a16:creationId xmlns:a16="http://schemas.microsoft.com/office/drawing/2014/main" id="{7E511CB4-FAD5-47C3-BFA0-FADFCCBB965E}"/>
                </a:ext>
              </a:extLst>
            </p:cNvPr>
            <p:cNvSpPr/>
            <p:nvPr/>
          </p:nvSpPr>
          <p:spPr>
            <a:xfrm>
              <a:off x="3561642" y="4648200"/>
              <a:ext cx="4953000" cy="45720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308B2AB-90EA-47D0-B51C-2E109A6A8D2A}"/>
                </a:ext>
              </a:extLst>
            </p:cNvPr>
            <p:cNvSpPr txBox="1"/>
            <p:nvPr/>
          </p:nvSpPr>
          <p:spPr>
            <a:xfrm rot="5400000">
              <a:off x="8449734" y="4713111"/>
              <a:ext cx="609600" cy="369332"/>
            </a:xfrm>
            <a:prstGeom prst="rect">
              <a:avLst/>
            </a:prstGeom>
            <a:noFill/>
          </p:spPr>
          <p:txBody>
            <a:bodyPr wrap="square" rtlCol="0">
              <a:spAutoFit/>
            </a:bodyPr>
            <a:lstStyle/>
            <a:p>
              <a:r>
                <a:rPr lang="en-US" dirty="0">
                  <a:latin typeface="Times New Roman" pitchFamily="18" charset="0"/>
                  <a:cs typeface="Times New Roman" pitchFamily="18" charset="0"/>
                </a:rPr>
                <a:t>1cm</a:t>
              </a:r>
            </a:p>
          </p:txBody>
        </p:sp>
      </p:grpSp>
    </p:spTree>
    <p:extLst>
      <p:ext uri="{BB962C8B-B14F-4D97-AF65-F5344CB8AC3E}">
        <p14:creationId xmlns:p14="http://schemas.microsoft.com/office/powerpoint/2010/main" val="149740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amond(in)">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0-#ppt_w/2"/>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6" t="868" r="28177"/>
          <a:stretch>
            <a:fillRect/>
          </a:stretch>
        </p:blipFill>
        <p:spPr>
          <a:xfrm rot="5400000">
            <a:off x="3101764" y="-1938122"/>
            <a:ext cx="5537085" cy="108258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89">
            <a:off x="1651769" y="2270008"/>
            <a:ext cx="8957994" cy="42346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047082">
            <a:off x="10459335" y="3047416"/>
            <a:ext cx="885368" cy="60117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61928" y="3704584"/>
            <a:ext cx="396658" cy="38007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60257" y="4526480"/>
            <a:ext cx="396658" cy="380070"/>
          </a:xfrm>
          <a:prstGeom prst="rect">
            <a:avLst/>
          </a:prstGeom>
        </p:spPr>
      </p:pic>
      <p:sp>
        <p:nvSpPr>
          <p:cNvPr id="13" name="WordArt 5">
            <a:extLst>
              <a:ext uri="{FF2B5EF4-FFF2-40B4-BE49-F238E27FC236}">
                <a16:creationId xmlns:a16="http://schemas.microsoft.com/office/drawing/2014/main" id="{8ADB0014-8B63-4F19-9D80-582BD71B5CB8}"/>
              </a:ext>
            </a:extLst>
          </p:cNvPr>
          <p:cNvSpPr>
            <a:spLocks noChangeArrowheads="1" noChangeShapeType="1" noTextEdit="1"/>
          </p:cNvSpPr>
          <p:nvPr/>
        </p:nvSpPr>
        <p:spPr bwMode="auto">
          <a:xfrm rot="272718">
            <a:off x="3639026" y="1064296"/>
            <a:ext cx="4983480" cy="1186176"/>
          </a:xfrm>
          <a:prstGeom prst="rect">
            <a:avLst/>
          </a:prstGeom>
        </p:spPr>
        <p:txBody>
          <a:bodyPr wrap="none" fromWordArt="1">
            <a:prstTxWarp prst="textSlantUp">
              <a:avLst>
                <a:gd name="adj" fmla="val 32056"/>
              </a:avLst>
            </a:prstTxWarp>
          </a:bodyPr>
          <a:lstStyle/>
          <a:p>
            <a:pPr algn="ctr"/>
            <a:r>
              <a:rPr lang="en-US" sz="3600" kern="10" dirty="0">
                <a:ln w="9525">
                  <a:solidFill>
                    <a:schemeClr val="tx1"/>
                  </a:solidFill>
                  <a:round/>
                  <a:headEnd/>
                  <a:tailEnd/>
                </a:ln>
                <a:solidFill>
                  <a:srgbClr val="FF0000"/>
                </a:solidFill>
                <a:effectLst>
                  <a:outerShdw dist="53882" dir="2700000" algn="ctr" rotWithShape="0">
                    <a:srgbClr val="9999FF">
                      <a:alpha val="79999"/>
                    </a:srgbClr>
                  </a:outerShdw>
                </a:effectLst>
                <a:latin typeface="Times New Roman" pitchFamily="18" charset="0"/>
                <a:cs typeface="Times New Roman" pitchFamily="18" charset="0"/>
              </a:rPr>
              <a:t>VẬN DỤNG</a:t>
            </a:r>
          </a:p>
        </p:txBody>
      </p:sp>
      <p:sp>
        <p:nvSpPr>
          <p:cNvPr id="14" name="Rectangle 13">
            <a:extLst>
              <a:ext uri="{FF2B5EF4-FFF2-40B4-BE49-F238E27FC236}">
                <a16:creationId xmlns:a16="http://schemas.microsoft.com/office/drawing/2014/main" id="{55C2B7A4-158C-493B-9A74-F80889CD8013}"/>
              </a:ext>
            </a:extLst>
          </p:cNvPr>
          <p:cNvSpPr/>
          <p:nvPr/>
        </p:nvSpPr>
        <p:spPr>
          <a:xfrm>
            <a:off x="2223296" y="3429000"/>
            <a:ext cx="7745407" cy="1200329"/>
          </a:xfrm>
          <a:prstGeom prst="rect">
            <a:avLst/>
          </a:prstGeom>
        </p:spPr>
        <p:txBody>
          <a:bodyPr wrap="square">
            <a:spAutoFit/>
          </a:bodyPr>
          <a:lstStyle/>
          <a:p>
            <a:pPr algn="ctr"/>
            <a:r>
              <a:rPr lang="en-US" sz="3600" b="1" dirty="0">
                <a:solidFill>
                  <a:schemeClr val="accent2">
                    <a:lumMod val="50000"/>
                  </a:schemeClr>
                </a:solidFill>
                <a:latin typeface="Times New Roman" pitchFamily="18" charset="0"/>
                <a:cs typeface="Times New Roman" pitchFamily="18" charset="0"/>
              </a:rPr>
              <a:t>Con </a:t>
            </a:r>
            <a:r>
              <a:rPr lang="en-US" sz="3600" b="1" dirty="0" err="1">
                <a:solidFill>
                  <a:schemeClr val="accent2">
                    <a:lumMod val="50000"/>
                  </a:schemeClr>
                </a:solidFill>
                <a:latin typeface="Times New Roman" pitchFamily="18" charset="0"/>
                <a:cs typeface="Times New Roman" pitchFamily="18" charset="0"/>
              </a:rPr>
              <a:t>thường</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gặp</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các</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đơn</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vị</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đo</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khối</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lượng</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nào</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trong</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cuộc</a:t>
            </a:r>
            <a:r>
              <a:rPr lang="en-US" sz="3600" b="1" dirty="0">
                <a:solidFill>
                  <a:schemeClr val="accent2">
                    <a:lumMod val="50000"/>
                  </a:schemeClr>
                </a:solidFill>
                <a:latin typeface="Times New Roman" pitchFamily="18" charset="0"/>
                <a:cs typeface="Times New Roman" pitchFamily="18" charset="0"/>
              </a:rPr>
              <a:t> </a:t>
            </a:r>
            <a:r>
              <a:rPr lang="en-US" sz="3600" b="1" dirty="0" err="1">
                <a:solidFill>
                  <a:schemeClr val="accent2">
                    <a:lumMod val="50000"/>
                  </a:schemeClr>
                </a:solidFill>
                <a:latin typeface="Times New Roman" pitchFamily="18" charset="0"/>
                <a:cs typeface="Times New Roman" pitchFamily="18" charset="0"/>
              </a:rPr>
              <a:t>sống</a:t>
            </a:r>
            <a:r>
              <a:rPr lang="en-US" sz="3600" b="1" dirty="0">
                <a:solidFill>
                  <a:schemeClr val="accent2">
                    <a:lumMod val="50000"/>
                  </a:schemeClr>
                </a:solidFill>
                <a:latin typeface="Times New Roman" pitchFamily="18" charset="0"/>
                <a:cs typeface="Times New Roman" pitchFamily="18" charset="0"/>
              </a:rPr>
              <a:t>?</a:t>
            </a:r>
            <a:endParaRPr lang="en-US" sz="3600" dirty="0">
              <a:solidFill>
                <a:schemeClr val="accent2">
                  <a:lumMod val="50000"/>
                </a:schemeClr>
              </a:solidFill>
              <a:latin typeface="Times New Roman" pitchFamily="18" charset="0"/>
              <a:cs typeface="Times New Roman" pitchFamily="18" charset="0"/>
            </a:endParaRPr>
          </a:p>
        </p:txBody>
      </p:sp>
      <p:pic>
        <p:nvPicPr>
          <p:cNvPr id="16" name="Picture 10" descr="Cau hoi">
            <a:extLst>
              <a:ext uri="{FF2B5EF4-FFF2-40B4-BE49-F238E27FC236}">
                <a16:creationId xmlns:a16="http://schemas.microsoft.com/office/drawing/2014/main" id="{B57D5B06-560F-4EF7-A7BA-5E7114781042}"/>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81592" y="1065675"/>
            <a:ext cx="787336" cy="131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90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1FF984-8AB3-4D9F-A311-7DABB226D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4D6018C-F17E-4655-A45A-7B9AAD3354A8}"/>
              </a:ext>
            </a:extLst>
          </p:cNvPr>
          <p:cNvSpPr/>
          <p:nvPr/>
        </p:nvSpPr>
        <p:spPr>
          <a:xfrm>
            <a:off x="2590800" y="2836985"/>
            <a:ext cx="7326923" cy="180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2">
            <a:extLst>
              <a:ext uri="{FF2B5EF4-FFF2-40B4-BE49-F238E27FC236}">
                <a16:creationId xmlns:a16="http://schemas.microsoft.com/office/drawing/2014/main" id="{D67D968D-955B-4E6C-AB17-820227EE9A27}"/>
              </a:ext>
            </a:extLst>
          </p:cNvPr>
          <p:cNvSpPr txBox="1">
            <a:spLocks noChangeArrowheads="1"/>
          </p:cNvSpPr>
          <p:nvPr/>
        </p:nvSpPr>
        <p:spPr>
          <a:xfrm>
            <a:off x="1218955" y="3429000"/>
            <a:ext cx="10070611" cy="29542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Ôn</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lại</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2">
                    <a:lumMod val="50000"/>
                  </a:schemeClr>
                </a:solidFill>
                <a:latin typeface="Times New Roman" pitchFamily="18" charset="0"/>
                <a:cs typeface="Times New Roman" pitchFamily="18" charset="0"/>
              </a:rPr>
              <a:t>kiến</a:t>
            </a:r>
            <a:r>
              <a:rPr lang="en-US" sz="4000" b="1" dirty="0">
                <a:solidFill>
                  <a:schemeClr val="accent2">
                    <a:lumMod val="50000"/>
                  </a:schemeClr>
                </a:solidFill>
                <a:latin typeface="Times New Roman" pitchFamily="18" charset="0"/>
                <a:cs typeface="Times New Roman" pitchFamily="18" charset="0"/>
              </a:rPr>
              <a:t> </a:t>
            </a:r>
            <a:r>
              <a:rPr lang="en-US" sz="4000" b="1" dirty="0" err="1">
                <a:solidFill>
                  <a:schemeClr val="accent2">
                    <a:lumMod val="50000"/>
                  </a:schemeClr>
                </a:solidFill>
                <a:latin typeface="Times New Roman" pitchFamily="18" charset="0"/>
                <a:cs typeface="Times New Roman" pitchFamily="18" charset="0"/>
              </a:rPr>
              <a:t>thức</a:t>
            </a:r>
            <a:r>
              <a:rPr lang="en-US" sz="4000" b="1" dirty="0">
                <a:solidFill>
                  <a:schemeClr val="accent2">
                    <a:lumMod val="50000"/>
                  </a:schemeClr>
                </a:solidFill>
                <a:latin typeface="Times New Roman" pitchFamily="18" charset="0"/>
                <a:cs typeface="Times New Roman" pitchFamily="18" charset="0"/>
              </a:rPr>
              <a:t> </a:t>
            </a:r>
            <a:r>
              <a:rPr lang="en-US" sz="4000" b="1" dirty="0" err="1">
                <a:solidFill>
                  <a:schemeClr val="accent2">
                    <a:lumMod val="50000"/>
                  </a:schemeClr>
                </a:solidFill>
                <a:latin typeface="Times New Roman" pitchFamily="18" charset="0"/>
                <a:cs typeface="Times New Roman" pitchFamily="18" charset="0"/>
              </a:rPr>
              <a:t>đã</a:t>
            </a:r>
            <a:r>
              <a:rPr lang="en-US" sz="4000" b="1" dirty="0">
                <a:solidFill>
                  <a:schemeClr val="accent2">
                    <a:lumMod val="50000"/>
                  </a:schemeClr>
                </a:solidFill>
                <a:latin typeface="Times New Roman" pitchFamily="18" charset="0"/>
                <a:cs typeface="Times New Roman" pitchFamily="18" charset="0"/>
              </a:rPr>
              <a:t> </a:t>
            </a:r>
            <a:r>
              <a:rPr lang="en-US" sz="4000" b="1" dirty="0" err="1">
                <a:solidFill>
                  <a:schemeClr val="accent2">
                    <a:lumMod val="50000"/>
                  </a:schemeClr>
                </a:solidFill>
                <a:latin typeface="Times New Roman" pitchFamily="18" charset="0"/>
                <a:cs typeface="Times New Roman" pitchFamily="18" charset="0"/>
              </a:rPr>
              <a:t>học</a:t>
            </a:r>
            <a:r>
              <a:rPr lang="en-US" sz="4000" b="1" dirty="0">
                <a:solidFill>
                  <a:schemeClr val="accent2">
                    <a:lumMod val="50000"/>
                  </a:schemeClr>
                </a:solidFill>
                <a:latin typeface="Times New Roman" pitchFamily="18" charset="0"/>
                <a:cs typeface="Times New Roman" pitchFamily="18" charset="0"/>
              </a:rPr>
              <a:t>.</a:t>
            </a:r>
          </a:p>
          <a:p>
            <a:pPr>
              <a:lnSpc>
                <a:spcPct val="150000"/>
              </a:lnSpc>
            </a:pP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Chuẩn</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bị</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bài</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sau</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Đề</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 ca –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mét</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vuông</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Héc</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tô</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mét</a:t>
            </a:r>
            <a:r>
              <a:rPr lang="en-US" altLang="en-US" sz="4000" b="1" dirty="0">
                <a:solidFill>
                  <a:schemeClr val="accent2">
                    <a:lumMod val="50000"/>
                  </a:schemeClr>
                </a:solidFill>
                <a:latin typeface="Times New Roman" panose="02020603050405020304" pitchFamily="18" charset="0"/>
                <a:cs typeface="Times New Roman" panose="02020603050405020304" pitchFamily="18" charset="0"/>
              </a:rPr>
              <a:t> - </a:t>
            </a:r>
            <a:r>
              <a:rPr lang="en-US" altLang="en-US" sz="4000" b="1" dirty="0" err="1">
                <a:solidFill>
                  <a:schemeClr val="accent2">
                    <a:lumMod val="50000"/>
                  </a:schemeClr>
                </a:solidFill>
                <a:latin typeface="Times New Roman" panose="02020603050405020304" pitchFamily="18" charset="0"/>
                <a:cs typeface="Times New Roman" panose="02020603050405020304" pitchFamily="18" charset="0"/>
              </a:rPr>
              <a:t>vuông</a:t>
            </a:r>
            <a:endParaRPr lang="en-US" altLang="en-US" sz="4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Rectangle 2">
            <a:extLst>
              <a:ext uri="{FF2B5EF4-FFF2-40B4-BE49-F238E27FC236}">
                <a16:creationId xmlns:a16="http://schemas.microsoft.com/office/drawing/2014/main" id="{33EC1BA2-DE39-4B98-94B6-A7C3EA36F1B7}"/>
              </a:ext>
            </a:extLst>
          </p:cNvPr>
          <p:cNvSpPr txBox="1">
            <a:spLocks noChangeArrowheads="1"/>
          </p:cNvSpPr>
          <p:nvPr/>
        </p:nvSpPr>
        <p:spPr>
          <a:xfrm>
            <a:off x="4474510" y="2183975"/>
            <a:ext cx="3559499" cy="9490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vi-VN" altLang="en-US" sz="40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791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1FF984-8AB3-4D9F-A311-7DABB226D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4D6018C-F17E-4655-A45A-7B9AAD3354A8}"/>
              </a:ext>
            </a:extLst>
          </p:cNvPr>
          <p:cNvSpPr/>
          <p:nvPr/>
        </p:nvSpPr>
        <p:spPr>
          <a:xfrm>
            <a:off x="2590800" y="2836985"/>
            <a:ext cx="7326923" cy="180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2">
            <a:extLst>
              <a:ext uri="{FF2B5EF4-FFF2-40B4-BE49-F238E27FC236}">
                <a16:creationId xmlns:a16="http://schemas.microsoft.com/office/drawing/2014/main" id="{D67D968D-955B-4E6C-AB17-820227EE9A27}"/>
              </a:ext>
            </a:extLst>
          </p:cNvPr>
          <p:cNvSpPr txBox="1">
            <a:spLocks noChangeArrowheads="1"/>
          </p:cNvSpPr>
          <p:nvPr/>
        </p:nvSpPr>
        <p:spPr>
          <a:xfrm>
            <a:off x="1218955" y="3429000"/>
            <a:ext cx="10070611" cy="29542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CHÚC CÁC CON CHĂM NGOAN, HỌC TỐT!</a:t>
            </a:r>
          </a:p>
        </p:txBody>
      </p:sp>
      <p:sp>
        <p:nvSpPr>
          <p:cNvPr id="6" name="Rectangle 2">
            <a:extLst>
              <a:ext uri="{FF2B5EF4-FFF2-40B4-BE49-F238E27FC236}">
                <a16:creationId xmlns:a16="http://schemas.microsoft.com/office/drawing/2014/main" id="{33EC1BA2-DE39-4B98-94B6-A7C3EA36F1B7}"/>
              </a:ext>
            </a:extLst>
          </p:cNvPr>
          <p:cNvSpPr txBox="1">
            <a:spLocks noChangeArrowheads="1"/>
          </p:cNvSpPr>
          <p:nvPr/>
        </p:nvSpPr>
        <p:spPr>
          <a:xfrm>
            <a:off x="4474510" y="2183975"/>
            <a:ext cx="3559499" cy="9490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vi-VN" altLang="en-US" sz="40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45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6" t="868" r="28177"/>
          <a:stretch>
            <a:fillRect/>
          </a:stretch>
        </p:blipFill>
        <p:spPr>
          <a:xfrm rot="5400000">
            <a:off x="3247389" y="-2046920"/>
            <a:ext cx="5537085" cy="108258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081838">
            <a:off x="4423785" y="1952393"/>
            <a:ext cx="3325173" cy="55309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047082">
            <a:off x="10459335" y="3047416"/>
            <a:ext cx="885368" cy="6011757"/>
          </a:xfrm>
          <a:prstGeom prst="rect">
            <a:avLst/>
          </a:prstGeom>
        </p:spPr>
      </p:pic>
      <p:sp>
        <p:nvSpPr>
          <p:cNvPr id="21" name="WordArt 5">
            <a:extLst>
              <a:ext uri="{FF2B5EF4-FFF2-40B4-BE49-F238E27FC236}">
                <a16:creationId xmlns:a16="http://schemas.microsoft.com/office/drawing/2014/main" id="{42579E58-D028-4FAB-8688-B51CAF37F170}"/>
              </a:ext>
            </a:extLst>
          </p:cNvPr>
          <p:cNvSpPr>
            <a:spLocks noChangeArrowheads="1" noChangeShapeType="1" noTextEdit="1"/>
          </p:cNvSpPr>
          <p:nvPr/>
        </p:nvSpPr>
        <p:spPr bwMode="auto">
          <a:xfrm>
            <a:off x="3794760" y="723434"/>
            <a:ext cx="4602480" cy="1069642"/>
          </a:xfrm>
          <a:prstGeom prst="rect">
            <a:avLst/>
          </a:prstGeom>
        </p:spPr>
        <p:txBody>
          <a:bodyPr wrap="none" fromWordArt="1">
            <a:prstTxWarp prst="textSlantUp">
              <a:avLst>
                <a:gd name="adj" fmla="val 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9525">
                  <a:solidFill>
                    <a:prstClr val="black"/>
                  </a:solidFill>
                  <a:round/>
                  <a:headEnd/>
                  <a:tailEnd/>
                </a:ln>
                <a:solidFill>
                  <a:srgbClr val="FF0000"/>
                </a:solidFill>
                <a:effectLst>
                  <a:outerShdw dist="53882" dir="2700000" algn="ctr" rotWithShape="0">
                    <a:srgbClr val="9999FF">
                      <a:alpha val="79999"/>
                    </a:srgbClr>
                  </a:outerShdw>
                </a:effectLst>
                <a:uLnTx/>
                <a:uFillTx/>
                <a:latin typeface="Times New Roman" pitchFamily="18" charset="0"/>
                <a:ea typeface="+mn-ea"/>
                <a:cs typeface="Times New Roman" pitchFamily="18" charset="0"/>
              </a:rPr>
              <a:t>KHỞI ĐỘNG</a:t>
            </a:r>
          </a:p>
        </p:txBody>
      </p:sp>
      <p:sp>
        <p:nvSpPr>
          <p:cNvPr id="9" name="TextBox 8">
            <a:extLst>
              <a:ext uri="{FF2B5EF4-FFF2-40B4-BE49-F238E27FC236}">
                <a16:creationId xmlns:a16="http://schemas.microsoft.com/office/drawing/2014/main" id="{31958CDA-A364-411B-B182-104B0DCC7265}"/>
              </a:ext>
            </a:extLst>
          </p:cNvPr>
          <p:cNvSpPr txBox="1"/>
          <p:nvPr/>
        </p:nvSpPr>
        <p:spPr>
          <a:xfrm>
            <a:off x="2520387" y="3461359"/>
            <a:ext cx="7332562" cy="1077218"/>
          </a:xfrm>
          <a:prstGeom prst="rect">
            <a:avLst/>
          </a:prstGeom>
          <a:noFill/>
        </p:spPr>
        <p:txBody>
          <a:bodyPr wrap="square">
            <a:spAutoFit/>
          </a:bodyPr>
          <a:lstStyle/>
          <a:p>
            <a:pPr algn="ctr"/>
            <a:r>
              <a:rPr lang="en-US" sz="3200" dirty="0" err="1"/>
              <a:t>Hãy</a:t>
            </a:r>
            <a:r>
              <a:rPr lang="en-US" sz="3200" dirty="0"/>
              <a:t> </a:t>
            </a:r>
            <a:r>
              <a:rPr lang="en-US" sz="3200" dirty="0" err="1"/>
              <a:t>kể</a:t>
            </a:r>
            <a:r>
              <a:rPr lang="en-US" sz="3200" dirty="0"/>
              <a:t> </a:t>
            </a:r>
            <a:r>
              <a:rPr lang="en-US" sz="3200" dirty="0" err="1"/>
              <a:t>tên</a:t>
            </a:r>
            <a:r>
              <a:rPr lang="en-US" sz="3200" dirty="0"/>
              <a:t> </a:t>
            </a:r>
            <a:r>
              <a:rPr lang="en-US" sz="3200" dirty="0" err="1"/>
              <a:t>các</a:t>
            </a:r>
            <a:r>
              <a:rPr lang="en-US" sz="3200" dirty="0"/>
              <a:t> </a:t>
            </a:r>
            <a:r>
              <a:rPr lang="en-US" sz="3200" dirty="0" err="1"/>
              <a:t>đơn</a:t>
            </a:r>
            <a:r>
              <a:rPr lang="en-US" sz="3200" dirty="0"/>
              <a:t> </a:t>
            </a:r>
            <a:r>
              <a:rPr lang="en-US" sz="3200" dirty="0" err="1"/>
              <a:t>vị</a:t>
            </a:r>
            <a:r>
              <a:rPr lang="en-US" sz="3200" dirty="0"/>
              <a:t> </a:t>
            </a:r>
            <a:r>
              <a:rPr lang="en-US" sz="3200" dirty="0" err="1"/>
              <a:t>trong</a:t>
            </a:r>
            <a:r>
              <a:rPr lang="en-US" sz="3200" dirty="0"/>
              <a:t> </a:t>
            </a:r>
            <a:r>
              <a:rPr lang="en-US" sz="3200" dirty="0" err="1"/>
              <a:t>bảng</a:t>
            </a:r>
            <a:r>
              <a:rPr lang="en-US" sz="3200" dirty="0"/>
              <a:t> </a:t>
            </a:r>
            <a:r>
              <a:rPr lang="en-US" sz="3200" dirty="0" err="1"/>
              <a:t>đơn</a:t>
            </a:r>
            <a:r>
              <a:rPr lang="en-US" sz="3200" dirty="0"/>
              <a:t> </a:t>
            </a:r>
            <a:r>
              <a:rPr lang="en-US" sz="3200" dirty="0" err="1"/>
              <a:t>vị</a:t>
            </a:r>
            <a:r>
              <a:rPr lang="en-US" sz="3200" dirty="0"/>
              <a:t> </a:t>
            </a:r>
            <a:r>
              <a:rPr lang="en-US" sz="3200" dirty="0" err="1"/>
              <a:t>đo</a:t>
            </a:r>
            <a:r>
              <a:rPr lang="en-US" sz="3200" dirty="0"/>
              <a:t> </a:t>
            </a:r>
            <a:r>
              <a:rPr lang="en-US" sz="3200" dirty="0" err="1"/>
              <a:t>khối</a:t>
            </a:r>
            <a:r>
              <a:rPr lang="en-US" sz="3200" dirty="0"/>
              <a:t> </a:t>
            </a:r>
            <a:r>
              <a:rPr lang="en-US" sz="3200" dirty="0" err="1"/>
              <a:t>lượng</a:t>
            </a:r>
            <a:r>
              <a:rPr lang="en-US" sz="3200" dirty="0"/>
              <a:t>.</a:t>
            </a:r>
          </a:p>
        </p:txBody>
      </p:sp>
    </p:spTree>
    <p:extLst>
      <p:ext uri="{BB962C8B-B14F-4D97-AF65-F5344CB8AC3E}">
        <p14:creationId xmlns:p14="http://schemas.microsoft.com/office/powerpoint/2010/main" val="315401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106" t="868" r="28177"/>
          <a:stretch>
            <a:fillRect/>
          </a:stretch>
        </p:blipFill>
        <p:spPr>
          <a:xfrm rot="5400000">
            <a:off x="3247389" y="-2046920"/>
            <a:ext cx="5537085" cy="10825887"/>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47082">
            <a:off x="10459335" y="3047416"/>
            <a:ext cx="885368" cy="6011757"/>
          </a:xfrm>
          <a:prstGeom prst="rect">
            <a:avLst/>
          </a:prstGeom>
        </p:spPr>
      </p:pic>
      <p:sp>
        <p:nvSpPr>
          <p:cNvPr id="22" name="TextBox 21">
            <a:extLst>
              <a:ext uri="{FF2B5EF4-FFF2-40B4-BE49-F238E27FC236}">
                <a16:creationId xmlns:a16="http://schemas.microsoft.com/office/drawing/2014/main" id="{9522EA47-33A1-4342-BF09-12BA303FE5C1}"/>
              </a:ext>
            </a:extLst>
          </p:cNvPr>
          <p:cNvSpPr txBox="1"/>
          <p:nvPr/>
        </p:nvSpPr>
        <p:spPr>
          <a:xfrm>
            <a:off x="2552306" y="1427031"/>
            <a:ext cx="7571303" cy="1938992"/>
          </a:xfrm>
          <a:prstGeom prst="rect">
            <a:avLst/>
          </a:prstGeom>
          <a:noFill/>
        </p:spPr>
        <p:txBody>
          <a:bodyPr wrap="none" rtlCol="0">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Thứ</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tư</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ngày</a:t>
            </a:r>
            <a:r>
              <a:rPr lang="en-US" sz="4000" b="1" dirty="0">
                <a:solidFill>
                  <a:srgbClr val="FF0000"/>
                </a:solidFill>
                <a:latin typeface="Times New Roman" panose="02020603050405020304" pitchFamily="18" charset="0"/>
                <a:cs typeface="Times New Roman" panose="02020603050405020304" pitchFamily="18" charset="0"/>
              </a:rPr>
              <a:t> 5 </a:t>
            </a:r>
            <a:r>
              <a:rPr lang="en-US" sz="4000" b="1" dirty="0" err="1">
                <a:solidFill>
                  <a:srgbClr val="FF0000"/>
                </a:solidFill>
                <a:latin typeface="Times New Roman" panose="02020603050405020304" pitchFamily="18" charset="0"/>
                <a:cs typeface="Times New Roman" panose="02020603050405020304" pitchFamily="18" charset="0"/>
              </a:rPr>
              <a:t>tháng</a:t>
            </a:r>
            <a:r>
              <a:rPr lang="en-US" sz="4000" b="1" dirty="0">
                <a:solidFill>
                  <a:srgbClr val="FF0000"/>
                </a:solidFill>
                <a:latin typeface="Times New Roman" panose="02020603050405020304" pitchFamily="18" charset="0"/>
                <a:cs typeface="Times New Roman" panose="02020603050405020304" pitchFamily="18" charset="0"/>
              </a:rPr>
              <a:t> 10 </a:t>
            </a:r>
            <a:r>
              <a:rPr lang="en-US" sz="4000" b="1" dirty="0" err="1">
                <a:solidFill>
                  <a:srgbClr val="FF0000"/>
                </a:solidFill>
                <a:latin typeface="Times New Roman" panose="02020603050405020304" pitchFamily="18" charset="0"/>
                <a:cs typeface="Times New Roman" panose="02020603050405020304" pitchFamily="18" charset="0"/>
              </a:rPr>
              <a:t>năm</a:t>
            </a:r>
            <a:r>
              <a:rPr lang="en-US" sz="4000" b="1" dirty="0">
                <a:solidFill>
                  <a:srgbClr val="FF0000"/>
                </a:solidFill>
                <a:latin typeface="Times New Roman" panose="02020603050405020304" pitchFamily="18" charset="0"/>
                <a:cs typeface="Times New Roman" panose="02020603050405020304" pitchFamily="18" charset="0"/>
              </a:rPr>
              <a:t> 2022</a:t>
            </a:r>
          </a:p>
          <a:p>
            <a:pPr algn="ctr"/>
            <a:r>
              <a:rPr lang="en-US" sz="4000" b="1" dirty="0" err="1">
                <a:solidFill>
                  <a:srgbClr val="FF0000"/>
                </a:solidFill>
                <a:latin typeface="Times New Roman" panose="02020603050405020304" pitchFamily="18" charset="0"/>
                <a:cs typeface="Times New Roman" panose="02020603050405020304" pitchFamily="18" charset="0"/>
              </a:rPr>
              <a:t>Toán</a:t>
            </a:r>
            <a:endParaRPr lang="en-US" sz="4000" b="1" dirty="0">
              <a:solidFill>
                <a:srgbClr val="FF0000"/>
              </a:solidFill>
              <a:latin typeface="Times New Roman" panose="02020603050405020304" pitchFamily="18" charset="0"/>
              <a:cs typeface="Times New Roman" panose="02020603050405020304" pitchFamily="18" charset="0"/>
            </a:endParaRPr>
          </a:p>
          <a:p>
            <a:pPr algn="ctr"/>
            <a:r>
              <a:rPr lang="en-US" sz="4000" b="1" dirty="0" err="1">
                <a:solidFill>
                  <a:srgbClr val="FF0000"/>
                </a:solidFill>
                <a:latin typeface="Times New Roman" panose="02020603050405020304" pitchFamily="18" charset="0"/>
                <a:cs typeface="Times New Roman" panose="02020603050405020304" pitchFamily="18" charset="0"/>
              </a:rPr>
              <a:t>Luyện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tập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trang</a:t>
            </a:r>
            <a:r>
              <a:rPr lang="en-US" sz="4000" b="1" dirty="0">
                <a:solidFill>
                  <a:srgbClr val="FF0000"/>
                </a:solidFill>
                <a:latin typeface="Times New Roman" panose="02020603050405020304" pitchFamily="18" charset="0"/>
                <a:cs typeface="Times New Roman" panose="02020603050405020304" pitchFamily="18" charset="0"/>
              </a:rPr>
              <a:t> 24)</a:t>
            </a:r>
          </a:p>
        </p:txBody>
      </p:sp>
      <p:graphicFrame>
        <p:nvGraphicFramePr>
          <p:cNvPr id="24" name="Object 23">
            <a:extLst>
              <a:ext uri="{FF2B5EF4-FFF2-40B4-BE49-F238E27FC236}">
                <a16:creationId xmlns:a16="http://schemas.microsoft.com/office/drawing/2014/main" id="{739BE2FC-37D1-4AD0-80F2-07FF1F62DBEC}"/>
              </a:ext>
            </a:extLst>
          </p:cNvPr>
          <p:cNvGraphicFramePr>
            <a:graphicFrameLocks noChangeAspect="1"/>
          </p:cNvGraphicFramePr>
          <p:nvPr>
            <p:extLst>
              <p:ext uri="{D42A27DB-BD31-4B8C-83A1-F6EECF244321}">
                <p14:modId xmlns:p14="http://schemas.microsoft.com/office/powerpoint/2010/main" val="788255156"/>
              </p:ext>
            </p:extLst>
          </p:nvPr>
        </p:nvGraphicFramePr>
        <p:xfrm>
          <a:off x="4137947" y="3443111"/>
          <a:ext cx="3512127" cy="2281683"/>
        </p:xfrm>
        <a:graphic>
          <a:graphicData uri="http://schemas.openxmlformats.org/presentationml/2006/ole">
            <mc:AlternateContent xmlns:mc="http://schemas.openxmlformats.org/markup-compatibility/2006">
              <mc:Choice xmlns:v="urn:schemas-microsoft-com:vml" Requires="v">
                <p:oleObj spid="_x0000_s2049" name="Clip" r:id="rId9" imgW="2191817" imgH="1424635" progId="MS_ClipArt_Gallery.2">
                  <p:embed/>
                </p:oleObj>
              </mc:Choice>
              <mc:Fallback>
                <p:oleObj name="Clip" r:id="rId9" imgW="2191817" imgH="1424635" progId="MS_ClipArt_Gallery.2">
                  <p:embed/>
                  <p:pic>
                    <p:nvPicPr>
                      <p:cNvPr id="2"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7947" y="3443111"/>
                        <a:ext cx="3512127" cy="2281683"/>
                      </a:xfrm>
                      <a:prstGeom prst="rect">
                        <a:avLst/>
                      </a:prstGeom>
                      <a:noFill/>
                      <a:ln>
                        <a:noFill/>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6" t="868" r="28177"/>
          <a:stretch>
            <a:fillRect/>
          </a:stretch>
        </p:blipFill>
        <p:spPr>
          <a:xfrm rot="5400000">
            <a:off x="3101764" y="-1938122"/>
            <a:ext cx="5537085" cy="108258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398893">
            <a:off x="2559148" y="1992447"/>
            <a:ext cx="6622314" cy="55309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047082">
            <a:off x="10459335" y="3047416"/>
            <a:ext cx="885368" cy="60117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74695" y="2616928"/>
            <a:ext cx="396658" cy="38007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41699" y="4542441"/>
            <a:ext cx="396658" cy="380070"/>
          </a:xfrm>
          <a:prstGeom prst="rect">
            <a:avLst/>
          </a:prstGeom>
        </p:spPr>
      </p:pic>
      <p:sp>
        <p:nvSpPr>
          <p:cNvPr id="18" name="Title 1">
            <a:extLst>
              <a:ext uri="{FF2B5EF4-FFF2-40B4-BE49-F238E27FC236}">
                <a16:creationId xmlns:a16="http://schemas.microsoft.com/office/drawing/2014/main" id="{583903D1-47A4-4562-911F-E66015C90EE0}"/>
              </a:ext>
            </a:extLst>
          </p:cNvPr>
          <p:cNvSpPr txBox="1">
            <a:spLocks/>
          </p:cNvSpPr>
          <p:nvPr/>
        </p:nvSpPr>
        <p:spPr>
          <a:xfrm>
            <a:off x="1755506" y="706279"/>
            <a:ext cx="8229600" cy="11723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 CẦU CẦN ĐẠT</a:t>
            </a:r>
          </a:p>
        </p:txBody>
      </p:sp>
      <p:sp>
        <p:nvSpPr>
          <p:cNvPr id="11" name="Rectangle 10">
            <a:extLst>
              <a:ext uri="{FF2B5EF4-FFF2-40B4-BE49-F238E27FC236}">
                <a16:creationId xmlns:a16="http://schemas.microsoft.com/office/drawing/2014/main" id="{C8ADFC67-2662-459A-9566-65B7723B2D37}"/>
              </a:ext>
            </a:extLst>
          </p:cNvPr>
          <p:cNvSpPr/>
          <p:nvPr/>
        </p:nvSpPr>
        <p:spPr>
          <a:xfrm>
            <a:off x="1755506" y="2518522"/>
            <a:ext cx="8719989" cy="1384995"/>
          </a:xfrm>
          <a:prstGeom prst="rect">
            <a:avLst/>
          </a:prstGeom>
        </p:spPr>
        <p:txBody>
          <a:bodyPr wrap="square">
            <a:spAutoFit/>
          </a:bodyPr>
          <a:lstStyle/>
          <a:p>
            <a:pPr marL="0" lvl="1" algn="just"/>
            <a:r>
              <a:rPr lang="en-US" sz="2800" dirty="0" err="1">
                <a:latin typeface="Arial" panose="020B0604020202020204" pitchFamily="34" charset="0"/>
                <a:cs typeface="Arial" panose="020B0604020202020204" pitchFamily="34" charset="0"/>
              </a:rPr>
              <a:t>Củng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rèn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năng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toán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hệ</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tỉ</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lệ</a:t>
            </a:r>
            <a:r>
              <a:rPr lang="en-US" sz="2800" b="1" i="1"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a:t>
            </a:r>
            <a:r>
              <a:rPr lang="en-US" sz="2800" i="1" dirty="0" err="1">
                <a:latin typeface="Arial" panose="020B0604020202020204" pitchFamily="34" charset="0"/>
                <a:cs typeface="Arial" panose="020B0604020202020204" pitchFamily="34" charset="0"/>
              </a:rPr>
              <a:t>đại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lượng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này</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gấp</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lên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giảm</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đi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bao</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nhiêu</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lần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đại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lượng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kia</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cũng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gấp</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lên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giảm</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đi</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bấy</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nhiêu</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lần</a:t>
            </a:r>
            <a:r>
              <a:rPr lang="en-US" sz="2800" i="1"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E56D0AF-923C-498D-A9A9-327BD8376BD9}"/>
              </a:ext>
            </a:extLst>
          </p:cNvPr>
          <p:cNvSpPr/>
          <p:nvPr/>
        </p:nvSpPr>
        <p:spPr>
          <a:xfrm>
            <a:off x="1852480" y="4445458"/>
            <a:ext cx="8719989" cy="954107"/>
          </a:xfrm>
          <a:prstGeom prst="rect">
            <a:avLst/>
          </a:prstGeom>
        </p:spPr>
        <p:txBody>
          <a:bodyPr wrap="square">
            <a:spAutoFit/>
          </a:bodyPr>
          <a:lstStyle/>
          <a:p>
            <a:pPr marL="0" lvl="1"/>
            <a:r>
              <a:rPr lang="pt-BR" sz="2800" dirty="0">
                <a:latin typeface="Arial" panose="020B0604020202020204" pitchFamily="34" charset="0"/>
                <a:cs typeface="Arial" panose="020B0604020202020204" pitchFamily="34" charset="0"/>
              </a:rPr>
              <a:t>Tính diện tích của hình chữ nhật, hình vuông, vẽ hình chữ nhật theo điều kiện cho trước.</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491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6" t="868" r="28177"/>
          <a:stretch>
            <a:fillRect/>
          </a:stretch>
        </p:blipFill>
        <p:spPr>
          <a:xfrm rot="5400000">
            <a:off x="3101764" y="-1938122"/>
            <a:ext cx="5537085" cy="108258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89">
            <a:off x="1744714" y="4342006"/>
            <a:ext cx="8957994" cy="42346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312250">
            <a:off x="-766275" y="-535850"/>
            <a:ext cx="2738526" cy="2377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047082">
            <a:off x="10459335" y="3047416"/>
            <a:ext cx="885368" cy="6011757"/>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61928" y="3704584"/>
            <a:ext cx="396658" cy="38007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60257" y="4526480"/>
            <a:ext cx="396658" cy="380070"/>
          </a:xfrm>
          <a:prstGeom prst="rect">
            <a:avLst/>
          </a:prstGeom>
        </p:spPr>
      </p:pic>
      <p:sp>
        <p:nvSpPr>
          <p:cNvPr id="17" name="WordArt 5">
            <a:extLst>
              <a:ext uri="{FF2B5EF4-FFF2-40B4-BE49-F238E27FC236}">
                <a16:creationId xmlns:a16="http://schemas.microsoft.com/office/drawing/2014/main" id="{BC9E3FFC-8B93-4E33-8536-77ED5CECFB67}"/>
              </a:ext>
            </a:extLst>
          </p:cNvPr>
          <p:cNvSpPr>
            <a:spLocks noChangeArrowheads="1" noChangeShapeType="1" noTextEdit="1"/>
          </p:cNvSpPr>
          <p:nvPr/>
        </p:nvSpPr>
        <p:spPr bwMode="auto">
          <a:xfrm>
            <a:off x="2209800" y="1427392"/>
            <a:ext cx="7772400" cy="2873450"/>
          </a:xfrm>
          <a:prstGeom prst="rect">
            <a:avLst/>
          </a:prstGeom>
        </p:spPr>
        <p:txBody>
          <a:bodyPr wrap="none" fromWordArt="1">
            <a:prstTxWarp prst="textSlantUp">
              <a:avLst>
                <a:gd name="adj" fmla="val 32056"/>
              </a:avLst>
            </a:prstTxWarp>
          </a:bodyPr>
          <a:lstStyle/>
          <a:p>
            <a:pPr algn="ctr"/>
            <a:r>
              <a:rPr lang="en-US" sz="3600" kern="10" dirty="0">
                <a:ln w="9525">
                  <a:solidFill>
                    <a:schemeClr val="tx1"/>
                  </a:solidFill>
                  <a:round/>
                  <a:headEnd/>
                  <a:tailEnd/>
                </a:ln>
                <a:solidFill>
                  <a:srgbClr val="FF0000"/>
                </a:solidFill>
                <a:effectLst>
                  <a:outerShdw dist="53882" dir="2700000" algn="ctr" rotWithShape="0">
                    <a:srgbClr val="9999FF">
                      <a:alpha val="79999"/>
                    </a:srgbClr>
                  </a:outerShdw>
                </a:effectLst>
                <a:latin typeface="Times New Roman" pitchFamily="18" charset="0"/>
                <a:cs typeface="Times New Roman" pitchFamily="18" charset="0"/>
              </a:rPr>
              <a:t>THỰC HÀNH</a:t>
            </a:r>
          </a:p>
        </p:txBody>
      </p:sp>
    </p:spTree>
    <p:extLst>
      <p:ext uri="{BB962C8B-B14F-4D97-AF65-F5344CB8AC3E}">
        <p14:creationId xmlns:p14="http://schemas.microsoft.com/office/powerpoint/2010/main" val="292957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Text Box 148"/>
          <p:cNvSpPr txBox="1">
            <a:spLocks noChangeArrowheads="1"/>
          </p:cNvSpPr>
          <p:nvPr/>
        </p:nvSpPr>
        <p:spPr bwMode="auto">
          <a:xfrm>
            <a:off x="2336800" y="304801"/>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b="1"/>
          </a:p>
        </p:txBody>
      </p:sp>
      <p:sp>
        <p:nvSpPr>
          <p:cNvPr id="3077" name="Text Box 154"/>
          <p:cNvSpPr txBox="1">
            <a:spLocks noChangeArrowheads="1"/>
          </p:cNvSpPr>
          <p:nvPr/>
        </p:nvSpPr>
        <p:spPr bwMode="auto">
          <a:xfrm>
            <a:off x="2336800" y="685800"/>
            <a:ext cx="721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vi-VN" sz="2400" b="1">
                <a:latin typeface="Times New Roman" pitchFamily="18" charset="0"/>
              </a:rPr>
              <a:t>        </a:t>
            </a:r>
            <a:endParaRPr lang="en-US" sz="2400" b="1">
              <a:latin typeface="Times New Roman" pitchFamily="18" charset="0"/>
            </a:endParaRPr>
          </a:p>
        </p:txBody>
      </p:sp>
      <p:grpSp>
        <p:nvGrpSpPr>
          <p:cNvPr id="2" name="Group 1">
            <a:extLst>
              <a:ext uri="{FF2B5EF4-FFF2-40B4-BE49-F238E27FC236}">
                <a16:creationId xmlns:a16="http://schemas.microsoft.com/office/drawing/2014/main" id="{D23E6DE5-7320-4D55-BD29-0C6978DA41C8}"/>
              </a:ext>
            </a:extLst>
          </p:cNvPr>
          <p:cNvGrpSpPr/>
          <p:nvPr/>
        </p:nvGrpSpPr>
        <p:grpSpPr>
          <a:xfrm>
            <a:off x="-1" y="340621"/>
            <a:ext cx="1158239" cy="764466"/>
            <a:chOff x="-1" y="340621"/>
            <a:chExt cx="1158239" cy="764466"/>
          </a:xfrm>
        </p:grpSpPr>
        <p:sp>
          <p:nvSpPr>
            <p:cNvPr id="20" name="Arrow: Pentagon 19">
              <a:extLst>
                <a:ext uri="{FF2B5EF4-FFF2-40B4-BE49-F238E27FC236}">
                  <a16:creationId xmlns:a16="http://schemas.microsoft.com/office/drawing/2014/main" id="{B2F9C915-DB6C-4FFB-AA63-5C06166ADF2C}"/>
                </a:ext>
              </a:extLst>
            </p:cNvPr>
            <p:cNvSpPr/>
            <p:nvPr/>
          </p:nvSpPr>
          <p:spPr>
            <a:xfrm>
              <a:off x="-1" y="340621"/>
              <a:ext cx="1158239" cy="610256"/>
            </a:xfrm>
            <a:prstGeom prst="homePlat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1</a:t>
              </a:r>
              <a:endParaRPr lang="vi-VN" sz="3200"/>
            </a:p>
          </p:txBody>
        </p:sp>
        <p:sp>
          <p:nvSpPr>
            <p:cNvPr id="21" name="Right Triangle 20">
              <a:extLst>
                <a:ext uri="{FF2B5EF4-FFF2-40B4-BE49-F238E27FC236}">
                  <a16:creationId xmlns:a16="http://schemas.microsoft.com/office/drawing/2014/main" id="{0C926BCB-9673-49BE-B7C0-7A88322775E9}"/>
                </a:ext>
              </a:extLst>
            </p:cNvPr>
            <p:cNvSpPr/>
            <p:nvPr/>
          </p:nvSpPr>
          <p:spPr>
            <a:xfrm rot="5400000">
              <a:off x="120766" y="847161"/>
              <a:ext cx="137160" cy="378692"/>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Text Box 7">
            <a:extLst>
              <a:ext uri="{FF2B5EF4-FFF2-40B4-BE49-F238E27FC236}">
                <a16:creationId xmlns:a16="http://schemas.microsoft.com/office/drawing/2014/main" id="{EA5145F9-281D-40F5-82AC-06B1B9B242B6}"/>
              </a:ext>
            </a:extLst>
          </p:cNvPr>
          <p:cNvSpPr txBox="1">
            <a:spLocks noChangeArrowheads="1"/>
          </p:cNvSpPr>
          <p:nvPr/>
        </p:nvSpPr>
        <p:spPr bwMode="auto">
          <a:xfrm>
            <a:off x="1413285" y="340621"/>
            <a:ext cx="100167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latin typeface="Times New Roman" panose="02020603050405020304" pitchFamily="18" charset="0"/>
                <a:cs typeface="Times New Roman" panose="02020603050405020304" pitchFamily="18" charset="0"/>
              </a:rPr>
              <a:t>Liên đội trường Hòa Bình thu gom được 1 tấn 300 kg giấy vụn. Liên đội trường Hoàng Diệu thu gom được 2 tấn 700 kg giấy vụn. Biết rằng cứ 2 tấn giấy vụn thì sản xuất được 50 000 cuốn vở học sinh. Hỏi từ số giấy vụn mà cả hai trường đã thu gom được, có thế sản xuất được bao nhiêu cuốn vở học sinh?</a:t>
            </a:r>
          </a:p>
        </p:txBody>
      </p:sp>
    </p:spTree>
    <p:extLst>
      <p:ext uri="{BB962C8B-B14F-4D97-AF65-F5344CB8AC3E}">
        <p14:creationId xmlns:p14="http://schemas.microsoft.com/office/powerpoint/2010/main" val="4241221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D15B5409-C873-4091-8B96-616F467FF870}"/>
              </a:ext>
            </a:extLst>
          </p:cNvPr>
          <p:cNvSpPr/>
          <p:nvPr/>
        </p:nvSpPr>
        <p:spPr>
          <a:xfrm>
            <a:off x="6229007" y="1101147"/>
            <a:ext cx="5746863" cy="493546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Rounded Corners 1">
            <a:extLst>
              <a:ext uri="{FF2B5EF4-FFF2-40B4-BE49-F238E27FC236}">
                <a16:creationId xmlns:a16="http://schemas.microsoft.com/office/drawing/2014/main" id="{9963DD53-C4EE-4313-9BF2-8511DF4227E8}"/>
              </a:ext>
            </a:extLst>
          </p:cNvPr>
          <p:cNvSpPr/>
          <p:nvPr/>
        </p:nvSpPr>
        <p:spPr>
          <a:xfrm>
            <a:off x="256531" y="1101147"/>
            <a:ext cx="5746863" cy="493546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Đổi</a:t>
            </a:r>
            <a:endParaRPr lang="vi-VN" dirty="0"/>
          </a:p>
        </p:txBody>
      </p:sp>
      <p:sp>
        <p:nvSpPr>
          <p:cNvPr id="88147" name="Text Box 83"/>
          <p:cNvSpPr txBox="1">
            <a:spLocks noChangeArrowheads="1"/>
          </p:cNvSpPr>
          <p:nvPr/>
        </p:nvSpPr>
        <p:spPr bwMode="auto">
          <a:xfrm>
            <a:off x="8515478" y="1224431"/>
            <a:ext cx="13567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u="sng">
                <a:latin typeface="Times New Roman" pitchFamily="18" charset="0"/>
                <a:cs typeface="Times New Roman" pitchFamily="18" charset="0"/>
              </a:rPr>
              <a:t>Giải</a:t>
            </a:r>
          </a:p>
        </p:txBody>
      </p:sp>
      <p:sp>
        <p:nvSpPr>
          <p:cNvPr id="10" name="Text Box 172">
            <a:extLst>
              <a:ext uri="{FF2B5EF4-FFF2-40B4-BE49-F238E27FC236}">
                <a16:creationId xmlns:a16="http://schemas.microsoft.com/office/drawing/2014/main" id="{C884C854-620F-4506-A501-391212B63772}"/>
              </a:ext>
            </a:extLst>
          </p:cNvPr>
          <p:cNvSpPr txBox="1">
            <a:spLocks noChangeArrowheads="1"/>
          </p:cNvSpPr>
          <p:nvPr/>
        </p:nvSpPr>
        <p:spPr bwMode="auto">
          <a:xfrm>
            <a:off x="2646695" y="1236170"/>
            <a:ext cx="264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u="sng" dirty="0" err="1">
                <a:latin typeface="Times New Roman" pitchFamily="18" charset="0"/>
                <a:cs typeface="Times New Roman" pitchFamily="18" charset="0"/>
              </a:rPr>
              <a:t>Giải</a:t>
            </a:r>
            <a:endParaRPr lang="en-US" sz="2800" b="1" u="sng" dirty="0">
              <a:latin typeface="Times New Roman" pitchFamily="18" charset="0"/>
              <a:cs typeface="Times New Roman" pitchFamily="18" charset="0"/>
            </a:endParaRPr>
          </a:p>
        </p:txBody>
      </p:sp>
      <p:pic>
        <p:nvPicPr>
          <p:cNvPr id="20" name="Picture 5">
            <a:extLst>
              <a:ext uri="{FF2B5EF4-FFF2-40B4-BE49-F238E27FC236}">
                <a16:creationId xmlns:a16="http://schemas.microsoft.com/office/drawing/2014/main" id="{FB53BBC8-97A4-49AD-8144-7CF69ACBD4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16991" y="-1849819"/>
            <a:ext cx="2178848" cy="3112639"/>
          </a:xfrm>
          <a:prstGeom prst="rect">
            <a:avLst/>
          </a:prstGeom>
        </p:spPr>
      </p:pic>
      <p:sp>
        <p:nvSpPr>
          <p:cNvPr id="16" name="Text Box 178">
            <a:extLst>
              <a:ext uri="{FF2B5EF4-FFF2-40B4-BE49-F238E27FC236}">
                <a16:creationId xmlns:a16="http://schemas.microsoft.com/office/drawing/2014/main" id="{E5E2EB71-EBDB-4831-A74C-B0720F5A8EAD}"/>
              </a:ext>
            </a:extLst>
          </p:cNvPr>
          <p:cNvSpPr txBox="1">
            <a:spLocks noChangeArrowheads="1"/>
          </p:cNvSpPr>
          <p:nvPr/>
        </p:nvSpPr>
        <p:spPr bwMode="auto">
          <a:xfrm>
            <a:off x="2591966" y="405214"/>
            <a:ext cx="162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FF0000"/>
                </a:solidFill>
                <a:latin typeface="Times New Roman" pitchFamily="18" charset="0"/>
                <a:cs typeface="Times New Roman" pitchFamily="18" charset="0"/>
              </a:rPr>
              <a:t>Cách</a:t>
            </a:r>
            <a:r>
              <a:rPr lang="en-US" sz="2800" b="1" dirty="0">
                <a:solidFill>
                  <a:srgbClr val="FF0000"/>
                </a:solidFill>
                <a:latin typeface="Times New Roman" pitchFamily="18" charset="0"/>
                <a:cs typeface="Times New Roman" pitchFamily="18" charset="0"/>
              </a:rPr>
              <a:t> 1</a:t>
            </a:r>
          </a:p>
        </p:txBody>
      </p:sp>
      <p:pic>
        <p:nvPicPr>
          <p:cNvPr id="21" name="Picture 5">
            <a:extLst>
              <a:ext uri="{FF2B5EF4-FFF2-40B4-BE49-F238E27FC236}">
                <a16:creationId xmlns:a16="http://schemas.microsoft.com/office/drawing/2014/main" id="{E397E96B-CABA-479B-834A-B3AA8C528B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932208" y="-1826635"/>
            <a:ext cx="2178848" cy="3112639"/>
          </a:xfrm>
          <a:prstGeom prst="rect">
            <a:avLst/>
          </a:prstGeom>
        </p:spPr>
      </p:pic>
      <p:sp>
        <p:nvSpPr>
          <p:cNvPr id="17" name="Text Box 178">
            <a:extLst>
              <a:ext uri="{FF2B5EF4-FFF2-40B4-BE49-F238E27FC236}">
                <a16:creationId xmlns:a16="http://schemas.microsoft.com/office/drawing/2014/main" id="{7B9F0709-FFDD-40C6-9473-2D75A8F99215}"/>
              </a:ext>
            </a:extLst>
          </p:cNvPr>
          <p:cNvSpPr txBox="1">
            <a:spLocks noChangeArrowheads="1"/>
          </p:cNvSpPr>
          <p:nvPr/>
        </p:nvSpPr>
        <p:spPr bwMode="auto">
          <a:xfrm>
            <a:off x="8381071" y="380215"/>
            <a:ext cx="1625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err="1">
                <a:solidFill>
                  <a:srgbClr val="FF0000"/>
                </a:solidFill>
                <a:latin typeface="Times New Roman" pitchFamily="18" charset="0"/>
                <a:cs typeface="Times New Roman" pitchFamily="18" charset="0"/>
              </a:rPr>
              <a:t>Cách</a:t>
            </a:r>
            <a:r>
              <a:rPr lang="en-US" sz="2800" b="1">
                <a:solidFill>
                  <a:srgbClr val="FF0000"/>
                </a:solidFill>
                <a:latin typeface="Times New Roman" pitchFamily="18" charset="0"/>
                <a:cs typeface="Times New Roman" pitchFamily="18" charset="0"/>
              </a:rPr>
              <a:t> 2</a:t>
            </a:r>
            <a:endParaRPr lang="en-US" sz="2800" b="1" dirty="0">
              <a:solidFill>
                <a:srgbClr val="FF0000"/>
              </a:solidFill>
              <a:latin typeface="Times New Roman" pitchFamily="18" charset="0"/>
              <a:cs typeface="Times New Roman" pitchFamily="18" charset="0"/>
            </a:endParaRPr>
          </a:p>
        </p:txBody>
      </p:sp>
      <p:sp>
        <p:nvSpPr>
          <p:cNvPr id="22" name="Text Box 8">
            <a:extLst>
              <a:ext uri="{FF2B5EF4-FFF2-40B4-BE49-F238E27FC236}">
                <a16:creationId xmlns:a16="http://schemas.microsoft.com/office/drawing/2014/main" id="{BB1E6A58-4CF1-42F7-B637-A5103D14E6F5}"/>
              </a:ext>
            </a:extLst>
          </p:cNvPr>
          <p:cNvSpPr txBox="1">
            <a:spLocks noChangeArrowheads="1"/>
          </p:cNvSpPr>
          <p:nvPr/>
        </p:nvSpPr>
        <p:spPr bwMode="auto">
          <a:xfrm>
            <a:off x="605809" y="2182505"/>
            <a:ext cx="5429231"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Cả</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hai</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trường</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thu</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giấy</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1 300 + 2 700 = 4 000(kg) =  4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1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sản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xuất</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vở</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là</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50 000 : 2 = 25 000 (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                                                          </a:t>
            </a:r>
          </a:p>
          <a:p>
            <a:pPr eaLnBrk="1" hangingPunct="1"/>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4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sản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xuất</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vở</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là</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25 000 x 4 = 100 000 (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p:txBody>
      </p:sp>
      <p:sp>
        <p:nvSpPr>
          <p:cNvPr id="23" name="Text Box 15">
            <a:extLst>
              <a:ext uri="{FF2B5EF4-FFF2-40B4-BE49-F238E27FC236}">
                <a16:creationId xmlns:a16="http://schemas.microsoft.com/office/drawing/2014/main" id="{4D91F18A-F30B-4805-842E-1ABEFB6EE778}"/>
              </a:ext>
            </a:extLst>
          </p:cNvPr>
          <p:cNvSpPr txBox="1">
            <a:spLocks noChangeArrowheads="1"/>
          </p:cNvSpPr>
          <p:nvPr/>
        </p:nvSpPr>
        <p:spPr bwMode="auto">
          <a:xfrm>
            <a:off x="1893466" y="4751479"/>
            <a:ext cx="4648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Đáp</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 100 000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vở</a:t>
            </a:r>
            <a:endParaRPr lang="en-US" altLang="en-US" sz="26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4" name="Text Box 4">
            <a:extLst>
              <a:ext uri="{FF2B5EF4-FFF2-40B4-BE49-F238E27FC236}">
                <a16:creationId xmlns:a16="http://schemas.microsoft.com/office/drawing/2014/main" id="{8116F30D-C2B5-4BDB-A2FA-9A2CF1CE4E1D}"/>
              </a:ext>
            </a:extLst>
          </p:cNvPr>
          <p:cNvSpPr txBox="1">
            <a:spLocks noChangeArrowheads="1"/>
          </p:cNvSpPr>
          <p:nvPr/>
        </p:nvSpPr>
        <p:spPr bwMode="auto">
          <a:xfrm>
            <a:off x="6494395" y="2220497"/>
            <a:ext cx="5810562"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Cả</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hai</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trường</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thu</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giấy</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a:solidFill>
                  <a:schemeClr val="accent2">
                    <a:lumMod val="50000"/>
                  </a:schemeClr>
                </a:solidFill>
                <a:latin typeface="Times New Roman" panose="02020603050405020304" pitchFamily="18" charset="0"/>
                <a:cs typeface="Times New Roman" panose="02020603050405020304" pitchFamily="18" charset="0"/>
              </a:rPr>
              <a:t>     1 </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300 + 2 700 = 4 000(kg) = 4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4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so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với</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2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gấp</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lần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là</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a:solidFill>
                  <a:schemeClr val="accent2">
                    <a:lumMod val="50000"/>
                  </a:schemeClr>
                </a:solidFill>
                <a:latin typeface="Times New Roman" panose="02020603050405020304" pitchFamily="18" charset="0"/>
                <a:cs typeface="Times New Roman" panose="02020603050405020304" pitchFamily="18" charset="0"/>
              </a:rPr>
              <a:t>     4  </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2 = 2 (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lần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                                                         </a:t>
            </a:r>
          </a:p>
          <a:p>
            <a:pPr eaLnBrk="1" hangingPunct="1"/>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4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tấn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sản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xuất</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được</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vở</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là</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a:p>
            <a:pPr eaLnBrk="1" hangingPunct="1"/>
            <a:r>
              <a:rPr lang="en-US" altLang="en-US" sz="2600" b="1">
                <a:solidFill>
                  <a:schemeClr val="accent2">
                    <a:lumMod val="50000"/>
                  </a:schemeClr>
                </a:solidFill>
                <a:latin typeface="Times New Roman" panose="02020603050405020304" pitchFamily="18" charset="0"/>
                <a:cs typeface="Times New Roman" panose="02020603050405020304" pitchFamily="18" charset="0"/>
              </a:rPr>
              <a:t>     50 </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000 x 2 = 100 000 (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p>
        </p:txBody>
      </p:sp>
      <p:sp>
        <p:nvSpPr>
          <p:cNvPr id="25" name="Text Box 16">
            <a:extLst>
              <a:ext uri="{FF2B5EF4-FFF2-40B4-BE49-F238E27FC236}">
                <a16:creationId xmlns:a16="http://schemas.microsoft.com/office/drawing/2014/main" id="{8AF4A50A-2784-4023-81ED-035A46C16648}"/>
              </a:ext>
            </a:extLst>
          </p:cNvPr>
          <p:cNvSpPr txBox="1">
            <a:spLocks noChangeArrowheads="1"/>
          </p:cNvSpPr>
          <p:nvPr/>
        </p:nvSpPr>
        <p:spPr bwMode="auto">
          <a:xfrm>
            <a:off x="7868208" y="4736709"/>
            <a:ext cx="36863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Đáp</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số</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100 000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cuốn</a:t>
            </a:r>
            <a:r>
              <a:rPr lang="en-US" alt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en-US" sz="2600" b="1" dirty="0" err="1">
                <a:solidFill>
                  <a:schemeClr val="accent2">
                    <a:lumMod val="50000"/>
                  </a:schemeClr>
                </a:solidFill>
                <a:latin typeface="Times New Roman" panose="02020603050405020304" pitchFamily="18" charset="0"/>
                <a:cs typeface="Times New Roman" panose="02020603050405020304" pitchFamily="18" charset="0"/>
              </a:rPr>
              <a:t>vở</a:t>
            </a:r>
            <a:endParaRPr lang="en-US" altLang="en-US" sz="26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D19B910-CA14-49ED-BDE7-744E2CD60411}"/>
              </a:ext>
            </a:extLst>
          </p:cNvPr>
          <p:cNvSpPr txBox="1"/>
          <p:nvPr/>
        </p:nvSpPr>
        <p:spPr>
          <a:xfrm>
            <a:off x="1854006" y="1678554"/>
            <a:ext cx="2680542" cy="646331"/>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tấn</a:t>
            </a:r>
            <a:r>
              <a:rPr lang="en-US" dirty="0">
                <a:latin typeface="Times New Roman" panose="02020603050405020304" pitchFamily="18" charset="0"/>
                <a:cs typeface="Times New Roman" panose="02020603050405020304" pitchFamily="18" charset="0"/>
              </a:rPr>
              <a:t> 300kg = 1300kg</a:t>
            </a:r>
          </a:p>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tấn</a:t>
            </a:r>
            <a:r>
              <a:rPr lang="en-US" dirty="0">
                <a:latin typeface="Times New Roman" panose="02020603050405020304" pitchFamily="18" charset="0"/>
                <a:cs typeface="Times New Roman" panose="02020603050405020304" pitchFamily="18" charset="0"/>
              </a:rPr>
              <a:t> 700kg = 2700kg</a:t>
            </a:r>
          </a:p>
        </p:txBody>
      </p:sp>
      <p:sp>
        <p:nvSpPr>
          <p:cNvPr id="15" name="TextBox 14">
            <a:extLst>
              <a:ext uri="{FF2B5EF4-FFF2-40B4-BE49-F238E27FC236}">
                <a16:creationId xmlns:a16="http://schemas.microsoft.com/office/drawing/2014/main" id="{55E9B7A5-7A46-43A9-8510-2F31C098D4EB}"/>
              </a:ext>
            </a:extLst>
          </p:cNvPr>
          <p:cNvSpPr txBox="1"/>
          <p:nvPr/>
        </p:nvSpPr>
        <p:spPr>
          <a:xfrm>
            <a:off x="7714030" y="1699619"/>
            <a:ext cx="2680542" cy="646331"/>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tấn</a:t>
            </a:r>
            <a:r>
              <a:rPr lang="en-US" dirty="0">
                <a:latin typeface="Times New Roman" panose="02020603050405020304" pitchFamily="18" charset="0"/>
                <a:cs typeface="Times New Roman" panose="02020603050405020304" pitchFamily="18" charset="0"/>
              </a:rPr>
              <a:t> 300kg = 1300kg</a:t>
            </a:r>
          </a:p>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tấn</a:t>
            </a:r>
            <a:r>
              <a:rPr lang="en-US" dirty="0">
                <a:latin typeface="Times New Roman" panose="02020603050405020304" pitchFamily="18" charset="0"/>
                <a:cs typeface="Times New Roman" panose="02020603050405020304" pitchFamily="18" charset="0"/>
              </a:rPr>
              <a:t> 700kg = 2700kg</a:t>
            </a:r>
          </a:p>
        </p:txBody>
      </p:sp>
    </p:spTree>
    <p:extLst>
      <p:ext uri="{BB962C8B-B14F-4D97-AF65-F5344CB8AC3E}">
        <p14:creationId xmlns:p14="http://schemas.microsoft.com/office/powerpoint/2010/main" val="199615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1000"/>
                                        <p:tgtEl>
                                          <p:spTgt spid="1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8147"/>
                                        </p:tgtEl>
                                        <p:attrNameLst>
                                          <p:attrName>style.visibility</p:attrName>
                                        </p:attrNameLst>
                                      </p:cBhvr>
                                      <p:to>
                                        <p:strVal val="visible"/>
                                      </p:to>
                                    </p:set>
                                    <p:animEffect transition="in" filter="randombar(horizontal)">
                                      <p:cBhvr>
                                        <p:cTn id="15" dur="500"/>
                                        <p:tgtEl>
                                          <p:spTgt spid="8814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2"/>
                                        </p:tgtEl>
                                        <p:attrNameLst>
                                          <p:attrName>style.visibility</p:attrName>
                                        </p:attrNameLst>
                                      </p:cBhvr>
                                      <p:to>
                                        <p:strVal val="visible"/>
                                      </p:to>
                                    </p:set>
                                    <p:anim calcmode="discrete" valueType="clr">
                                      <p:cBhvr override="childStyle">
                                        <p:cTn id="25"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2"/>
                                        </p:tgtEl>
                                        <p:attrNameLst>
                                          <p:attrName>fillcolor</p:attrName>
                                        </p:attrNameLst>
                                      </p:cBhvr>
                                      <p:tavLst>
                                        <p:tav tm="0">
                                          <p:val>
                                            <p:clrVal>
                                              <a:schemeClr val="accent2"/>
                                            </p:clrVal>
                                          </p:val>
                                        </p:tav>
                                        <p:tav tm="50000">
                                          <p:val>
                                            <p:clrVal>
                                              <a:schemeClr val="hlink"/>
                                            </p:clrVal>
                                          </p:val>
                                        </p:tav>
                                      </p:tavLst>
                                    </p:anim>
                                    <p:set>
                                      <p:cBhvr>
                                        <p:cTn id="27" dur="80"/>
                                        <p:tgtEl>
                                          <p:spTgt spid="22"/>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23"/>
                                        </p:tgtEl>
                                        <p:attrNameLst>
                                          <p:attrName>style.visibility</p:attrName>
                                        </p:attrNameLst>
                                      </p:cBhvr>
                                      <p:to>
                                        <p:strVal val="visible"/>
                                      </p:to>
                                    </p:set>
                                    <p:anim calcmode="discrete" valueType="clr">
                                      <p:cBhvr override="childStyle">
                                        <p:cTn id="32"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3"/>
                                        </p:tgtEl>
                                        <p:attrNameLst>
                                          <p:attrName>fillcolor</p:attrName>
                                        </p:attrNameLst>
                                      </p:cBhvr>
                                      <p:tavLst>
                                        <p:tav tm="0">
                                          <p:val>
                                            <p:clrVal>
                                              <a:schemeClr val="accent2"/>
                                            </p:clrVal>
                                          </p:val>
                                        </p:tav>
                                        <p:tav tm="50000">
                                          <p:val>
                                            <p:clrVal>
                                              <a:schemeClr val="hlink"/>
                                            </p:clrVal>
                                          </p:val>
                                        </p:tav>
                                      </p:tavLst>
                                    </p:anim>
                                    <p:set>
                                      <p:cBhvr>
                                        <p:cTn id="34" dur="80"/>
                                        <p:tgtEl>
                                          <p:spTgt spid="23"/>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24"/>
                                        </p:tgtEl>
                                        <p:attrNameLst>
                                          <p:attrName>style.visibility</p:attrName>
                                        </p:attrNameLst>
                                      </p:cBhvr>
                                      <p:to>
                                        <p:strVal val="visible"/>
                                      </p:to>
                                    </p:set>
                                    <p:anim calcmode="discrete" valueType="clr">
                                      <p:cBhvr override="childStyle">
                                        <p:cTn id="39"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4"/>
                                        </p:tgtEl>
                                        <p:attrNameLst>
                                          <p:attrName>fillcolor</p:attrName>
                                        </p:attrNameLst>
                                      </p:cBhvr>
                                      <p:tavLst>
                                        <p:tav tm="0">
                                          <p:val>
                                            <p:clrVal>
                                              <a:schemeClr val="accent2"/>
                                            </p:clrVal>
                                          </p:val>
                                        </p:tav>
                                        <p:tav tm="50000">
                                          <p:val>
                                            <p:clrVal>
                                              <a:schemeClr val="hlink"/>
                                            </p:clrVal>
                                          </p:val>
                                        </p:tav>
                                      </p:tavLst>
                                    </p:anim>
                                    <p:set>
                                      <p:cBhvr>
                                        <p:cTn id="41" dur="80"/>
                                        <p:tgtEl>
                                          <p:spTgt spid="24"/>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25"/>
                                        </p:tgtEl>
                                        <p:attrNameLst>
                                          <p:attrName>style.visibility</p:attrName>
                                        </p:attrNameLst>
                                      </p:cBhvr>
                                      <p:to>
                                        <p:strVal val="visible"/>
                                      </p:to>
                                    </p:set>
                                    <p:anim calcmode="discrete" valueType="clr">
                                      <p:cBhvr override="childStyle">
                                        <p:cTn id="46"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5"/>
                                        </p:tgtEl>
                                        <p:attrNameLst>
                                          <p:attrName>fillcolor</p:attrName>
                                        </p:attrNameLst>
                                      </p:cBhvr>
                                      <p:tavLst>
                                        <p:tav tm="0">
                                          <p:val>
                                            <p:clrVal>
                                              <a:schemeClr val="accent2"/>
                                            </p:clrVal>
                                          </p:val>
                                        </p:tav>
                                        <p:tav tm="50000">
                                          <p:val>
                                            <p:clrVal>
                                              <a:schemeClr val="hlink"/>
                                            </p:clrVal>
                                          </p:val>
                                        </p:tav>
                                      </p:tavLst>
                                    </p:anim>
                                    <p:set>
                                      <p:cBhvr>
                                        <p:cTn id="48"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47" grpId="0"/>
      <p:bldP spid="10" grpId="0"/>
      <p:bldP spid="16" grpId="0"/>
      <p:bldP spid="17"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8EE1189-98B2-4103-8B46-499D0572E0FB}"/>
              </a:ext>
            </a:extLst>
          </p:cNvPr>
          <p:cNvSpPr txBox="1"/>
          <p:nvPr/>
        </p:nvSpPr>
        <p:spPr>
          <a:xfrm>
            <a:off x="1476547" y="340621"/>
            <a:ext cx="9591831" cy="954107"/>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chim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60g.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con </a:t>
            </a:r>
            <a:r>
              <a:rPr lang="vi-VN" sz="2800" dirty="0">
                <a:latin typeface="Times New Roman" pitchFamily="18" charset="0"/>
                <a:cs typeface="Times New Roman" pitchFamily="18" charset="0"/>
              </a:rPr>
              <a:t>đà</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a:t>
            </a:r>
            <a:r>
              <a:rPr lang="en-US" sz="2800" dirty="0" err="1">
                <a:latin typeface="Times New Roman" pitchFamily="18" charset="0"/>
                <a:cs typeface="Times New Roman" pitchFamily="18" charset="0"/>
              </a:rPr>
              <a:t>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120kg.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con </a:t>
            </a:r>
            <a:r>
              <a:rPr lang="vi-VN" sz="2800" dirty="0">
                <a:latin typeface="Times New Roman" pitchFamily="18" charset="0"/>
                <a:cs typeface="Times New Roman" pitchFamily="18" charset="0"/>
              </a:rPr>
              <a:t>đà</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a:t>
            </a:r>
            <a:r>
              <a:rPr lang="en-US" sz="2800" dirty="0" err="1">
                <a:latin typeface="Times New Roman" pitchFamily="18" charset="0"/>
                <a:cs typeface="Times New Roman" pitchFamily="18" charset="0"/>
              </a:rPr>
              <a:t>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gấp</a:t>
            </a:r>
            <a:r>
              <a:rPr lang="en-US" sz="2800" dirty="0">
                <a:latin typeface="Times New Roman" pitchFamily="18" charset="0"/>
                <a:cs typeface="Times New Roman" pitchFamily="18" charset="0"/>
              </a:rPr>
              <a:t> bao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chim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a:t>
            </a:r>
          </a:p>
        </p:txBody>
      </p:sp>
      <p:grpSp>
        <p:nvGrpSpPr>
          <p:cNvPr id="10" name="Group 9">
            <a:extLst>
              <a:ext uri="{FF2B5EF4-FFF2-40B4-BE49-F238E27FC236}">
                <a16:creationId xmlns:a16="http://schemas.microsoft.com/office/drawing/2014/main" id="{D11EF4C1-C09D-465D-B9F0-BE38045E46CE}"/>
              </a:ext>
            </a:extLst>
          </p:cNvPr>
          <p:cNvGrpSpPr/>
          <p:nvPr/>
        </p:nvGrpSpPr>
        <p:grpSpPr>
          <a:xfrm>
            <a:off x="-1" y="340621"/>
            <a:ext cx="1158239" cy="764466"/>
            <a:chOff x="-1" y="340621"/>
            <a:chExt cx="1158239" cy="764466"/>
          </a:xfrm>
        </p:grpSpPr>
        <p:sp>
          <p:nvSpPr>
            <p:cNvPr id="11" name="Arrow: Pentagon 10">
              <a:extLst>
                <a:ext uri="{FF2B5EF4-FFF2-40B4-BE49-F238E27FC236}">
                  <a16:creationId xmlns:a16="http://schemas.microsoft.com/office/drawing/2014/main" id="{24C3B430-5A25-4325-B99C-126E6CA49833}"/>
                </a:ext>
              </a:extLst>
            </p:cNvPr>
            <p:cNvSpPr/>
            <p:nvPr/>
          </p:nvSpPr>
          <p:spPr>
            <a:xfrm>
              <a:off x="-1" y="340621"/>
              <a:ext cx="1158239" cy="610256"/>
            </a:xfrm>
            <a:prstGeom prst="homePlate">
              <a:avLst/>
            </a:prstGeom>
            <a:solidFill>
              <a:srgbClr val="FFC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2</a:t>
              </a:r>
              <a:endParaRPr lang="vi-VN" sz="3200"/>
            </a:p>
          </p:txBody>
        </p:sp>
        <p:sp>
          <p:nvSpPr>
            <p:cNvPr id="12" name="Right Triangle 11">
              <a:extLst>
                <a:ext uri="{FF2B5EF4-FFF2-40B4-BE49-F238E27FC236}">
                  <a16:creationId xmlns:a16="http://schemas.microsoft.com/office/drawing/2014/main" id="{530B3D5F-9118-4605-82A6-0CC0D14A49E8}"/>
                </a:ext>
              </a:extLst>
            </p:cNvPr>
            <p:cNvSpPr/>
            <p:nvPr/>
          </p:nvSpPr>
          <p:spPr>
            <a:xfrm rot="5400000">
              <a:off x="120766" y="847161"/>
              <a:ext cx="137160" cy="378692"/>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026" name="Picture 2" descr="Truyện: Chú chim sâu">
            <a:extLst>
              <a:ext uri="{FF2B5EF4-FFF2-40B4-BE49-F238E27FC236}">
                <a16:creationId xmlns:a16="http://schemas.microsoft.com/office/drawing/2014/main" id="{AD7295DE-F2F0-4C44-9E67-278B6F4C9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744" y="2420597"/>
            <a:ext cx="3284134" cy="218544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028" name="Picture 4" descr="Bộ Đà điểu – Wikipedia tiếng Việt">
            <a:extLst>
              <a:ext uri="{FF2B5EF4-FFF2-40B4-BE49-F238E27FC236}">
                <a16:creationId xmlns:a16="http://schemas.microsoft.com/office/drawing/2014/main" id="{0351F9BA-3332-41E3-9E08-A63FFE5E6C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588" y="2420597"/>
            <a:ext cx="3859811" cy="374223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841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9DDB73A-CA1E-463B-BC39-CFB6111E2F44}"/>
              </a:ext>
            </a:extLst>
          </p:cNvPr>
          <p:cNvSpPr/>
          <p:nvPr/>
        </p:nvSpPr>
        <p:spPr>
          <a:xfrm>
            <a:off x="1981595" y="673463"/>
            <a:ext cx="8534400" cy="2952054"/>
          </a:xfrm>
          <a:prstGeom prst="roundRect">
            <a:avLst/>
          </a:prstGeom>
          <a:solidFill>
            <a:schemeClr val="accent4">
              <a:lumMod val="40000"/>
              <a:lumOff val="60000"/>
            </a:schemeClr>
          </a:solidFill>
          <a:effectLst>
            <a:outerShdw blurRad="1016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9092" name="Rectangle 4"/>
          <p:cNvSpPr>
            <a:spLocks noChangeArrowheads="1"/>
          </p:cNvSpPr>
          <p:nvPr/>
        </p:nvSpPr>
        <p:spPr bwMode="auto">
          <a:xfrm>
            <a:off x="4598028" y="773233"/>
            <a:ext cx="220239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pPr>
            <a:r>
              <a:rPr lang="en-US" sz="3200" b="1" dirty="0">
                <a:solidFill>
                  <a:schemeClr val="accent2">
                    <a:lumMod val="50000"/>
                  </a:schemeClr>
                </a:solidFill>
                <a:latin typeface="Times New Roman" pitchFamily="18" charset="0"/>
              </a:rPr>
              <a:t>   </a:t>
            </a:r>
            <a:r>
              <a:rPr lang="en-US" sz="3200" b="1" u="sng" dirty="0" err="1">
                <a:solidFill>
                  <a:schemeClr val="accent2">
                    <a:lumMod val="50000"/>
                  </a:schemeClr>
                </a:solidFill>
                <a:latin typeface="Times New Roman" pitchFamily="18" charset="0"/>
              </a:rPr>
              <a:t>Bài</a:t>
            </a:r>
            <a:r>
              <a:rPr lang="en-US" sz="3200" b="1" u="sng" dirty="0">
                <a:solidFill>
                  <a:schemeClr val="accent2">
                    <a:lumMod val="50000"/>
                  </a:schemeClr>
                </a:solidFill>
                <a:latin typeface="Times New Roman" pitchFamily="18" charset="0"/>
              </a:rPr>
              <a:t> </a:t>
            </a:r>
            <a:r>
              <a:rPr lang="en-US" sz="3200" b="1" u="sng" dirty="0" err="1">
                <a:solidFill>
                  <a:schemeClr val="accent2">
                    <a:lumMod val="50000"/>
                  </a:schemeClr>
                </a:solidFill>
                <a:latin typeface="Times New Roman" pitchFamily="18" charset="0"/>
              </a:rPr>
              <a:t>giải</a:t>
            </a:r>
            <a:r>
              <a:rPr lang="en-US" sz="3200" b="1" u="sng" dirty="0">
                <a:solidFill>
                  <a:schemeClr val="accent2">
                    <a:lumMod val="50000"/>
                  </a:schemeClr>
                </a:solidFill>
                <a:latin typeface="Times New Roman" pitchFamily="18" charset="0"/>
              </a:rPr>
              <a:t>:</a:t>
            </a:r>
          </a:p>
        </p:txBody>
      </p:sp>
      <p:sp>
        <p:nvSpPr>
          <p:cNvPr id="11" name="TextBox 10">
            <a:extLst>
              <a:ext uri="{FF2B5EF4-FFF2-40B4-BE49-F238E27FC236}">
                <a16:creationId xmlns:a16="http://schemas.microsoft.com/office/drawing/2014/main" id="{72230E53-6A45-469E-8B30-048A21C266BB}"/>
              </a:ext>
            </a:extLst>
          </p:cNvPr>
          <p:cNvSpPr txBox="1"/>
          <p:nvPr/>
        </p:nvSpPr>
        <p:spPr>
          <a:xfrm>
            <a:off x="1676006" y="1406403"/>
            <a:ext cx="8534400" cy="1815882"/>
          </a:xfrm>
          <a:prstGeom prst="rect">
            <a:avLst/>
          </a:prstGeom>
          <a:noFill/>
        </p:spPr>
        <p:txBody>
          <a:bodyPr wrap="square" rtlCol="0">
            <a:spAutoFit/>
          </a:bodyPr>
          <a:lstStyle/>
          <a:p>
            <a:r>
              <a:rPr lang="en-US" sz="2800" dirty="0">
                <a:solidFill>
                  <a:schemeClr val="accent2">
                    <a:lumMod val="50000"/>
                  </a:schemeClr>
                </a:solidFill>
                <a:latin typeface="Times New Roman" pitchFamily="18" charset="0"/>
                <a:cs typeface="Times New Roman" pitchFamily="18" charset="0"/>
              </a:rPr>
              <a:t>			120kg = 120 000 g</a:t>
            </a:r>
          </a:p>
          <a:p>
            <a:r>
              <a:rPr lang="en-US" sz="2800" dirty="0">
                <a:solidFill>
                  <a:schemeClr val="accent2">
                    <a:lumMod val="50000"/>
                  </a:schemeClr>
                </a:solidFill>
                <a:latin typeface="Times New Roman" pitchFamily="18" charset="0"/>
                <a:cs typeface="Times New Roman" pitchFamily="18" charset="0"/>
              </a:rPr>
              <a:t>	Con </a:t>
            </a:r>
            <a:r>
              <a:rPr lang="vi-VN" sz="2800" dirty="0">
                <a:solidFill>
                  <a:schemeClr val="accent2">
                    <a:lumMod val="50000"/>
                  </a:schemeClr>
                </a:solidFill>
                <a:latin typeface="Times New Roman" pitchFamily="18" charset="0"/>
                <a:cs typeface="Times New Roman" pitchFamily="18" charset="0"/>
              </a:rPr>
              <a:t>đà</a:t>
            </a:r>
            <a:r>
              <a:rPr lang="en-US" sz="2800" dirty="0">
                <a:solidFill>
                  <a:schemeClr val="accent2">
                    <a:lumMod val="50000"/>
                  </a:schemeClr>
                </a:solidFill>
                <a:latin typeface="Times New Roman" pitchFamily="18" charset="0"/>
                <a:cs typeface="Times New Roman" pitchFamily="18" charset="0"/>
              </a:rPr>
              <a:t> </a:t>
            </a:r>
            <a:r>
              <a:rPr lang="vi-VN" sz="2800" dirty="0">
                <a:solidFill>
                  <a:schemeClr val="accent2">
                    <a:lumMod val="50000"/>
                  </a:schemeClr>
                </a:solidFill>
                <a:latin typeface="Times New Roman" pitchFamily="18" charset="0"/>
                <a:cs typeface="Times New Roman" pitchFamily="18" charset="0"/>
              </a:rPr>
              <a:t>đ</a:t>
            </a:r>
            <a:r>
              <a:rPr lang="en-US" sz="2800" dirty="0" err="1">
                <a:solidFill>
                  <a:schemeClr val="accent2">
                    <a:lumMod val="50000"/>
                  </a:schemeClr>
                </a:solidFill>
                <a:latin typeface="Times New Roman" pitchFamily="18" charset="0"/>
                <a:cs typeface="Times New Roman" pitchFamily="18" charset="0"/>
              </a:rPr>
              <a:t>iểu</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nặng</a:t>
            </a:r>
            <a:r>
              <a:rPr lang="en-US" sz="2800" dirty="0">
                <a:solidFill>
                  <a:schemeClr val="accent2">
                    <a:lumMod val="50000"/>
                  </a:schemeClr>
                </a:solidFill>
                <a:latin typeface="Times New Roman" pitchFamily="18" charset="0"/>
                <a:cs typeface="Times New Roman" pitchFamily="18" charset="0"/>
              </a:rPr>
              <a:t> h</a:t>
            </a:r>
            <a:r>
              <a:rPr lang="vi-VN" sz="2800" dirty="0">
                <a:solidFill>
                  <a:schemeClr val="accent2">
                    <a:lumMod val="50000"/>
                  </a:schemeClr>
                </a:solidFill>
                <a:latin typeface="Times New Roman" pitchFamily="18" charset="0"/>
                <a:cs typeface="Times New Roman" pitchFamily="18" charset="0"/>
              </a:rPr>
              <a:t>ơ</a:t>
            </a:r>
            <a:r>
              <a:rPr lang="en-US" sz="2800" dirty="0">
                <a:solidFill>
                  <a:schemeClr val="accent2">
                    <a:lumMod val="50000"/>
                  </a:schemeClr>
                </a:solidFill>
                <a:latin typeface="Times New Roman" pitchFamily="18" charset="0"/>
                <a:cs typeface="Times New Roman" pitchFamily="18" charset="0"/>
              </a:rPr>
              <a:t>n con </a:t>
            </a:r>
            <a:r>
              <a:rPr lang="en-US" sz="2800" dirty="0" err="1">
                <a:solidFill>
                  <a:schemeClr val="accent2">
                    <a:lumMod val="50000"/>
                  </a:schemeClr>
                </a:solidFill>
                <a:latin typeface="Times New Roman" pitchFamily="18" charset="0"/>
                <a:cs typeface="Times New Roman" pitchFamily="18" charset="0"/>
              </a:rPr>
              <a:t>chim</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sâu</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số</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lần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là</a:t>
            </a:r>
            <a:r>
              <a:rPr lang="en-US" sz="2800" dirty="0">
                <a:solidFill>
                  <a:schemeClr val="accent2">
                    <a:lumMod val="50000"/>
                  </a:schemeClr>
                </a:solidFill>
                <a:latin typeface="Times New Roman" pitchFamily="18" charset="0"/>
                <a:cs typeface="Times New Roman" pitchFamily="18" charset="0"/>
              </a:rPr>
              <a:t> : </a:t>
            </a:r>
          </a:p>
          <a:p>
            <a:r>
              <a:rPr lang="en-US" sz="2800" dirty="0">
                <a:solidFill>
                  <a:schemeClr val="accent2">
                    <a:lumMod val="50000"/>
                  </a:schemeClr>
                </a:solidFill>
                <a:latin typeface="Times New Roman" pitchFamily="18" charset="0"/>
                <a:cs typeface="Times New Roman" pitchFamily="18" charset="0"/>
              </a:rPr>
              <a:t>			120 000 : 60 = 2000 (</a:t>
            </a:r>
            <a:r>
              <a:rPr lang="en-US" sz="2800" dirty="0" err="1">
                <a:solidFill>
                  <a:schemeClr val="accent2">
                    <a:lumMod val="50000"/>
                  </a:schemeClr>
                </a:solidFill>
                <a:latin typeface="Times New Roman" pitchFamily="18" charset="0"/>
                <a:cs typeface="Times New Roman" pitchFamily="18" charset="0"/>
              </a:rPr>
              <a:t>lần</a:t>
            </a:r>
            <a:r>
              <a:rPr lang="en-US" sz="2800" dirty="0">
                <a:solidFill>
                  <a:schemeClr val="accent2">
                    <a:lumMod val="50000"/>
                  </a:schemeClr>
                </a:solidFill>
                <a:latin typeface="Times New Roman" pitchFamily="18" charset="0"/>
                <a:cs typeface="Times New Roman" pitchFamily="18" charset="0"/>
              </a:rPr>
              <a:t>)</a:t>
            </a:r>
          </a:p>
          <a:p>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Đáp</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số</a:t>
            </a:r>
            <a:r>
              <a:rPr lang="en-US" sz="2800" dirty="0">
                <a:solidFill>
                  <a:schemeClr val="accent2">
                    <a:lumMod val="50000"/>
                  </a:schemeClr>
                </a:solidFill>
                <a:latin typeface="Times New Roman" pitchFamily="18" charset="0"/>
                <a:cs typeface="Times New Roman" pitchFamily="18" charset="0"/>
              </a:rPr>
              <a:t> : 2000 </a:t>
            </a:r>
            <a:r>
              <a:rPr lang="en-US" sz="2800" dirty="0" err="1">
                <a:solidFill>
                  <a:schemeClr val="accent2">
                    <a:lumMod val="50000"/>
                  </a:schemeClr>
                </a:solidFill>
                <a:latin typeface="Times New Roman" pitchFamily="18" charset="0"/>
                <a:cs typeface="Times New Roman" pitchFamily="18" charset="0"/>
              </a:rPr>
              <a:t>lần</a:t>
            </a:r>
            <a:endParaRPr lang="en-US" sz="2800" dirty="0">
              <a:solidFill>
                <a:schemeClr val="accent2">
                  <a:lumMod val="50000"/>
                </a:schemeClr>
              </a:solidFill>
              <a:latin typeface="Times New Roman" pitchFamily="18" charset="0"/>
              <a:cs typeface="Times New Roman" pitchFamily="18" charset="0"/>
            </a:endParaRPr>
          </a:p>
        </p:txBody>
      </p:sp>
      <p:pic>
        <p:nvPicPr>
          <p:cNvPr id="12" name="Picture 2" descr="Truyện: Chú chim sâu">
            <a:extLst>
              <a:ext uri="{FF2B5EF4-FFF2-40B4-BE49-F238E27FC236}">
                <a16:creationId xmlns:a16="http://schemas.microsoft.com/office/drawing/2014/main" id="{042B4A54-B385-4406-BB92-6754B70CE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725" y="4808135"/>
            <a:ext cx="2619375" cy="1743075"/>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pic>
        <p:nvPicPr>
          <p:cNvPr id="13" name="Picture 4" descr="Bộ Đà điểu – Wikipedia tiếng Việt">
            <a:extLst>
              <a:ext uri="{FF2B5EF4-FFF2-40B4-BE49-F238E27FC236}">
                <a16:creationId xmlns:a16="http://schemas.microsoft.com/office/drawing/2014/main" id="{D5777662-B317-41BB-9C2A-04566DD67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2202" y="3955225"/>
            <a:ext cx="2952499" cy="2862559"/>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764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260946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1389</TotalTime>
  <Words>719</Words>
  <Application>Microsoft Macintosh PowerPoint</Application>
  <PresentationFormat>Widescreen</PresentationFormat>
  <Paragraphs>112</Paragraphs>
  <Slides>15</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Microsoft Office User</cp:lastModifiedBy>
  <cp:revision>217</cp:revision>
  <cp:lastPrinted>2021-04-06T22:48:27Z</cp:lastPrinted>
  <dcterms:created xsi:type="dcterms:W3CDTF">2021-04-05T03:43:09Z</dcterms:created>
  <dcterms:modified xsi:type="dcterms:W3CDTF">2022-09-29T05:38:02Z</dcterms:modified>
</cp:coreProperties>
</file>