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60" r:id="rId3"/>
    <p:sldId id="257" r:id="rId4"/>
    <p:sldId id="263" r:id="rId5"/>
    <p:sldId id="258" r:id="rId6"/>
    <p:sldId id="261" r:id="rId7"/>
    <p:sldId id="269" r:id="rId8"/>
    <p:sldId id="264" r:id="rId9"/>
    <p:sldId id="266" r:id="rId10"/>
    <p:sldId id="265" r:id="rId11"/>
    <p:sldId id="308" r:id="rId12"/>
    <p:sldId id="309" r:id="rId13"/>
    <p:sldId id="299"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Clear Sans Regular" panose="020B0604020202020204" charset="0"/>
      <p:regular r:id="rId20"/>
    </p:embeddedFont>
    <p:embeddedFont>
      <p:font typeface="Clear Sans Regular Bold" panose="020B0604020202020204" charset="0"/>
      <p:regular r:id="rId21"/>
    </p:embeddedFont>
    <p:embeddedFont>
      <p:font typeface="VNI-Dom" pitchFamily="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7AD4"/>
    <a:srgbClr val="BEB0E6"/>
    <a:srgbClr val="6B4BC5"/>
    <a:srgbClr val="D4FFBF"/>
    <a:srgbClr val="00458D"/>
    <a:srgbClr val="84A5E8"/>
    <a:srgbClr val="FEAF4E"/>
    <a:srgbClr val="FFA4A8"/>
    <a:srgbClr val="FFFFFF"/>
    <a:srgbClr val="241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9" d="100"/>
          <a:sy n="39" d="100"/>
        </p:scale>
        <p:origin x="109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3A569-F0B7-462B-B7F9-FCE56FE9B407}"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86FD3-FBEA-49F3-9C54-3F68A5FDC636}" type="slidenum">
              <a:rPr lang="en-US" smtClean="0"/>
              <a:t>‹#›</a:t>
            </a:fld>
            <a:endParaRPr lang="en-US"/>
          </a:p>
        </p:txBody>
      </p:sp>
    </p:spTree>
    <p:extLst>
      <p:ext uri="{BB962C8B-B14F-4D97-AF65-F5344CB8AC3E}">
        <p14:creationId xmlns:p14="http://schemas.microsoft.com/office/powerpoint/2010/main" val="251275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0" y="3814621"/>
            <a:ext cx="18288000" cy="6472379"/>
          </a:xfrm>
          <a:prstGeom prst="rect">
            <a:avLst/>
          </a:prstGeom>
          <a:solidFill>
            <a:srgbClr val="927AD4"/>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24760" y="1864039"/>
            <a:ext cx="4343400" cy="3901163"/>
          </a:xfrm>
          <a:prstGeom prst="rect">
            <a:avLst/>
          </a:prstGeom>
        </p:spPr>
      </p:pic>
      <p:sp>
        <p:nvSpPr>
          <p:cNvPr id="4" name="TextBox 4"/>
          <p:cNvSpPr txBox="1"/>
          <p:nvPr/>
        </p:nvSpPr>
        <p:spPr>
          <a:xfrm>
            <a:off x="6553200" y="1374491"/>
            <a:ext cx="9321835" cy="1318577"/>
          </a:xfrm>
          <a:prstGeom prst="rect">
            <a:avLst/>
          </a:prstGeom>
        </p:spPr>
        <p:txBody>
          <a:bodyPr lIns="0" tIns="0" rIns="0" bIns="0" rtlCol="0" anchor="t">
            <a:spAutoFit/>
          </a:bodyPr>
          <a:lstStyle/>
          <a:p>
            <a:pPr>
              <a:lnSpc>
                <a:spcPts val="10042"/>
              </a:lnSpc>
            </a:pPr>
            <a:r>
              <a:rPr lang="en-US" sz="9750" u="sng">
                <a:solidFill>
                  <a:srgbClr val="241452"/>
                </a:solidFill>
                <a:latin typeface="Clear Sans Regular Bold"/>
              </a:rPr>
              <a:t>CHÍNH TẢ</a:t>
            </a:r>
          </a:p>
        </p:txBody>
      </p:sp>
      <p:sp>
        <p:nvSpPr>
          <p:cNvPr id="6" name="TextBox 6"/>
          <p:cNvSpPr txBox="1"/>
          <p:nvPr/>
        </p:nvSpPr>
        <p:spPr>
          <a:xfrm>
            <a:off x="4343400" y="3955298"/>
            <a:ext cx="10477746" cy="4295825"/>
          </a:xfrm>
          <a:prstGeom prst="rect">
            <a:avLst/>
          </a:prstGeom>
        </p:spPr>
        <p:txBody>
          <a:bodyPr wrap="square" lIns="0" tIns="0" rIns="0" bIns="0" rtlCol="0" anchor="t">
            <a:prstTxWarp prst="textPlain">
              <a:avLst/>
            </a:prstTxWarp>
            <a:spAutoFit/>
          </a:bodyPr>
          <a:lstStyle/>
          <a:p>
            <a:pPr algn="ctr">
              <a:lnSpc>
                <a:spcPts val="14000"/>
              </a:lnSpc>
            </a:pPr>
            <a:r>
              <a:rPr lang="en-US" sz="14960" b="1">
                <a:solidFill>
                  <a:schemeClr val="bg1"/>
                </a:solidFill>
                <a:effectLst>
                  <a:outerShdw blurRad="38100" dist="38100" dir="2700000" algn="tl">
                    <a:srgbClr val="000000">
                      <a:alpha val="43137"/>
                    </a:srgbClr>
                  </a:outerShdw>
                </a:effectLst>
                <a:latin typeface="iCiel Baliho Script" pitchFamily="2" charset="0"/>
              </a:rPr>
              <a:t>Thư gửi</a:t>
            </a:r>
          </a:p>
          <a:p>
            <a:pPr algn="ctr">
              <a:lnSpc>
                <a:spcPts val="14000"/>
              </a:lnSpc>
            </a:pPr>
            <a:r>
              <a:rPr lang="en-US" sz="14960" b="1">
                <a:solidFill>
                  <a:schemeClr val="bg1"/>
                </a:solidFill>
                <a:effectLst>
                  <a:outerShdw blurRad="38100" dist="38100" dir="2700000" algn="tl">
                    <a:srgbClr val="000000">
                      <a:alpha val="43137"/>
                    </a:srgbClr>
                  </a:outerShdw>
                </a:effectLst>
                <a:latin typeface="iCiel Baliho Script" pitchFamily="2" charset="0"/>
              </a:rPr>
              <a:t>các học sinh</a:t>
            </a:r>
          </a:p>
        </p:txBody>
      </p:sp>
      <p:pic>
        <p:nvPicPr>
          <p:cNvPr id="7" name="Picture 7"/>
          <p:cNvPicPr>
            <a:picLocks noChangeAspect="1"/>
          </p:cNvPicPr>
          <p:nvPr/>
        </p:nvPicPr>
        <p:blipFill>
          <a:blip r:embed="rId4"/>
          <a:srcRect/>
          <a:stretch>
            <a:fillRect/>
          </a:stretch>
        </p:blipFill>
        <p:spPr>
          <a:xfrm>
            <a:off x="14932441" y="6053338"/>
            <a:ext cx="3317937" cy="4009592"/>
          </a:xfrm>
          <a:prstGeom prst="rect">
            <a:avLst/>
          </a:prstGeom>
        </p:spPr>
      </p:pic>
      <p:sp>
        <p:nvSpPr>
          <p:cNvPr id="9" name="TextBox 9"/>
          <p:cNvSpPr txBox="1"/>
          <p:nvPr/>
        </p:nvSpPr>
        <p:spPr>
          <a:xfrm>
            <a:off x="7162800" y="2561574"/>
            <a:ext cx="12568975" cy="1096330"/>
          </a:xfrm>
          <a:prstGeom prst="rect">
            <a:avLst/>
          </a:prstGeom>
        </p:spPr>
        <p:txBody>
          <a:bodyPr lIns="0" tIns="0" rIns="0" bIns="0" rtlCol="0" anchor="t">
            <a:spAutoFit/>
          </a:bodyPr>
          <a:lstStyle/>
          <a:p>
            <a:pPr>
              <a:lnSpc>
                <a:spcPts val="8959"/>
              </a:lnSpc>
            </a:pPr>
            <a:r>
              <a:rPr lang="en-US" sz="6399">
                <a:solidFill>
                  <a:srgbClr val="000000"/>
                </a:solidFill>
                <a:latin typeface="Clear Sans Regular"/>
              </a:rPr>
              <a:t>(Nhớ - viết)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12" name="Group 12"/>
          <p:cNvGrpSpPr/>
          <p:nvPr/>
        </p:nvGrpSpPr>
        <p:grpSpPr>
          <a:xfrm>
            <a:off x="1138918" y="3068516"/>
            <a:ext cx="16060211" cy="2667000"/>
            <a:chOff x="0" y="0"/>
            <a:chExt cx="2800209" cy="2200259"/>
          </a:xfrm>
        </p:grpSpPr>
        <p:sp>
          <p:nvSpPr>
            <p:cNvPr id="13" name="Freeform 13"/>
            <p:cNvSpPr/>
            <p:nvPr/>
          </p:nvSpPr>
          <p:spPr>
            <a:xfrm>
              <a:off x="0" y="0"/>
              <a:ext cx="2800209" cy="2200259"/>
            </a:xfrm>
            <a:custGeom>
              <a:avLst/>
              <a:gdLst/>
              <a:ahLst/>
              <a:cxnLst/>
              <a:rect l="l" t="t" r="r" b="b"/>
              <a:pathLst>
                <a:path w="2800209" h="2200259">
                  <a:moveTo>
                    <a:pt x="2675749" y="2200259"/>
                  </a:moveTo>
                  <a:lnTo>
                    <a:pt x="124460" y="2200259"/>
                  </a:lnTo>
                  <a:cubicBezTo>
                    <a:pt x="55880" y="2200259"/>
                    <a:pt x="0" y="2144379"/>
                    <a:pt x="0" y="2075799"/>
                  </a:cubicBezTo>
                  <a:lnTo>
                    <a:pt x="0" y="124460"/>
                  </a:lnTo>
                  <a:cubicBezTo>
                    <a:pt x="0" y="55880"/>
                    <a:pt x="55880" y="0"/>
                    <a:pt x="124460" y="0"/>
                  </a:cubicBezTo>
                  <a:lnTo>
                    <a:pt x="2675749" y="0"/>
                  </a:lnTo>
                  <a:cubicBezTo>
                    <a:pt x="2744329" y="0"/>
                    <a:pt x="2800209" y="55880"/>
                    <a:pt x="2800209" y="124460"/>
                  </a:cubicBezTo>
                  <a:lnTo>
                    <a:pt x="2800209" y="2075799"/>
                  </a:lnTo>
                  <a:cubicBezTo>
                    <a:pt x="2800209" y="2144379"/>
                    <a:pt x="2744329" y="2200259"/>
                    <a:pt x="2675749" y="2200259"/>
                  </a:cubicBezTo>
                  <a:close/>
                </a:path>
              </a:pathLst>
            </a:custGeom>
            <a:solidFill>
              <a:srgbClr val="FFFFFF"/>
            </a:solidFill>
          </p:spPr>
        </p:sp>
      </p:grpSp>
      <p:sp>
        <p:nvSpPr>
          <p:cNvPr id="16" name="TextBox 16"/>
          <p:cNvSpPr txBox="1"/>
          <p:nvPr/>
        </p:nvSpPr>
        <p:spPr>
          <a:xfrm>
            <a:off x="1066800" y="344517"/>
            <a:ext cx="16722902" cy="2243306"/>
          </a:xfrm>
          <a:prstGeom prst="rect">
            <a:avLst/>
          </a:prstGeom>
        </p:spPr>
        <p:txBody>
          <a:bodyPr wrap="square" lIns="0" tIns="0" rIns="0" bIns="0" rtlCol="0" anchor="t">
            <a:spAutoFit/>
          </a:bodyPr>
          <a:lstStyle/>
          <a:p>
            <a:pPr algn="ctr">
              <a:lnSpc>
                <a:spcPts val="9000"/>
              </a:lnSpc>
            </a:pPr>
            <a:r>
              <a:rPr lang="en-US" altLang="en-US" sz="7200" b="1" i="1">
                <a:solidFill>
                  <a:schemeClr val="bg1"/>
                </a:solidFill>
                <a:latin typeface="Times New Roman" panose="02020603050405020304" pitchFamily="18" charset="0"/>
                <a:cs typeface="Times New Roman" panose="02020603050405020304" pitchFamily="18" charset="0"/>
              </a:rPr>
              <a:t>Chép vần của từng tiếng trong hai dòng thơ sau vào mô hình cấu tạo vần dưới đây.</a:t>
            </a:r>
            <a:endParaRPr lang="en-US" sz="7200">
              <a:solidFill>
                <a:schemeClr val="bg1"/>
              </a:solidFill>
              <a:latin typeface="Clear Sans Regular Bold"/>
            </a:endParaRPr>
          </a:p>
        </p:txBody>
      </p:sp>
      <p:grpSp>
        <p:nvGrpSpPr>
          <p:cNvPr id="19" name="Group 18">
            <a:extLst>
              <a:ext uri="{FF2B5EF4-FFF2-40B4-BE49-F238E27FC236}">
                <a16:creationId xmlns:a16="http://schemas.microsoft.com/office/drawing/2014/main" id="{4A985382-9A86-4771-8698-2D49FA27E3E0}"/>
              </a:ext>
            </a:extLst>
          </p:cNvPr>
          <p:cNvGrpSpPr/>
          <p:nvPr/>
        </p:nvGrpSpPr>
        <p:grpSpPr>
          <a:xfrm>
            <a:off x="1246866" y="6186551"/>
            <a:ext cx="15794268" cy="3035948"/>
            <a:chOff x="4394200" y="2390773"/>
            <a:chExt cx="9351434" cy="1797517"/>
          </a:xfrm>
        </p:grpSpPr>
        <p:sp>
          <p:nvSpPr>
            <p:cNvPr id="20" name="Rectangle 19">
              <a:extLst>
                <a:ext uri="{FF2B5EF4-FFF2-40B4-BE49-F238E27FC236}">
                  <a16:creationId xmlns:a16="http://schemas.microsoft.com/office/drawing/2014/main" id="{D25F920A-99C8-4AEA-80CB-5C9D8B3A2CE0}"/>
                </a:ext>
              </a:extLst>
            </p:cNvPr>
            <p:cNvSpPr/>
            <p:nvPr/>
          </p:nvSpPr>
          <p:spPr>
            <a:xfrm>
              <a:off x="4394200" y="2390774"/>
              <a:ext cx="2315634" cy="1797516"/>
            </a:xfrm>
            <a:prstGeom prst="rect">
              <a:avLst/>
            </a:prstGeom>
            <a:solidFill>
              <a:srgbClr val="D4F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tx1"/>
                  </a:solidFill>
                </a:rPr>
                <a:t>Tiếng</a:t>
              </a:r>
            </a:p>
          </p:txBody>
        </p:sp>
        <p:sp>
          <p:nvSpPr>
            <p:cNvPr id="21" name="Rectangle 20">
              <a:extLst>
                <a:ext uri="{FF2B5EF4-FFF2-40B4-BE49-F238E27FC236}">
                  <a16:creationId xmlns:a16="http://schemas.microsoft.com/office/drawing/2014/main" id="{F21BE7EA-281E-4881-BE69-0490527FB5B9}"/>
                </a:ext>
              </a:extLst>
            </p:cNvPr>
            <p:cNvSpPr/>
            <p:nvPr/>
          </p:nvSpPr>
          <p:spPr>
            <a:xfrm>
              <a:off x="6739467" y="2390774"/>
              <a:ext cx="2517928" cy="875898"/>
            </a:xfrm>
            <a:prstGeom prst="rect">
              <a:avLst/>
            </a:prstGeom>
            <a:solidFill>
              <a:srgbClr val="D4F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tx1"/>
                </a:solidFill>
              </a:endParaRPr>
            </a:p>
          </p:txBody>
        </p:sp>
        <p:sp>
          <p:nvSpPr>
            <p:cNvPr id="22" name="Rectangle 21">
              <a:extLst>
                <a:ext uri="{FF2B5EF4-FFF2-40B4-BE49-F238E27FC236}">
                  <a16:creationId xmlns:a16="http://schemas.microsoft.com/office/drawing/2014/main" id="{A798B2B3-C060-460D-97FA-F93150AC6E16}"/>
                </a:ext>
              </a:extLst>
            </p:cNvPr>
            <p:cNvSpPr/>
            <p:nvPr/>
          </p:nvSpPr>
          <p:spPr>
            <a:xfrm>
              <a:off x="9084733" y="2390774"/>
              <a:ext cx="2345267" cy="875898"/>
            </a:xfrm>
            <a:prstGeom prst="rect">
              <a:avLst/>
            </a:prstGeom>
            <a:solidFill>
              <a:srgbClr val="D4F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tx1"/>
                </a:solidFill>
              </a:endParaRPr>
            </a:p>
          </p:txBody>
        </p:sp>
        <p:sp>
          <p:nvSpPr>
            <p:cNvPr id="23" name="Rectangle 22">
              <a:extLst>
                <a:ext uri="{FF2B5EF4-FFF2-40B4-BE49-F238E27FC236}">
                  <a16:creationId xmlns:a16="http://schemas.microsoft.com/office/drawing/2014/main" id="{CEBD42C8-0175-4FED-A9C1-ECFBA4D1C44C}"/>
                </a:ext>
              </a:extLst>
            </p:cNvPr>
            <p:cNvSpPr/>
            <p:nvPr/>
          </p:nvSpPr>
          <p:spPr>
            <a:xfrm>
              <a:off x="7001579" y="2390773"/>
              <a:ext cx="6744055" cy="875898"/>
            </a:xfrm>
            <a:prstGeom prst="rect">
              <a:avLst/>
            </a:prstGeom>
            <a:solidFill>
              <a:srgbClr val="D4F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tx1"/>
                  </a:solidFill>
                </a:rPr>
                <a:t>Vần</a:t>
              </a:r>
            </a:p>
          </p:txBody>
        </p:sp>
        <p:sp>
          <p:nvSpPr>
            <p:cNvPr id="24" name="Rectangle 23">
              <a:extLst>
                <a:ext uri="{FF2B5EF4-FFF2-40B4-BE49-F238E27FC236}">
                  <a16:creationId xmlns:a16="http://schemas.microsoft.com/office/drawing/2014/main" id="{7A4BC598-025C-4B56-B454-AF75C440EBE8}"/>
                </a:ext>
              </a:extLst>
            </p:cNvPr>
            <p:cNvSpPr/>
            <p:nvPr/>
          </p:nvSpPr>
          <p:spPr>
            <a:xfrm>
              <a:off x="6739467" y="3312392"/>
              <a:ext cx="2315634" cy="875898"/>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Âm đệm</a:t>
              </a:r>
            </a:p>
          </p:txBody>
        </p:sp>
        <p:sp>
          <p:nvSpPr>
            <p:cNvPr id="25" name="Rectangle 24">
              <a:extLst>
                <a:ext uri="{FF2B5EF4-FFF2-40B4-BE49-F238E27FC236}">
                  <a16:creationId xmlns:a16="http://schemas.microsoft.com/office/drawing/2014/main" id="{F779A89D-1326-44AA-ABE5-2D72FB14E2C4}"/>
                </a:ext>
              </a:extLst>
            </p:cNvPr>
            <p:cNvSpPr/>
            <p:nvPr/>
          </p:nvSpPr>
          <p:spPr>
            <a:xfrm>
              <a:off x="9084733" y="3312392"/>
              <a:ext cx="2315634" cy="875898"/>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Âm chính</a:t>
              </a:r>
            </a:p>
          </p:txBody>
        </p:sp>
        <p:sp>
          <p:nvSpPr>
            <p:cNvPr id="26" name="Rectangle 25">
              <a:extLst>
                <a:ext uri="{FF2B5EF4-FFF2-40B4-BE49-F238E27FC236}">
                  <a16:creationId xmlns:a16="http://schemas.microsoft.com/office/drawing/2014/main" id="{B2792873-3291-469C-AD07-CA6BDF8E9560}"/>
                </a:ext>
              </a:extLst>
            </p:cNvPr>
            <p:cNvSpPr/>
            <p:nvPr/>
          </p:nvSpPr>
          <p:spPr>
            <a:xfrm>
              <a:off x="11430000" y="3312392"/>
              <a:ext cx="2315634" cy="875898"/>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Âm cuối</a:t>
              </a:r>
            </a:p>
          </p:txBody>
        </p:sp>
      </p:grpSp>
      <p:sp>
        <p:nvSpPr>
          <p:cNvPr id="28" name="TextBox 27">
            <a:extLst>
              <a:ext uri="{FF2B5EF4-FFF2-40B4-BE49-F238E27FC236}">
                <a16:creationId xmlns:a16="http://schemas.microsoft.com/office/drawing/2014/main" id="{7BEC38CC-FCC2-4B49-8338-589FCE16A551}"/>
              </a:ext>
            </a:extLst>
          </p:cNvPr>
          <p:cNvSpPr txBox="1"/>
          <p:nvPr/>
        </p:nvSpPr>
        <p:spPr>
          <a:xfrm>
            <a:off x="4802749" y="3247854"/>
            <a:ext cx="9251004" cy="2308324"/>
          </a:xfrm>
          <a:prstGeom prst="rect">
            <a:avLst/>
          </a:prstGeom>
          <a:noFill/>
        </p:spPr>
        <p:txBody>
          <a:bodyPr wrap="square">
            <a:spAutoFit/>
          </a:bodyPr>
          <a:lstStyle/>
          <a:p>
            <a:pPr algn="ctr" eaLnBrk="1" hangingPunct="1">
              <a:spcBef>
                <a:spcPct val="0"/>
              </a:spcBef>
              <a:buFontTx/>
              <a:buNone/>
            </a:pPr>
            <a:r>
              <a:rPr lang="en-US" altLang="en-US" sz="7200" b="1">
                <a:solidFill>
                  <a:srgbClr val="6B4BC5"/>
                </a:solidFill>
                <a:latin typeface="Times New Roman" panose="02020603050405020304" pitchFamily="18" charset="0"/>
                <a:cs typeface="Times New Roman" panose="02020603050405020304" pitchFamily="18" charset="0"/>
              </a:rPr>
              <a:t>Em yêu màu tím</a:t>
            </a:r>
          </a:p>
          <a:p>
            <a:pPr algn="ctr" eaLnBrk="1" hangingPunct="1">
              <a:spcBef>
                <a:spcPct val="0"/>
              </a:spcBef>
              <a:buFontTx/>
              <a:buNone/>
            </a:pPr>
            <a:r>
              <a:rPr lang="en-US" altLang="en-US" sz="7200" b="1">
                <a:solidFill>
                  <a:srgbClr val="6B4BC5"/>
                </a:solidFill>
                <a:latin typeface="Times New Roman" panose="02020603050405020304" pitchFamily="18" charset="0"/>
                <a:cs typeface="Times New Roman" panose="02020603050405020304" pitchFamily="18" charset="0"/>
              </a:rPr>
              <a:t>Hoa cà, hoa sim.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randombar(horizontal)">
                                      <p:cBhvr>
                                        <p:cTn id="14" dur="500"/>
                                        <p:tgtEl>
                                          <p:spTgt spid="28"/>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EB0E6"/>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25F920A-99C8-4AEA-80CB-5C9D8B3A2CE0}"/>
              </a:ext>
            </a:extLst>
          </p:cNvPr>
          <p:cNvSpPr/>
          <p:nvPr/>
        </p:nvSpPr>
        <p:spPr>
          <a:xfrm>
            <a:off x="1246867" y="571502"/>
            <a:ext cx="3911031" cy="3035947"/>
          </a:xfrm>
          <a:prstGeom prst="rect">
            <a:avLst/>
          </a:prstGeom>
          <a:solidFill>
            <a:srgbClr val="D4F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tx1"/>
                </a:solidFill>
              </a:rPr>
              <a:t>Tiếng</a:t>
            </a:r>
          </a:p>
        </p:txBody>
      </p:sp>
      <p:sp>
        <p:nvSpPr>
          <p:cNvPr id="21" name="Rectangle 20">
            <a:extLst>
              <a:ext uri="{FF2B5EF4-FFF2-40B4-BE49-F238E27FC236}">
                <a16:creationId xmlns:a16="http://schemas.microsoft.com/office/drawing/2014/main" id="{F21BE7EA-281E-4881-BE69-0490527FB5B9}"/>
              </a:ext>
            </a:extLst>
          </p:cNvPr>
          <p:cNvSpPr/>
          <p:nvPr/>
        </p:nvSpPr>
        <p:spPr>
          <a:xfrm>
            <a:off x="5207947" y="571502"/>
            <a:ext cx="4252699" cy="1479364"/>
          </a:xfrm>
          <a:prstGeom prst="rect">
            <a:avLst/>
          </a:prstGeom>
          <a:solidFill>
            <a:srgbClr val="D4F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tx1"/>
              </a:solidFill>
            </a:endParaRPr>
          </a:p>
        </p:txBody>
      </p:sp>
      <p:sp>
        <p:nvSpPr>
          <p:cNvPr id="22" name="Rectangle 21">
            <a:extLst>
              <a:ext uri="{FF2B5EF4-FFF2-40B4-BE49-F238E27FC236}">
                <a16:creationId xmlns:a16="http://schemas.microsoft.com/office/drawing/2014/main" id="{A798B2B3-C060-460D-97FA-F93150AC6E16}"/>
              </a:ext>
            </a:extLst>
          </p:cNvPr>
          <p:cNvSpPr/>
          <p:nvPr/>
        </p:nvSpPr>
        <p:spPr>
          <a:xfrm>
            <a:off x="9169025" y="571502"/>
            <a:ext cx="3961080" cy="1479364"/>
          </a:xfrm>
          <a:prstGeom prst="rect">
            <a:avLst/>
          </a:prstGeom>
          <a:solidFill>
            <a:srgbClr val="D4F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tx1"/>
              </a:solidFill>
            </a:endParaRPr>
          </a:p>
        </p:txBody>
      </p:sp>
      <p:sp>
        <p:nvSpPr>
          <p:cNvPr id="23" name="Rectangle 22">
            <a:extLst>
              <a:ext uri="{FF2B5EF4-FFF2-40B4-BE49-F238E27FC236}">
                <a16:creationId xmlns:a16="http://schemas.microsoft.com/office/drawing/2014/main" id="{CEBD42C8-0175-4FED-A9C1-ECFBA4D1C44C}"/>
              </a:ext>
            </a:extLst>
          </p:cNvPr>
          <p:cNvSpPr/>
          <p:nvPr/>
        </p:nvSpPr>
        <p:spPr>
          <a:xfrm>
            <a:off x="5650646" y="571500"/>
            <a:ext cx="11390490" cy="1479364"/>
          </a:xfrm>
          <a:prstGeom prst="rect">
            <a:avLst/>
          </a:prstGeom>
          <a:solidFill>
            <a:srgbClr val="D4F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tx1"/>
                </a:solidFill>
              </a:rPr>
              <a:t>Vần</a:t>
            </a:r>
          </a:p>
        </p:txBody>
      </p:sp>
      <p:sp>
        <p:nvSpPr>
          <p:cNvPr id="24" name="Rectangle 23">
            <a:extLst>
              <a:ext uri="{FF2B5EF4-FFF2-40B4-BE49-F238E27FC236}">
                <a16:creationId xmlns:a16="http://schemas.microsoft.com/office/drawing/2014/main" id="{7A4BC598-025C-4B56-B454-AF75C440EBE8}"/>
              </a:ext>
            </a:extLst>
          </p:cNvPr>
          <p:cNvSpPr/>
          <p:nvPr/>
        </p:nvSpPr>
        <p:spPr>
          <a:xfrm>
            <a:off x="5207947" y="2128085"/>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Âm đệm</a:t>
            </a:r>
          </a:p>
        </p:txBody>
      </p:sp>
      <p:sp>
        <p:nvSpPr>
          <p:cNvPr id="25" name="Rectangle 24">
            <a:extLst>
              <a:ext uri="{FF2B5EF4-FFF2-40B4-BE49-F238E27FC236}">
                <a16:creationId xmlns:a16="http://schemas.microsoft.com/office/drawing/2014/main" id="{F779A89D-1326-44AA-ABE5-2D72FB14E2C4}"/>
              </a:ext>
            </a:extLst>
          </p:cNvPr>
          <p:cNvSpPr/>
          <p:nvPr/>
        </p:nvSpPr>
        <p:spPr>
          <a:xfrm>
            <a:off x="9169025" y="2128085"/>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Âm chính</a:t>
            </a:r>
          </a:p>
        </p:txBody>
      </p:sp>
      <p:sp>
        <p:nvSpPr>
          <p:cNvPr id="26" name="Rectangle 25">
            <a:extLst>
              <a:ext uri="{FF2B5EF4-FFF2-40B4-BE49-F238E27FC236}">
                <a16:creationId xmlns:a16="http://schemas.microsoft.com/office/drawing/2014/main" id="{B2792873-3291-469C-AD07-CA6BDF8E9560}"/>
              </a:ext>
            </a:extLst>
          </p:cNvPr>
          <p:cNvSpPr/>
          <p:nvPr/>
        </p:nvSpPr>
        <p:spPr>
          <a:xfrm>
            <a:off x="13130105" y="2128085"/>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Âm cuối</a:t>
            </a:r>
          </a:p>
        </p:txBody>
      </p:sp>
      <p:sp>
        <p:nvSpPr>
          <p:cNvPr id="66" name="Rectangle 65">
            <a:extLst>
              <a:ext uri="{FF2B5EF4-FFF2-40B4-BE49-F238E27FC236}">
                <a16:creationId xmlns:a16="http://schemas.microsoft.com/office/drawing/2014/main" id="{35A85DB0-C49C-4EE8-8CF8-1BB852BD8733}"/>
              </a:ext>
            </a:extLst>
          </p:cNvPr>
          <p:cNvSpPr/>
          <p:nvPr/>
        </p:nvSpPr>
        <p:spPr>
          <a:xfrm>
            <a:off x="1246865" y="3687646"/>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Em</a:t>
            </a:r>
          </a:p>
        </p:txBody>
      </p:sp>
      <p:sp>
        <p:nvSpPr>
          <p:cNvPr id="67" name="Rectangle 66">
            <a:extLst>
              <a:ext uri="{FF2B5EF4-FFF2-40B4-BE49-F238E27FC236}">
                <a16:creationId xmlns:a16="http://schemas.microsoft.com/office/drawing/2014/main" id="{E340EE9E-8A19-4808-9AE8-76EF0FC6E7D4}"/>
              </a:ext>
            </a:extLst>
          </p:cNvPr>
          <p:cNvSpPr/>
          <p:nvPr/>
        </p:nvSpPr>
        <p:spPr>
          <a:xfrm>
            <a:off x="5207947" y="3695700"/>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a:solidFill>
                <a:schemeClr val="tx1"/>
              </a:solidFill>
            </a:endParaRPr>
          </a:p>
        </p:txBody>
      </p:sp>
      <p:sp>
        <p:nvSpPr>
          <p:cNvPr id="68" name="Rectangle 67">
            <a:extLst>
              <a:ext uri="{FF2B5EF4-FFF2-40B4-BE49-F238E27FC236}">
                <a16:creationId xmlns:a16="http://schemas.microsoft.com/office/drawing/2014/main" id="{5FC044A0-8E06-4201-9FE4-9A3C8EA61A2A}"/>
              </a:ext>
            </a:extLst>
          </p:cNvPr>
          <p:cNvSpPr/>
          <p:nvPr/>
        </p:nvSpPr>
        <p:spPr>
          <a:xfrm>
            <a:off x="9169025" y="3712776"/>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e</a:t>
            </a:r>
          </a:p>
        </p:txBody>
      </p:sp>
      <p:sp>
        <p:nvSpPr>
          <p:cNvPr id="69" name="Rectangle 68">
            <a:extLst>
              <a:ext uri="{FF2B5EF4-FFF2-40B4-BE49-F238E27FC236}">
                <a16:creationId xmlns:a16="http://schemas.microsoft.com/office/drawing/2014/main" id="{BCA39713-641B-4162-A134-A3307A5B8480}"/>
              </a:ext>
            </a:extLst>
          </p:cNvPr>
          <p:cNvSpPr/>
          <p:nvPr/>
        </p:nvSpPr>
        <p:spPr>
          <a:xfrm>
            <a:off x="13130105" y="3712776"/>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m</a:t>
            </a:r>
          </a:p>
        </p:txBody>
      </p:sp>
      <p:sp>
        <p:nvSpPr>
          <p:cNvPr id="79" name="Rectangle 78">
            <a:extLst>
              <a:ext uri="{FF2B5EF4-FFF2-40B4-BE49-F238E27FC236}">
                <a16:creationId xmlns:a16="http://schemas.microsoft.com/office/drawing/2014/main" id="{C85F34C6-C532-445C-8E8A-5A03C3FEA88D}"/>
              </a:ext>
            </a:extLst>
          </p:cNvPr>
          <p:cNvSpPr/>
          <p:nvPr/>
        </p:nvSpPr>
        <p:spPr>
          <a:xfrm>
            <a:off x="1219202" y="5276495"/>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yêu</a:t>
            </a:r>
          </a:p>
        </p:txBody>
      </p:sp>
      <p:sp>
        <p:nvSpPr>
          <p:cNvPr id="80" name="Rectangle 79">
            <a:extLst>
              <a:ext uri="{FF2B5EF4-FFF2-40B4-BE49-F238E27FC236}">
                <a16:creationId xmlns:a16="http://schemas.microsoft.com/office/drawing/2014/main" id="{E3F1166F-22CA-48D8-AF1E-D52620C31FFC}"/>
              </a:ext>
            </a:extLst>
          </p:cNvPr>
          <p:cNvSpPr/>
          <p:nvPr/>
        </p:nvSpPr>
        <p:spPr>
          <a:xfrm>
            <a:off x="5180283" y="5270501"/>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a:solidFill>
                <a:schemeClr val="tx1"/>
              </a:solidFill>
            </a:endParaRPr>
          </a:p>
        </p:txBody>
      </p:sp>
      <p:sp>
        <p:nvSpPr>
          <p:cNvPr id="81" name="Rectangle 80">
            <a:extLst>
              <a:ext uri="{FF2B5EF4-FFF2-40B4-BE49-F238E27FC236}">
                <a16:creationId xmlns:a16="http://schemas.microsoft.com/office/drawing/2014/main" id="{34F07075-AFAA-4BFD-8C2D-BF18F2E7B702}"/>
              </a:ext>
            </a:extLst>
          </p:cNvPr>
          <p:cNvSpPr/>
          <p:nvPr/>
        </p:nvSpPr>
        <p:spPr>
          <a:xfrm>
            <a:off x="9141363" y="5301625"/>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yê</a:t>
            </a:r>
          </a:p>
        </p:txBody>
      </p:sp>
      <p:sp>
        <p:nvSpPr>
          <p:cNvPr id="82" name="Rectangle 81">
            <a:extLst>
              <a:ext uri="{FF2B5EF4-FFF2-40B4-BE49-F238E27FC236}">
                <a16:creationId xmlns:a16="http://schemas.microsoft.com/office/drawing/2014/main" id="{4486B858-5B23-42B2-B7F8-DE339CB7A6D6}"/>
              </a:ext>
            </a:extLst>
          </p:cNvPr>
          <p:cNvSpPr/>
          <p:nvPr/>
        </p:nvSpPr>
        <p:spPr>
          <a:xfrm>
            <a:off x="13102442" y="5301625"/>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u</a:t>
            </a:r>
          </a:p>
        </p:txBody>
      </p:sp>
      <p:sp>
        <p:nvSpPr>
          <p:cNvPr id="83" name="Rectangle 82">
            <a:extLst>
              <a:ext uri="{FF2B5EF4-FFF2-40B4-BE49-F238E27FC236}">
                <a16:creationId xmlns:a16="http://schemas.microsoft.com/office/drawing/2014/main" id="{FE8FBD24-D1F2-4E48-B319-D75466BAC497}"/>
              </a:ext>
            </a:extLst>
          </p:cNvPr>
          <p:cNvSpPr/>
          <p:nvPr/>
        </p:nvSpPr>
        <p:spPr>
          <a:xfrm>
            <a:off x="1224480" y="6819901"/>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màu</a:t>
            </a:r>
          </a:p>
        </p:txBody>
      </p:sp>
      <p:sp>
        <p:nvSpPr>
          <p:cNvPr id="84" name="Rectangle 83">
            <a:extLst>
              <a:ext uri="{FF2B5EF4-FFF2-40B4-BE49-F238E27FC236}">
                <a16:creationId xmlns:a16="http://schemas.microsoft.com/office/drawing/2014/main" id="{E625271B-5D7A-45B5-B4B4-DA82812F36F2}"/>
              </a:ext>
            </a:extLst>
          </p:cNvPr>
          <p:cNvSpPr/>
          <p:nvPr/>
        </p:nvSpPr>
        <p:spPr>
          <a:xfrm>
            <a:off x="5185561" y="6836562"/>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a:solidFill>
                <a:schemeClr val="tx1"/>
              </a:solidFill>
            </a:endParaRPr>
          </a:p>
        </p:txBody>
      </p:sp>
      <p:sp>
        <p:nvSpPr>
          <p:cNvPr id="85" name="Rectangle 84">
            <a:extLst>
              <a:ext uri="{FF2B5EF4-FFF2-40B4-BE49-F238E27FC236}">
                <a16:creationId xmlns:a16="http://schemas.microsoft.com/office/drawing/2014/main" id="{BB43BA68-CC82-4E3A-AB8B-1D74A1D4B717}"/>
              </a:ext>
            </a:extLst>
          </p:cNvPr>
          <p:cNvSpPr/>
          <p:nvPr/>
        </p:nvSpPr>
        <p:spPr>
          <a:xfrm>
            <a:off x="9146640" y="6845029"/>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a</a:t>
            </a:r>
          </a:p>
        </p:txBody>
      </p:sp>
      <p:sp>
        <p:nvSpPr>
          <p:cNvPr id="86" name="Rectangle 85">
            <a:extLst>
              <a:ext uri="{FF2B5EF4-FFF2-40B4-BE49-F238E27FC236}">
                <a16:creationId xmlns:a16="http://schemas.microsoft.com/office/drawing/2014/main" id="{02B8A1EF-CA6D-4EAF-8763-EDF10B6B71A6}"/>
              </a:ext>
            </a:extLst>
          </p:cNvPr>
          <p:cNvSpPr/>
          <p:nvPr/>
        </p:nvSpPr>
        <p:spPr>
          <a:xfrm>
            <a:off x="13107720" y="6845029"/>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u</a:t>
            </a:r>
          </a:p>
        </p:txBody>
      </p:sp>
      <p:sp>
        <p:nvSpPr>
          <p:cNvPr id="87" name="Rectangle 86">
            <a:extLst>
              <a:ext uri="{FF2B5EF4-FFF2-40B4-BE49-F238E27FC236}">
                <a16:creationId xmlns:a16="http://schemas.microsoft.com/office/drawing/2014/main" id="{9AECC22F-D6FA-4B24-B12A-7F84186DDB19}"/>
              </a:ext>
            </a:extLst>
          </p:cNvPr>
          <p:cNvSpPr/>
          <p:nvPr/>
        </p:nvSpPr>
        <p:spPr>
          <a:xfrm>
            <a:off x="1196816" y="8408748"/>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tím</a:t>
            </a:r>
          </a:p>
        </p:txBody>
      </p:sp>
      <p:sp>
        <p:nvSpPr>
          <p:cNvPr id="88" name="Rectangle 87">
            <a:extLst>
              <a:ext uri="{FF2B5EF4-FFF2-40B4-BE49-F238E27FC236}">
                <a16:creationId xmlns:a16="http://schemas.microsoft.com/office/drawing/2014/main" id="{CCE65728-9B37-457A-AF60-AFFF6B683D02}"/>
              </a:ext>
            </a:extLst>
          </p:cNvPr>
          <p:cNvSpPr/>
          <p:nvPr/>
        </p:nvSpPr>
        <p:spPr>
          <a:xfrm>
            <a:off x="5157898" y="8433878"/>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a:solidFill>
                <a:schemeClr val="tx1"/>
              </a:solidFill>
            </a:endParaRPr>
          </a:p>
        </p:txBody>
      </p:sp>
      <p:sp>
        <p:nvSpPr>
          <p:cNvPr id="89" name="Rectangle 88">
            <a:extLst>
              <a:ext uri="{FF2B5EF4-FFF2-40B4-BE49-F238E27FC236}">
                <a16:creationId xmlns:a16="http://schemas.microsoft.com/office/drawing/2014/main" id="{D2B45C4F-D465-4BDF-B3A4-DAA3981E8550}"/>
              </a:ext>
            </a:extLst>
          </p:cNvPr>
          <p:cNvSpPr/>
          <p:nvPr/>
        </p:nvSpPr>
        <p:spPr>
          <a:xfrm>
            <a:off x="9118978" y="8433878"/>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i</a:t>
            </a:r>
          </a:p>
        </p:txBody>
      </p:sp>
      <p:sp>
        <p:nvSpPr>
          <p:cNvPr id="90" name="Rectangle 89">
            <a:extLst>
              <a:ext uri="{FF2B5EF4-FFF2-40B4-BE49-F238E27FC236}">
                <a16:creationId xmlns:a16="http://schemas.microsoft.com/office/drawing/2014/main" id="{9AE22B54-6B3B-4E80-8FA4-247CAC95D4E8}"/>
              </a:ext>
            </a:extLst>
          </p:cNvPr>
          <p:cNvSpPr/>
          <p:nvPr/>
        </p:nvSpPr>
        <p:spPr>
          <a:xfrm>
            <a:off x="13080056" y="8433878"/>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m</a:t>
            </a:r>
          </a:p>
        </p:txBody>
      </p:sp>
    </p:spTree>
    <p:extLst>
      <p:ext uri="{BB962C8B-B14F-4D97-AF65-F5344CB8AC3E}">
        <p14:creationId xmlns:p14="http://schemas.microsoft.com/office/powerpoint/2010/main" val="25273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anim calcmode="lin" valueType="num">
                                      <p:cBhvr>
                                        <p:cTn id="18" dur="1000" fill="hold"/>
                                        <p:tgtEl>
                                          <p:spTgt spid="68"/>
                                        </p:tgtEl>
                                        <p:attrNameLst>
                                          <p:attrName>ppt_x</p:attrName>
                                        </p:attrNameLst>
                                      </p:cBhvr>
                                      <p:tavLst>
                                        <p:tav tm="0">
                                          <p:val>
                                            <p:strVal val="#ppt_x"/>
                                          </p:val>
                                        </p:tav>
                                        <p:tav tm="100000">
                                          <p:val>
                                            <p:strVal val="#ppt_x"/>
                                          </p:val>
                                        </p:tav>
                                      </p:tavLst>
                                    </p:anim>
                                    <p:anim calcmode="lin" valueType="num">
                                      <p:cBhvr>
                                        <p:cTn id="19" dur="1000" fill="hold"/>
                                        <p:tgtEl>
                                          <p:spTgt spid="6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1000"/>
                                        <p:tgtEl>
                                          <p:spTgt spid="69"/>
                                        </p:tgtEl>
                                      </p:cBhvr>
                                    </p:animEffect>
                                    <p:anim calcmode="lin" valueType="num">
                                      <p:cBhvr>
                                        <p:cTn id="23" dur="1000" fill="hold"/>
                                        <p:tgtEl>
                                          <p:spTgt spid="69"/>
                                        </p:tgtEl>
                                        <p:attrNameLst>
                                          <p:attrName>ppt_x</p:attrName>
                                        </p:attrNameLst>
                                      </p:cBhvr>
                                      <p:tavLst>
                                        <p:tav tm="0">
                                          <p:val>
                                            <p:strVal val="#ppt_x"/>
                                          </p:val>
                                        </p:tav>
                                        <p:tav tm="100000">
                                          <p:val>
                                            <p:strVal val="#ppt_x"/>
                                          </p:val>
                                        </p:tav>
                                      </p:tavLst>
                                    </p:anim>
                                    <p:anim calcmode="lin" valueType="num">
                                      <p:cBhvr>
                                        <p:cTn id="2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1000"/>
                                        <p:tgtEl>
                                          <p:spTgt spid="79"/>
                                        </p:tgtEl>
                                      </p:cBhvr>
                                    </p:animEffect>
                                    <p:anim calcmode="lin" valueType="num">
                                      <p:cBhvr>
                                        <p:cTn id="30" dur="1000" fill="hold"/>
                                        <p:tgtEl>
                                          <p:spTgt spid="79"/>
                                        </p:tgtEl>
                                        <p:attrNameLst>
                                          <p:attrName>ppt_x</p:attrName>
                                        </p:attrNameLst>
                                      </p:cBhvr>
                                      <p:tavLst>
                                        <p:tav tm="0">
                                          <p:val>
                                            <p:strVal val="#ppt_x"/>
                                          </p:val>
                                        </p:tav>
                                        <p:tav tm="100000">
                                          <p:val>
                                            <p:strVal val="#ppt_x"/>
                                          </p:val>
                                        </p:tav>
                                      </p:tavLst>
                                    </p:anim>
                                    <p:anim calcmode="lin" valueType="num">
                                      <p:cBhvr>
                                        <p:cTn id="31" dur="1000" fill="hold"/>
                                        <p:tgtEl>
                                          <p:spTgt spid="7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1000"/>
                                        <p:tgtEl>
                                          <p:spTgt spid="80"/>
                                        </p:tgtEl>
                                      </p:cBhvr>
                                    </p:animEffect>
                                    <p:anim calcmode="lin" valueType="num">
                                      <p:cBhvr>
                                        <p:cTn id="35" dur="1000" fill="hold"/>
                                        <p:tgtEl>
                                          <p:spTgt spid="80"/>
                                        </p:tgtEl>
                                        <p:attrNameLst>
                                          <p:attrName>ppt_x</p:attrName>
                                        </p:attrNameLst>
                                      </p:cBhvr>
                                      <p:tavLst>
                                        <p:tav tm="0">
                                          <p:val>
                                            <p:strVal val="#ppt_x"/>
                                          </p:val>
                                        </p:tav>
                                        <p:tav tm="100000">
                                          <p:val>
                                            <p:strVal val="#ppt_x"/>
                                          </p:val>
                                        </p:tav>
                                      </p:tavLst>
                                    </p:anim>
                                    <p:anim calcmode="lin" valueType="num">
                                      <p:cBhvr>
                                        <p:cTn id="36" dur="1000" fill="hold"/>
                                        <p:tgtEl>
                                          <p:spTgt spid="80"/>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1000"/>
                                        <p:tgtEl>
                                          <p:spTgt spid="82"/>
                                        </p:tgtEl>
                                      </p:cBhvr>
                                    </p:animEffect>
                                    <p:anim calcmode="lin" valueType="num">
                                      <p:cBhvr>
                                        <p:cTn id="45" dur="1000" fill="hold"/>
                                        <p:tgtEl>
                                          <p:spTgt spid="82"/>
                                        </p:tgtEl>
                                        <p:attrNameLst>
                                          <p:attrName>ppt_x</p:attrName>
                                        </p:attrNameLst>
                                      </p:cBhvr>
                                      <p:tavLst>
                                        <p:tav tm="0">
                                          <p:val>
                                            <p:strVal val="#ppt_x"/>
                                          </p:val>
                                        </p:tav>
                                        <p:tav tm="100000">
                                          <p:val>
                                            <p:strVal val="#ppt_x"/>
                                          </p:val>
                                        </p:tav>
                                      </p:tavLst>
                                    </p:anim>
                                    <p:anim calcmode="lin" valueType="num">
                                      <p:cBhvr>
                                        <p:cTn id="46"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fade">
                                      <p:cBhvr>
                                        <p:cTn id="51" dur="1000"/>
                                        <p:tgtEl>
                                          <p:spTgt spid="83"/>
                                        </p:tgtEl>
                                      </p:cBhvr>
                                    </p:animEffect>
                                    <p:anim calcmode="lin" valueType="num">
                                      <p:cBhvr>
                                        <p:cTn id="52" dur="1000" fill="hold"/>
                                        <p:tgtEl>
                                          <p:spTgt spid="83"/>
                                        </p:tgtEl>
                                        <p:attrNameLst>
                                          <p:attrName>ppt_x</p:attrName>
                                        </p:attrNameLst>
                                      </p:cBhvr>
                                      <p:tavLst>
                                        <p:tav tm="0">
                                          <p:val>
                                            <p:strVal val="#ppt_x"/>
                                          </p:val>
                                        </p:tav>
                                        <p:tav tm="100000">
                                          <p:val>
                                            <p:strVal val="#ppt_x"/>
                                          </p:val>
                                        </p:tav>
                                      </p:tavLst>
                                    </p:anim>
                                    <p:anim calcmode="lin" valueType="num">
                                      <p:cBhvr>
                                        <p:cTn id="53" dur="1000" fill="hold"/>
                                        <p:tgtEl>
                                          <p:spTgt spid="83"/>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1000"/>
                                        <p:tgtEl>
                                          <p:spTgt spid="84"/>
                                        </p:tgtEl>
                                      </p:cBhvr>
                                    </p:animEffect>
                                    <p:anim calcmode="lin" valueType="num">
                                      <p:cBhvr>
                                        <p:cTn id="57" dur="1000" fill="hold"/>
                                        <p:tgtEl>
                                          <p:spTgt spid="84"/>
                                        </p:tgtEl>
                                        <p:attrNameLst>
                                          <p:attrName>ppt_x</p:attrName>
                                        </p:attrNameLst>
                                      </p:cBhvr>
                                      <p:tavLst>
                                        <p:tav tm="0">
                                          <p:val>
                                            <p:strVal val="#ppt_x"/>
                                          </p:val>
                                        </p:tav>
                                        <p:tav tm="100000">
                                          <p:val>
                                            <p:strVal val="#ppt_x"/>
                                          </p:val>
                                        </p:tav>
                                      </p:tavLst>
                                    </p:anim>
                                    <p:anim calcmode="lin" valueType="num">
                                      <p:cBhvr>
                                        <p:cTn id="58" dur="1000" fill="hold"/>
                                        <p:tgtEl>
                                          <p:spTgt spid="84"/>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fade">
                                      <p:cBhvr>
                                        <p:cTn id="61" dur="1000"/>
                                        <p:tgtEl>
                                          <p:spTgt spid="85"/>
                                        </p:tgtEl>
                                      </p:cBhvr>
                                    </p:animEffect>
                                    <p:anim calcmode="lin" valueType="num">
                                      <p:cBhvr>
                                        <p:cTn id="62" dur="1000" fill="hold"/>
                                        <p:tgtEl>
                                          <p:spTgt spid="85"/>
                                        </p:tgtEl>
                                        <p:attrNameLst>
                                          <p:attrName>ppt_x</p:attrName>
                                        </p:attrNameLst>
                                      </p:cBhvr>
                                      <p:tavLst>
                                        <p:tav tm="0">
                                          <p:val>
                                            <p:strVal val="#ppt_x"/>
                                          </p:val>
                                        </p:tav>
                                        <p:tav tm="100000">
                                          <p:val>
                                            <p:strVal val="#ppt_x"/>
                                          </p:val>
                                        </p:tav>
                                      </p:tavLst>
                                    </p:anim>
                                    <p:anim calcmode="lin" valueType="num">
                                      <p:cBhvr>
                                        <p:cTn id="63" dur="1000" fill="hold"/>
                                        <p:tgtEl>
                                          <p:spTgt spid="8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1000"/>
                                        <p:tgtEl>
                                          <p:spTgt spid="87"/>
                                        </p:tgtEl>
                                      </p:cBhvr>
                                    </p:animEffect>
                                    <p:anim calcmode="lin" valueType="num">
                                      <p:cBhvr>
                                        <p:cTn id="74" dur="1000" fill="hold"/>
                                        <p:tgtEl>
                                          <p:spTgt spid="87"/>
                                        </p:tgtEl>
                                        <p:attrNameLst>
                                          <p:attrName>ppt_x</p:attrName>
                                        </p:attrNameLst>
                                      </p:cBhvr>
                                      <p:tavLst>
                                        <p:tav tm="0">
                                          <p:val>
                                            <p:strVal val="#ppt_x"/>
                                          </p:val>
                                        </p:tav>
                                        <p:tav tm="100000">
                                          <p:val>
                                            <p:strVal val="#ppt_x"/>
                                          </p:val>
                                        </p:tav>
                                      </p:tavLst>
                                    </p:anim>
                                    <p:anim calcmode="lin" valueType="num">
                                      <p:cBhvr>
                                        <p:cTn id="75" dur="1000" fill="hold"/>
                                        <p:tgtEl>
                                          <p:spTgt spid="8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88"/>
                                        </p:tgtEl>
                                        <p:attrNameLst>
                                          <p:attrName>style.visibility</p:attrName>
                                        </p:attrNameLst>
                                      </p:cBhvr>
                                      <p:to>
                                        <p:strVal val="visible"/>
                                      </p:to>
                                    </p:set>
                                    <p:animEffect transition="in" filter="fade">
                                      <p:cBhvr>
                                        <p:cTn id="78" dur="1000"/>
                                        <p:tgtEl>
                                          <p:spTgt spid="88"/>
                                        </p:tgtEl>
                                      </p:cBhvr>
                                    </p:animEffect>
                                    <p:anim calcmode="lin" valueType="num">
                                      <p:cBhvr>
                                        <p:cTn id="79" dur="1000" fill="hold"/>
                                        <p:tgtEl>
                                          <p:spTgt spid="88"/>
                                        </p:tgtEl>
                                        <p:attrNameLst>
                                          <p:attrName>ppt_x</p:attrName>
                                        </p:attrNameLst>
                                      </p:cBhvr>
                                      <p:tavLst>
                                        <p:tav tm="0">
                                          <p:val>
                                            <p:strVal val="#ppt_x"/>
                                          </p:val>
                                        </p:tav>
                                        <p:tav tm="100000">
                                          <p:val>
                                            <p:strVal val="#ppt_x"/>
                                          </p:val>
                                        </p:tav>
                                      </p:tavLst>
                                    </p:anim>
                                    <p:anim calcmode="lin" valueType="num">
                                      <p:cBhvr>
                                        <p:cTn id="80" dur="1000" fill="hold"/>
                                        <p:tgtEl>
                                          <p:spTgt spid="88"/>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fade">
                                      <p:cBhvr>
                                        <p:cTn id="83" dur="1000"/>
                                        <p:tgtEl>
                                          <p:spTgt spid="89"/>
                                        </p:tgtEl>
                                      </p:cBhvr>
                                    </p:animEffect>
                                    <p:anim calcmode="lin" valueType="num">
                                      <p:cBhvr>
                                        <p:cTn id="84" dur="1000" fill="hold"/>
                                        <p:tgtEl>
                                          <p:spTgt spid="89"/>
                                        </p:tgtEl>
                                        <p:attrNameLst>
                                          <p:attrName>ppt_x</p:attrName>
                                        </p:attrNameLst>
                                      </p:cBhvr>
                                      <p:tavLst>
                                        <p:tav tm="0">
                                          <p:val>
                                            <p:strVal val="#ppt_x"/>
                                          </p:val>
                                        </p:tav>
                                        <p:tav tm="100000">
                                          <p:val>
                                            <p:strVal val="#ppt_x"/>
                                          </p:val>
                                        </p:tav>
                                      </p:tavLst>
                                    </p:anim>
                                    <p:anim calcmode="lin" valueType="num">
                                      <p:cBhvr>
                                        <p:cTn id="85" dur="1000" fill="hold"/>
                                        <p:tgtEl>
                                          <p:spTgt spid="89"/>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fade">
                                      <p:cBhvr>
                                        <p:cTn id="88" dur="1000"/>
                                        <p:tgtEl>
                                          <p:spTgt spid="90"/>
                                        </p:tgtEl>
                                      </p:cBhvr>
                                    </p:animEffect>
                                    <p:anim calcmode="lin" valueType="num">
                                      <p:cBhvr>
                                        <p:cTn id="89" dur="1000" fill="hold"/>
                                        <p:tgtEl>
                                          <p:spTgt spid="90"/>
                                        </p:tgtEl>
                                        <p:attrNameLst>
                                          <p:attrName>ppt_x</p:attrName>
                                        </p:attrNameLst>
                                      </p:cBhvr>
                                      <p:tavLst>
                                        <p:tav tm="0">
                                          <p:val>
                                            <p:strVal val="#ppt_x"/>
                                          </p:val>
                                        </p:tav>
                                        <p:tav tm="100000">
                                          <p:val>
                                            <p:strVal val="#ppt_x"/>
                                          </p:val>
                                        </p:tav>
                                      </p:tavLst>
                                    </p:anim>
                                    <p:anim calcmode="lin" valueType="num">
                                      <p:cBhvr>
                                        <p:cTn id="9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EB0E6"/>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25F920A-99C8-4AEA-80CB-5C9D8B3A2CE0}"/>
              </a:ext>
            </a:extLst>
          </p:cNvPr>
          <p:cNvSpPr/>
          <p:nvPr/>
        </p:nvSpPr>
        <p:spPr>
          <a:xfrm>
            <a:off x="1246867" y="571502"/>
            <a:ext cx="3911031" cy="3035947"/>
          </a:xfrm>
          <a:prstGeom prst="rect">
            <a:avLst/>
          </a:prstGeom>
          <a:solidFill>
            <a:srgbClr val="D4F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tx1"/>
                </a:solidFill>
              </a:rPr>
              <a:t>Tiếng</a:t>
            </a:r>
          </a:p>
        </p:txBody>
      </p:sp>
      <p:sp>
        <p:nvSpPr>
          <p:cNvPr id="21" name="Rectangle 20">
            <a:extLst>
              <a:ext uri="{FF2B5EF4-FFF2-40B4-BE49-F238E27FC236}">
                <a16:creationId xmlns:a16="http://schemas.microsoft.com/office/drawing/2014/main" id="{F21BE7EA-281E-4881-BE69-0490527FB5B9}"/>
              </a:ext>
            </a:extLst>
          </p:cNvPr>
          <p:cNvSpPr/>
          <p:nvPr/>
        </p:nvSpPr>
        <p:spPr>
          <a:xfrm>
            <a:off x="5207947" y="571502"/>
            <a:ext cx="4252699" cy="1479364"/>
          </a:xfrm>
          <a:prstGeom prst="rect">
            <a:avLst/>
          </a:prstGeom>
          <a:solidFill>
            <a:srgbClr val="D4F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tx1"/>
              </a:solidFill>
            </a:endParaRPr>
          </a:p>
        </p:txBody>
      </p:sp>
      <p:sp>
        <p:nvSpPr>
          <p:cNvPr id="22" name="Rectangle 21">
            <a:extLst>
              <a:ext uri="{FF2B5EF4-FFF2-40B4-BE49-F238E27FC236}">
                <a16:creationId xmlns:a16="http://schemas.microsoft.com/office/drawing/2014/main" id="{A798B2B3-C060-460D-97FA-F93150AC6E16}"/>
              </a:ext>
            </a:extLst>
          </p:cNvPr>
          <p:cNvSpPr/>
          <p:nvPr/>
        </p:nvSpPr>
        <p:spPr>
          <a:xfrm>
            <a:off x="9169025" y="571502"/>
            <a:ext cx="3961080" cy="1479364"/>
          </a:xfrm>
          <a:prstGeom prst="rect">
            <a:avLst/>
          </a:prstGeom>
          <a:solidFill>
            <a:srgbClr val="D4F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tx1"/>
              </a:solidFill>
            </a:endParaRPr>
          </a:p>
        </p:txBody>
      </p:sp>
      <p:sp>
        <p:nvSpPr>
          <p:cNvPr id="23" name="Rectangle 22">
            <a:extLst>
              <a:ext uri="{FF2B5EF4-FFF2-40B4-BE49-F238E27FC236}">
                <a16:creationId xmlns:a16="http://schemas.microsoft.com/office/drawing/2014/main" id="{CEBD42C8-0175-4FED-A9C1-ECFBA4D1C44C}"/>
              </a:ext>
            </a:extLst>
          </p:cNvPr>
          <p:cNvSpPr/>
          <p:nvPr/>
        </p:nvSpPr>
        <p:spPr>
          <a:xfrm>
            <a:off x="5650646" y="571500"/>
            <a:ext cx="11390490" cy="1479364"/>
          </a:xfrm>
          <a:prstGeom prst="rect">
            <a:avLst/>
          </a:prstGeom>
          <a:solidFill>
            <a:srgbClr val="D4F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tx1"/>
                </a:solidFill>
              </a:rPr>
              <a:t>Vần</a:t>
            </a:r>
          </a:p>
        </p:txBody>
      </p:sp>
      <p:sp>
        <p:nvSpPr>
          <p:cNvPr id="24" name="Rectangle 23">
            <a:extLst>
              <a:ext uri="{FF2B5EF4-FFF2-40B4-BE49-F238E27FC236}">
                <a16:creationId xmlns:a16="http://schemas.microsoft.com/office/drawing/2014/main" id="{7A4BC598-025C-4B56-B454-AF75C440EBE8}"/>
              </a:ext>
            </a:extLst>
          </p:cNvPr>
          <p:cNvSpPr/>
          <p:nvPr/>
        </p:nvSpPr>
        <p:spPr>
          <a:xfrm>
            <a:off x="5207947" y="2128085"/>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Âm đệm</a:t>
            </a:r>
          </a:p>
        </p:txBody>
      </p:sp>
      <p:sp>
        <p:nvSpPr>
          <p:cNvPr id="25" name="Rectangle 24">
            <a:extLst>
              <a:ext uri="{FF2B5EF4-FFF2-40B4-BE49-F238E27FC236}">
                <a16:creationId xmlns:a16="http://schemas.microsoft.com/office/drawing/2014/main" id="{F779A89D-1326-44AA-ABE5-2D72FB14E2C4}"/>
              </a:ext>
            </a:extLst>
          </p:cNvPr>
          <p:cNvSpPr/>
          <p:nvPr/>
        </p:nvSpPr>
        <p:spPr>
          <a:xfrm>
            <a:off x="9169025" y="2128085"/>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Âm chính</a:t>
            </a:r>
          </a:p>
        </p:txBody>
      </p:sp>
      <p:sp>
        <p:nvSpPr>
          <p:cNvPr id="26" name="Rectangle 25">
            <a:extLst>
              <a:ext uri="{FF2B5EF4-FFF2-40B4-BE49-F238E27FC236}">
                <a16:creationId xmlns:a16="http://schemas.microsoft.com/office/drawing/2014/main" id="{B2792873-3291-469C-AD07-CA6BDF8E9560}"/>
              </a:ext>
            </a:extLst>
          </p:cNvPr>
          <p:cNvSpPr/>
          <p:nvPr/>
        </p:nvSpPr>
        <p:spPr>
          <a:xfrm>
            <a:off x="13130105" y="2128085"/>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Âm cuối</a:t>
            </a:r>
          </a:p>
        </p:txBody>
      </p:sp>
      <p:sp>
        <p:nvSpPr>
          <p:cNvPr id="66" name="Rectangle 65">
            <a:extLst>
              <a:ext uri="{FF2B5EF4-FFF2-40B4-BE49-F238E27FC236}">
                <a16:creationId xmlns:a16="http://schemas.microsoft.com/office/drawing/2014/main" id="{35A85DB0-C49C-4EE8-8CF8-1BB852BD8733}"/>
              </a:ext>
            </a:extLst>
          </p:cNvPr>
          <p:cNvSpPr/>
          <p:nvPr/>
        </p:nvSpPr>
        <p:spPr>
          <a:xfrm>
            <a:off x="1246865" y="3687646"/>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Hoa</a:t>
            </a:r>
          </a:p>
        </p:txBody>
      </p:sp>
      <p:sp>
        <p:nvSpPr>
          <p:cNvPr id="67" name="Rectangle 66">
            <a:extLst>
              <a:ext uri="{FF2B5EF4-FFF2-40B4-BE49-F238E27FC236}">
                <a16:creationId xmlns:a16="http://schemas.microsoft.com/office/drawing/2014/main" id="{E340EE9E-8A19-4808-9AE8-76EF0FC6E7D4}"/>
              </a:ext>
            </a:extLst>
          </p:cNvPr>
          <p:cNvSpPr/>
          <p:nvPr/>
        </p:nvSpPr>
        <p:spPr>
          <a:xfrm>
            <a:off x="5207947" y="3695700"/>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o</a:t>
            </a:r>
          </a:p>
        </p:txBody>
      </p:sp>
      <p:sp>
        <p:nvSpPr>
          <p:cNvPr id="68" name="Rectangle 67">
            <a:extLst>
              <a:ext uri="{FF2B5EF4-FFF2-40B4-BE49-F238E27FC236}">
                <a16:creationId xmlns:a16="http://schemas.microsoft.com/office/drawing/2014/main" id="{5FC044A0-8E06-4201-9FE4-9A3C8EA61A2A}"/>
              </a:ext>
            </a:extLst>
          </p:cNvPr>
          <p:cNvSpPr/>
          <p:nvPr/>
        </p:nvSpPr>
        <p:spPr>
          <a:xfrm>
            <a:off x="9169025" y="3712776"/>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a</a:t>
            </a:r>
          </a:p>
        </p:txBody>
      </p:sp>
      <p:sp>
        <p:nvSpPr>
          <p:cNvPr id="69" name="Rectangle 68">
            <a:extLst>
              <a:ext uri="{FF2B5EF4-FFF2-40B4-BE49-F238E27FC236}">
                <a16:creationId xmlns:a16="http://schemas.microsoft.com/office/drawing/2014/main" id="{BCA39713-641B-4162-A134-A3307A5B8480}"/>
              </a:ext>
            </a:extLst>
          </p:cNvPr>
          <p:cNvSpPr/>
          <p:nvPr/>
        </p:nvSpPr>
        <p:spPr>
          <a:xfrm>
            <a:off x="13130105" y="3712776"/>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a:solidFill>
                <a:schemeClr val="tx1"/>
              </a:solidFill>
            </a:endParaRPr>
          </a:p>
        </p:txBody>
      </p:sp>
      <p:sp>
        <p:nvSpPr>
          <p:cNvPr id="79" name="Rectangle 78">
            <a:extLst>
              <a:ext uri="{FF2B5EF4-FFF2-40B4-BE49-F238E27FC236}">
                <a16:creationId xmlns:a16="http://schemas.microsoft.com/office/drawing/2014/main" id="{C85F34C6-C532-445C-8E8A-5A03C3FEA88D}"/>
              </a:ext>
            </a:extLst>
          </p:cNvPr>
          <p:cNvSpPr/>
          <p:nvPr/>
        </p:nvSpPr>
        <p:spPr>
          <a:xfrm>
            <a:off x="1219202" y="5276495"/>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cà</a:t>
            </a:r>
          </a:p>
        </p:txBody>
      </p:sp>
      <p:sp>
        <p:nvSpPr>
          <p:cNvPr id="80" name="Rectangle 79">
            <a:extLst>
              <a:ext uri="{FF2B5EF4-FFF2-40B4-BE49-F238E27FC236}">
                <a16:creationId xmlns:a16="http://schemas.microsoft.com/office/drawing/2014/main" id="{E3F1166F-22CA-48D8-AF1E-D52620C31FFC}"/>
              </a:ext>
            </a:extLst>
          </p:cNvPr>
          <p:cNvSpPr/>
          <p:nvPr/>
        </p:nvSpPr>
        <p:spPr>
          <a:xfrm>
            <a:off x="5180283" y="5270501"/>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a:solidFill>
                <a:schemeClr val="tx1"/>
              </a:solidFill>
            </a:endParaRPr>
          </a:p>
        </p:txBody>
      </p:sp>
      <p:sp>
        <p:nvSpPr>
          <p:cNvPr id="81" name="Rectangle 80">
            <a:extLst>
              <a:ext uri="{FF2B5EF4-FFF2-40B4-BE49-F238E27FC236}">
                <a16:creationId xmlns:a16="http://schemas.microsoft.com/office/drawing/2014/main" id="{34F07075-AFAA-4BFD-8C2D-BF18F2E7B702}"/>
              </a:ext>
            </a:extLst>
          </p:cNvPr>
          <p:cNvSpPr/>
          <p:nvPr/>
        </p:nvSpPr>
        <p:spPr>
          <a:xfrm>
            <a:off x="9141363" y="5301625"/>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a</a:t>
            </a:r>
          </a:p>
        </p:txBody>
      </p:sp>
      <p:sp>
        <p:nvSpPr>
          <p:cNvPr id="82" name="Rectangle 81">
            <a:extLst>
              <a:ext uri="{FF2B5EF4-FFF2-40B4-BE49-F238E27FC236}">
                <a16:creationId xmlns:a16="http://schemas.microsoft.com/office/drawing/2014/main" id="{4486B858-5B23-42B2-B7F8-DE339CB7A6D6}"/>
              </a:ext>
            </a:extLst>
          </p:cNvPr>
          <p:cNvSpPr/>
          <p:nvPr/>
        </p:nvSpPr>
        <p:spPr>
          <a:xfrm>
            <a:off x="13102442" y="5301625"/>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a:solidFill>
                <a:schemeClr val="tx1"/>
              </a:solidFill>
            </a:endParaRPr>
          </a:p>
        </p:txBody>
      </p:sp>
      <p:sp>
        <p:nvSpPr>
          <p:cNvPr id="83" name="Rectangle 82">
            <a:extLst>
              <a:ext uri="{FF2B5EF4-FFF2-40B4-BE49-F238E27FC236}">
                <a16:creationId xmlns:a16="http://schemas.microsoft.com/office/drawing/2014/main" id="{FE8FBD24-D1F2-4E48-B319-D75466BAC497}"/>
              </a:ext>
            </a:extLst>
          </p:cNvPr>
          <p:cNvSpPr/>
          <p:nvPr/>
        </p:nvSpPr>
        <p:spPr>
          <a:xfrm>
            <a:off x="1224480" y="6819901"/>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hoa</a:t>
            </a:r>
          </a:p>
        </p:txBody>
      </p:sp>
      <p:sp>
        <p:nvSpPr>
          <p:cNvPr id="84" name="Rectangle 83">
            <a:extLst>
              <a:ext uri="{FF2B5EF4-FFF2-40B4-BE49-F238E27FC236}">
                <a16:creationId xmlns:a16="http://schemas.microsoft.com/office/drawing/2014/main" id="{E625271B-5D7A-45B5-B4B4-DA82812F36F2}"/>
              </a:ext>
            </a:extLst>
          </p:cNvPr>
          <p:cNvSpPr/>
          <p:nvPr/>
        </p:nvSpPr>
        <p:spPr>
          <a:xfrm>
            <a:off x="5185561" y="6836562"/>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o</a:t>
            </a:r>
          </a:p>
        </p:txBody>
      </p:sp>
      <p:sp>
        <p:nvSpPr>
          <p:cNvPr id="85" name="Rectangle 84">
            <a:extLst>
              <a:ext uri="{FF2B5EF4-FFF2-40B4-BE49-F238E27FC236}">
                <a16:creationId xmlns:a16="http://schemas.microsoft.com/office/drawing/2014/main" id="{BB43BA68-CC82-4E3A-AB8B-1D74A1D4B717}"/>
              </a:ext>
            </a:extLst>
          </p:cNvPr>
          <p:cNvSpPr/>
          <p:nvPr/>
        </p:nvSpPr>
        <p:spPr>
          <a:xfrm>
            <a:off x="9146640" y="6845029"/>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a</a:t>
            </a:r>
          </a:p>
        </p:txBody>
      </p:sp>
      <p:sp>
        <p:nvSpPr>
          <p:cNvPr id="86" name="Rectangle 85">
            <a:extLst>
              <a:ext uri="{FF2B5EF4-FFF2-40B4-BE49-F238E27FC236}">
                <a16:creationId xmlns:a16="http://schemas.microsoft.com/office/drawing/2014/main" id="{02B8A1EF-CA6D-4EAF-8763-EDF10B6B71A6}"/>
              </a:ext>
            </a:extLst>
          </p:cNvPr>
          <p:cNvSpPr/>
          <p:nvPr/>
        </p:nvSpPr>
        <p:spPr>
          <a:xfrm>
            <a:off x="13107720" y="6845029"/>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a:solidFill>
                <a:schemeClr val="tx1"/>
              </a:solidFill>
            </a:endParaRPr>
          </a:p>
        </p:txBody>
      </p:sp>
      <p:sp>
        <p:nvSpPr>
          <p:cNvPr id="87" name="Rectangle 86">
            <a:extLst>
              <a:ext uri="{FF2B5EF4-FFF2-40B4-BE49-F238E27FC236}">
                <a16:creationId xmlns:a16="http://schemas.microsoft.com/office/drawing/2014/main" id="{9AECC22F-D6FA-4B24-B12A-7F84186DDB19}"/>
              </a:ext>
            </a:extLst>
          </p:cNvPr>
          <p:cNvSpPr/>
          <p:nvPr/>
        </p:nvSpPr>
        <p:spPr>
          <a:xfrm>
            <a:off x="1196816" y="8408748"/>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sim</a:t>
            </a:r>
          </a:p>
        </p:txBody>
      </p:sp>
      <p:sp>
        <p:nvSpPr>
          <p:cNvPr id="88" name="Rectangle 87">
            <a:extLst>
              <a:ext uri="{FF2B5EF4-FFF2-40B4-BE49-F238E27FC236}">
                <a16:creationId xmlns:a16="http://schemas.microsoft.com/office/drawing/2014/main" id="{CCE65728-9B37-457A-AF60-AFFF6B683D02}"/>
              </a:ext>
            </a:extLst>
          </p:cNvPr>
          <p:cNvSpPr/>
          <p:nvPr/>
        </p:nvSpPr>
        <p:spPr>
          <a:xfrm>
            <a:off x="5157898" y="8433878"/>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a:solidFill>
                <a:schemeClr val="tx1"/>
              </a:solidFill>
            </a:endParaRPr>
          </a:p>
        </p:txBody>
      </p:sp>
      <p:sp>
        <p:nvSpPr>
          <p:cNvPr id="89" name="Rectangle 88">
            <a:extLst>
              <a:ext uri="{FF2B5EF4-FFF2-40B4-BE49-F238E27FC236}">
                <a16:creationId xmlns:a16="http://schemas.microsoft.com/office/drawing/2014/main" id="{D2B45C4F-D465-4BDF-B3A4-DAA3981E8550}"/>
              </a:ext>
            </a:extLst>
          </p:cNvPr>
          <p:cNvSpPr/>
          <p:nvPr/>
        </p:nvSpPr>
        <p:spPr>
          <a:xfrm>
            <a:off x="9118978" y="8433878"/>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i</a:t>
            </a:r>
          </a:p>
        </p:txBody>
      </p:sp>
      <p:sp>
        <p:nvSpPr>
          <p:cNvPr id="90" name="Rectangle 89">
            <a:extLst>
              <a:ext uri="{FF2B5EF4-FFF2-40B4-BE49-F238E27FC236}">
                <a16:creationId xmlns:a16="http://schemas.microsoft.com/office/drawing/2014/main" id="{9AE22B54-6B3B-4E80-8FA4-247CAC95D4E8}"/>
              </a:ext>
            </a:extLst>
          </p:cNvPr>
          <p:cNvSpPr/>
          <p:nvPr/>
        </p:nvSpPr>
        <p:spPr>
          <a:xfrm>
            <a:off x="13080056" y="8433878"/>
            <a:ext cx="3911031" cy="1479364"/>
          </a:xfrm>
          <a:prstGeom prst="rect">
            <a:avLst/>
          </a:prstGeom>
          <a:solidFill>
            <a:srgbClr val="C3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tx1"/>
                </a:solidFill>
              </a:rPr>
              <a:t>m</a:t>
            </a:r>
          </a:p>
        </p:txBody>
      </p:sp>
    </p:spTree>
    <p:extLst>
      <p:ext uri="{BB962C8B-B14F-4D97-AF65-F5344CB8AC3E}">
        <p14:creationId xmlns:p14="http://schemas.microsoft.com/office/powerpoint/2010/main" val="46998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anim calcmode="lin" valueType="num">
                                      <p:cBhvr>
                                        <p:cTn id="18" dur="1000" fill="hold"/>
                                        <p:tgtEl>
                                          <p:spTgt spid="68"/>
                                        </p:tgtEl>
                                        <p:attrNameLst>
                                          <p:attrName>ppt_x</p:attrName>
                                        </p:attrNameLst>
                                      </p:cBhvr>
                                      <p:tavLst>
                                        <p:tav tm="0">
                                          <p:val>
                                            <p:strVal val="#ppt_x"/>
                                          </p:val>
                                        </p:tav>
                                        <p:tav tm="100000">
                                          <p:val>
                                            <p:strVal val="#ppt_x"/>
                                          </p:val>
                                        </p:tav>
                                      </p:tavLst>
                                    </p:anim>
                                    <p:anim calcmode="lin" valueType="num">
                                      <p:cBhvr>
                                        <p:cTn id="19" dur="1000" fill="hold"/>
                                        <p:tgtEl>
                                          <p:spTgt spid="6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1000"/>
                                        <p:tgtEl>
                                          <p:spTgt spid="69"/>
                                        </p:tgtEl>
                                      </p:cBhvr>
                                    </p:animEffect>
                                    <p:anim calcmode="lin" valueType="num">
                                      <p:cBhvr>
                                        <p:cTn id="23" dur="1000" fill="hold"/>
                                        <p:tgtEl>
                                          <p:spTgt spid="69"/>
                                        </p:tgtEl>
                                        <p:attrNameLst>
                                          <p:attrName>ppt_x</p:attrName>
                                        </p:attrNameLst>
                                      </p:cBhvr>
                                      <p:tavLst>
                                        <p:tav tm="0">
                                          <p:val>
                                            <p:strVal val="#ppt_x"/>
                                          </p:val>
                                        </p:tav>
                                        <p:tav tm="100000">
                                          <p:val>
                                            <p:strVal val="#ppt_x"/>
                                          </p:val>
                                        </p:tav>
                                      </p:tavLst>
                                    </p:anim>
                                    <p:anim calcmode="lin" valueType="num">
                                      <p:cBhvr>
                                        <p:cTn id="2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1000"/>
                                        <p:tgtEl>
                                          <p:spTgt spid="79"/>
                                        </p:tgtEl>
                                      </p:cBhvr>
                                    </p:animEffect>
                                    <p:anim calcmode="lin" valueType="num">
                                      <p:cBhvr>
                                        <p:cTn id="30" dur="1000" fill="hold"/>
                                        <p:tgtEl>
                                          <p:spTgt spid="79"/>
                                        </p:tgtEl>
                                        <p:attrNameLst>
                                          <p:attrName>ppt_x</p:attrName>
                                        </p:attrNameLst>
                                      </p:cBhvr>
                                      <p:tavLst>
                                        <p:tav tm="0">
                                          <p:val>
                                            <p:strVal val="#ppt_x"/>
                                          </p:val>
                                        </p:tav>
                                        <p:tav tm="100000">
                                          <p:val>
                                            <p:strVal val="#ppt_x"/>
                                          </p:val>
                                        </p:tav>
                                      </p:tavLst>
                                    </p:anim>
                                    <p:anim calcmode="lin" valueType="num">
                                      <p:cBhvr>
                                        <p:cTn id="31" dur="1000" fill="hold"/>
                                        <p:tgtEl>
                                          <p:spTgt spid="7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1000"/>
                                        <p:tgtEl>
                                          <p:spTgt spid="80"/>
                                        </p:tgtEl>
                                      </p:cBhvr>
                                    </p:animEffect>
                                    <p:anim calcmode="lin" valueType="num">
                                      <p:cBhvr>
                                        <p:cTn id="35" dur="1000" fill="hold"/>
                                        <p:tgtEl>
                                          <p:spTgt spid="80"/>
                                        </p:tgtEl>
                                        <p:attrNameLst>
                                          <p:attrName>ppt_x</p:attrName>
                                        </p:attrNameLst>
                                      </p:cBhvr>
                                      <p:tavLst>
                                        <p:tav tm="0">
                                          <p:val>
                                            <p:strVal val="#ppt_x"/>
                                          </p:val>
                                        </p:tav>
                                        <p:tav tm="100000">
                                          <p:val>
                                            <p:strVal val="#ppt_x"/>
                                          </p:val>
                                        </p:tav>
                                      </p:tavLst>
                                    </p:anim>
                                    <p:anim calcmode="lin" valueType="num">
                                      <p:cBhvr>
                                        <p:cTn id="36" dur="1000" fill="hold"/>
                                        <p:tgtEl>
                                          <p:spTgt spid="80"/>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1000"/>
                                        <p:tgtEl>
                                          <p:spTgt spid="82"/>
                                        </p:tgtEl>
                                      </p:cBhvr>
                                    </p:animEffect>
                                    <p:anim calcmode="lin" valueType="num">
                                      <p:cBhvr>
                                        <p:cTn id="45" dur="1000" fill="hold"/>
                                        <p:tgtEl>
                                          <p:spTgt spid="82"/>
                                        </p:tgtEl>
                                        <p:attrNameLst>
                                          <p:attrName>ppt_x</p:attrName>
                                        </p:attrNameLst>
                                      </p:cBhvr>
                                      <p:tavLst>
                                        <p:tav tm="0">
                                          <p:val>
                                            <p:strVal val="#ppt_x"/>
                                          </p:val>
                                        </p:tav>
                                        <p:tav tm="100000">
                                          <p:val>
                                            <p:strVal val="#ppt_x"/>
                                          </p:val>
                                        </p:tav>
                                      </p:tavLst>
                                    </p:anim>
                                    <p:anim calcmode="lin" valueType="num">
                                      <p:cBhvr>
                                        <p:cTn id="46"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fade">
                                      <p:cBhvr>
                                        <p:cTn id="51" dur="1000"/>
                                        <p:tgtEl>
                                          <p:spTgt spid="83"/>
                                        </p:tgtEl>
                                      </p:cBhvr>
                                    </p:animEffect>
                                    <p:anim calcmode="lin" valueType="num">
                                      <p:cBhvr>
                                        <p:cTn id="52" dur="1000" fill="hold"/>
                                        <p:tgtEl>
                                          <p:spTgt spid="83"/>
                                        </p:tgtEl>
                                        <p:attrNameLst>
                                          <p:attrName>ppt_x</p:attrName>
                                        </p:attrNameLst>
                                      </p:cBhvr>
                                      <p:tavLst>
                                        <p:tav tm="0">
                                          <p:val>
                                            <p:strVal val="#ppt_x"/>
                                          </p:val>
                                        </p:tav>
                                        <p:tav tm="100000">
                                          <p:val>
                                            <p:strVal val="#ppt_x"/>
                                          </p:val>
                                        </p:tav>
                                      </p:tavLst>
                                    </p:anim>
                                    <p:anim calcmode="lin" valueType="num">
                                      <p:cBhvr>
                                        <p:cTn id="53" dur="1000" fill="hold"/>
                                        <p:tgtEl>
                                          <p:spTgt spid="83"/>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1000"/>
                                        <p:tgtEl>
                                          <p:spTgt spid="84"/>
                                        </p:tgtEl>
                                      </p:cBhvr>
                                    </p:animEffect>
                                    <p:anim calcmode="lin" valueType="num">
                                      <p:cBhvr>
                                        <p:cTn id="57" dur="1000" fill="hold"/>
                                        <p:tgtEl>
                                          <p:spTgt spid="84"/>
                                        </p:tgtEl>
                                        <p:attrNameLst>
                                          <p:attrName>ppt_x</p:attrName>
                                        </p:attrNameLst>
                                      </p:cBhvr>
                                      <p:tavLst>
                                        <p:tav tm="0">
                                          <p:val>
                                            <p:strVal val="#ppt_x"/>
                                          </p:val>
                                        </p:tav>
                                        <p:tav tm="100000">
                                          <p:val>
                                            <p:strVal val="#ppt_x"/>
                                          </p:val>
                                        </p:tav>
                                      </p:tavLst>
                                    </p:anim>
                                    <p:anim calcmode="lin" valueType="num">
                                      <p:cBhvr>
                                        <p:cTn id="58" dur="1000" fill="hold"/>
                                        <p:tgtEl>
                                          <p:spTgt spid="84"/>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fade">
                                      <p:cBhvr>
                                        <p:cTn id="61" dur="1000"/>
                                        <p:tgtEl>
                                          <p:spTgt spid="85"/>
                                        </p:tgtEl>
                                      </p:cBhvr>
                                    </p:animEffect>
                                    <p:anim calcmode="lin" valueType="num">
                                      <p:cBhvr>
                                        <p:cTn id="62" dur="1000" fill="hold"/>
                                        <p:tgtEl>
                                          <p:spTgt spid="85"/>
                                        </p:tgtEl>
                                        <p:attrNameLst>
                                          <p:attrName>ppt_x</p:attrName>
                                        </p:attrNameLst>
                                      </p:cBhvr>
                                      <p:tavLst>
                                        <p:tav tm="0">
                                          <p:val>
                                            <p:strVal val="#ppt_x"/>
                                          </p:val>
                                        </p:tav>
                                        <p:tav tm="100000">
                                          <p:val>
                                            <p:strVal val="#ppt_x"/>
                                          </p:val>
                                        </p:tav>
                                      </p:tavLst>
                                    </p:anim>
                                    <p:anim calcmode="lin" valueType="num">
                                      <p:cBhvr>
                                        <p:cTn id="63" dur="1000" fill="hold"/>
                                        <p:tgtEl>
                                          <p:spTgt spid="8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1000"/>
                                        <p:tgtEl>
                                          <p:spTgt spid="87"/>
                                        </p:tgtEl>
                                      </p:cBhvr>
                                    </p:animEffect>
                                    <p:anim calcmode="lin" valueType="num">
                                      <p:cBhvr>
                                        <p:cTn id="74" dur="1000" fill="hold"/>
                                        <p:tgtEl>
                                          <p:spTgt spid="87"/>
                                        </p:tgtEl>
                                        <p:attrNameLst>
                                          <p:attrName>ppt_x</p:attrName>
                                        </p:attrNameLst>
                                      </p:cBhvr>
                                      <p:tavLst>
                                        <p:tav tm="0">
                                          <p:val>
                                            <p:strVal val="#ppt_x"/>
                                          </p:val>
                                        </p:tav>
                                        <p:tav tm="100000">
                                          <p:val>
                                            <p:strVal val="#ppt_x"/>
                                          </p:val>
                                        </p:tav>
                                      </p:tavLst>
                                    </p:anim>
                                    <p:anim calcmode="lin" valueType="num">
                                      <p:cBhvr>
                                        <p:cTn id="75" dur="1000" fill="hold"/>
                                        <p:tgtEl>
                                          <p:spTgt spid="8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88"/>
                                        </p:tgtEl>
                                        <p:attrNameLst>
                                          <p:attrName>style.visibility</p:attrName>
                                        </p:attrNameLst>
                                      </p:cBhvr>
                                      <p:to>
                                        <p:strVal val="visible"/>
                                      </p:to>
                                    </p:set>
                                    <p:animEffect transition="in" filter="fade">
                                      <p:cBhvr>
                                        <p:cTn id="78" dur="1000"/>
                                        <p:tgtEl>
                                          <p:spTgt spid="88"/>
                                        </p:tgtEl>
                                      </p:cBhvr>
                                    </p:animEffect>
                                    <p:anim calcmode="lin" valueType="num">
                                      <p:cBhvr>
                                        <p:cTn id="79" dur="1000" fill="hold"/>
                                        <p:tgtEl>
                                          <p:spTgt spid="88"/>
                                        </p:tgtEl>
                                        <p:attrNameLst>
                                          <p:attrName>ppt_x</p:attrName>
                                        </p:attrNameLst>
                                      </p:cBhvr>
                                      <p:tavLst>
                                        <p:tav tm="0">
                                          <p:val>
                                            <p:strVal val="#ppt_x"/>
                                          </p:val>
                                        </p:tav>
                                        <p:tav tm="100000">
                                          <p:val>
                                            <p:strVal val="#ppt_x"/>
                                          </p:val>
                                        </p:tav>
                                      </p:tavLst>
                                    </p:anim>
                                    <p:anim calcmode="lin" valueType="num">
                                      <p:cBhvr>
                                        <p:cTn id="80" dur="1000" fill="hold"/>
                                        <p:tgtEl>
                                          <p:spTgt spid="88"/>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fade">
                                      <p:cBhvr>
                                        <p:cTn id="83" dur="1000"/>
                                        <p:tgtEl>
                                          <p:spTgt spid="89"/>
                                        </p:tgtEl>
                                      </p:cBhvr>
                                    </p:animEffect>
                                    <p:anim calcmode="lin" valueType="num">
                                      <p:cBhvr>
                                        <p:cTn id="84" dur="1000" fill="hold"/>
                                        <p:tgtEl>
                                          <p:spTgt spid="89"/>
                                        </p:tgtEl>
                                        <p:attrNameLst>
                                          <p:attrName>ppt_x</p:attrName>
                                        </p:attrNameLst>
                                      </p:cBhvr>
                                      <p:tavLst>
                                        <p:tav tm="0">
                                          <p:val>
                                            <p:strVal val="#ppt_x"/>
                                          </p:val>
                                        </p:tav>
                                        <p:tav tm="100000">
                                          <p:val>
                                            <p:strVal val="#ppt_x"/>
                                          </p:val>
                                        </p:tav>
                                      </p:tavLst>
                                    </p:anim>
                                    <p:anim calcmode="lin" valueType="num">
                                      <p:cBhvr>
                                        <p:cTn id="85" dur="1000" fill="hold"/>
                                        <p:tgtEl>
                                          <p:spTgt spid="89"/>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fade">
                                      <p:cBhvr>
                                        <p:cTn id="88" dur="1000"/>
                                        <p:tgtEl>
                                          <p:spTgt spid="90"/>
                                        </p:tgtEl>
                                      </p:cBhvr>
                                    </p:animEffect>
                                    <p:anim calcmode="lin" valueType="num">
                                      <p:cBhvr>
                                        <p:cTn id="89" dur="1000" fill="hold"/>
                                        <p:tgtEl>
                                          <p:spTgt spid="90"/>
                                        </p:tgtEl>
                                        <p:attrNameLst>
                                          <p:attrName>ppt_x</p:attrName>
                                        </p:attrNameLst>
                                      </p:cBhvr>
                                      <p:tavLst>
                                        <p:tav tm="0">
                                          <p:val>
                                            <p:strVal val="#ppt_x"/>
                                          </p:val>
                                        </p:tav>
                                        <p:tav tm="100000">
                                          <p:val>
                                            <p:strVal val="#ppt_x"/>
                                          </p:val>
                                        </p:tav>
                                      </p:tavLst>
                                    </p:anim>
                                    <p:anim calcmode="lin" valueType="num">
                                      <p:cBhvr>
                                        <p:cTn id="9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EB0E6"/>
        </a:solidFill>
        <a:effectLst/>
      </p:bgPr>
    </p:bg>
    <p:spTree>
      <p:nvGrpSpPr>
        <p:cNvPr id="1" name=""/>
        <p:cNvGrpSpPr/>
        <p:nvPr/>
      </p:nvGrpSpPr>
      <p:grpSpPr>
        <a:xfrm>
          <a:off x="0" y="0"/>
          <a:ext cx="0" cy="0"/>
          <a:chOff x="0" y="0"/>
          <a:chExt cx="0" cy="0"/>
        </a:xfrm>
      </p:grpSpPr>
      <p:pic>
        <p:nvPicPr>
          <p:cNvPr id="9" name="Picture 4" descr="5">
            <a:extLst>
              <a:ext uri="{FF2B5EF4-FFF2-40B4-BE49-F238E27FC236}">
                <a16:creationId xmlns:a16="http://schemas.microsoft.com/office/drawing/2014/main" id="{A695C035-A2E7-45B0-A7AD-470D462ADA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270"/>
          <a:stretch/>
        </p:blipFill>
        <p:spPr bwMode="auto">
          <a:xfrm>
            <a:off x="533400" y="711837"/>
            <a:ext cx="16383000" cy="903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8">
            <a:extLst>
              <a:ext uri="{FF2B5EF4-FFF2-40B4-BE49-F238E27FC236}">
                <a16:creationId xmlns:a16="http://schemas.microsoft.com/office/drawing/2014/main" id="{C0A95A98-0214-4624-BCED-32E2FD09E613}"/>
              </a:ext>
            </a:extLst>
          </p:cNvPr>
          <p:cNvSpPr txBox="1"/>
          <p:nvPr/>
        </p:nvSpPr>
        <p:spPr>
          <a:xfrm>
            <a:off x="6096000" y="1475786"/>
            <a:ext cx="4469874" cy="1200329"/>
          </a:xfrm>
          <a:prstGeom prst="rect">
            <a:avLst/>
          </a:prstGeom>
          <a:noFill/>
        </p:spPr>
        <p:txBody>
          <a:bodyPr wrap="square" rtlCol="0">
            <a:spAutoFit/>
          </a:bodyPr>
          <a:lstStyle/>
          <a:p>
            <a:pPr algn="ctr"/>
            <a:r>
              <a:rPr lang="en-US" altLang="zh-CN" sz="7200" b="1">
                <a:ln w="28575">
                  <a:solidFill>
                    <a:srgbClr val="BEB0E6"/>
                  </a:solidFill>
                </a:ln>
                <a:solidFill>
                  <a:srgbClr val="6B4BC5"/>
                </a:solidFill>
                <a:latin typeface="UVN Bach Tuyet Nang" panose="02090907080705020403" pitchFamily="18" charset="0"/>
                <a:ea typeface="inpin heiti" charset="-122"/>
              </a:rPr>
              <a:t>Dặn dò</a:t>
            </a:r>
            <a:endParaRPr lang="zh-CN" altLang="en-US" sz="7200" b="1" dirty="0">
              <a:ln w="28575">
                <a:solidFill>
                  <a:srgbClr val="BEB0E6"/>
                </a:solidFill>
              </a:ln>
              <a:solidFill>
                <a:srgbClr val="6B4BC5"/>
              </a:solidFill>
              <a:latin typeface="UVN Bach Tuyet Nang" panose="02090907080705020403" pitchFamily="18" charset="0"/>
              <a:ea typeface="inpin heiti" charset="-122"/>
            </a:endParaRPr>
          </a:p>
        </p:txBody>
      </p:sp>
      <p:sp>
        <p:nvSpPr>
          <p:cNvPr id="14" name="Rectangle 13">
            <a:extLst>
              <a:ext uri="{FF2B5EF4-FFF2-40B4-BE49-F238E27FC236}">
                <a16:creationId xmlns:a16="http://schemas.microsoft.com/office/drawing/2014/main" id="{1ABAB5D2-ED92-41FB-AC8C-B7C15E2C1012}"/>
              </a:ext>
            </a:extLst>
          </p:cNvPr>
          <p:cNvSpPr/>
          <p:nvPr/>
        </p:nvSpPr>
        <p:spPr>
          <a:xfrm>
            <a:off x="2895600" y="2829670"/>
            <a:ext cx="10287000" cy="5609815"/>
          </a:xfrm>
          <a:prstGeom prst="rect">
            <a:avLst/>
          </a:prstGeom>
        </p:spPr>
        <p:txBody>
          <a:bodyPr wrap="square">
            <a:prstTxWarp prst="textPlain">
              <a:avLst/>
            </a:prstTxWarp>
            <a:spAutoFit/>
          </a:bodyPr>
          <a:lstStyle/>
          <a:p>
            <a:pPr marL="857250" indent="-857250" algn="just">
              <a:lnSpc>
                <a:spcPct val="150000"/>
              </a:lnSpc>
              <a:buFontTx/>
              <a:buChar char="-"/>
            </a:pPr>
            <a:r>
              <a:rPr lang="en-US" sz="6000" b="1">
                <a:ln w="19050">
                  <a:solidFill>
                    <a:srgbClr val="6B4BC5"/>
                  </a:solidFill>
                </a:ln>
                <a:solidFill>
                  <a:srgbClr val="927AD4"/>
                </a:solidFill>
                <a:latin typeface="Times New Roman" panose="02020603050405020304" pitchFamily="18" charset="0"/>
                <a:cs typeface="Times New Roman" panose="02020603050405020304" pitchFamily="18" charset="0"/>
              </a:rPr>
              <a:t>Xem lại bài chính tả: </a:t>
            </a:r>
          </a:p>
          <a:p>
            <a:pPr algn="just">
              <a:lnSpc>
                <a:spcPct val="150000"/>
              </a:lnSpc>
            </a:pPr>
            <a:r>
              <a:rPr lang="en-US" sz="6000" b="1">
                <a:ln w="19050">
                  <a:solidFill>
                    <a:srgbClr val="6B4BC5"/>
                  </a:solidFill>
                </a:ln>
                <a:solidFill>
                  <a:srgbClr val="927AD4"/>
                </a:solidFill>
                <a:latin typeface="Times New Roman" panose="02020603050405020304" pitchFamily="18" charset="0"/>
                <a:cs typeface="Times New Roman" panose="02020603050405020304" pitchFamily="18" charset="0"/>
              </a:rPr>
              <a:t>		Thư gửi các học sinh</a:t>
            </a:r>
          </a:p>
          <a:p>
            <a:pPr marL="857250" indent="-857250" algn="just">
              <a:lnSpc>
                <a:spcPct val="150000"/>
              </a:lnSpc>
              <a:buFontTx/>
              <a:buChar char="-"/>
            </a:pPr>
            <a:r>
              <a:rPr lang="en-US" sz="6000" b="1">
                <a:ln w="19050">
                  <a:solidFill>
                    <a:srgbClr val="6B4BC5"/>
                  </a:solidFill>
                </a:ln>
                <a:solidFill>
                  <a:srgbClr val="927AD4"/>
                </a:solidFill>
                <a:latin typeface="Times New Roman" panose="02020603050405020304" pitchFamily="18" charset="0"/>
                <a:cs typeface="Times New Roman" panose="02020603050405020304" pitchFamily="18" charset="0"/>
              </a:rPr>
              <a:t>Ghi nhớ:</a:t>
            </a:r>
          </a:p>
          <a:p>
            <a:pPr algn="just">
              <a:lnSpc>
                <a:spcPct val="150000"/>
              </a:lnSpc>
            </a:pPr>
            <a:r>
              <a:rPr lang="en-US" sz="6000" b="1">
                <a:ln w="19050">
                  <a:solidFill>
                    <a:srgbClr val="6B4BC5"/>
                  </a:solidFill>
                </a:ln>
                <a:solidFill>
                  <a:srgbClr val="927AD4"/>
                </a:solidFill>
                <a:latin typeface="Times New Roman" panose="02020603050405020304" pitchFamily="18" charset="0"/>
                <a:cs typeface="Times New Roman" panose="02020603050405020304" pitchFamily="18" charset="0"/>
              </a:rPr>
              <a:t>	      Quy tắc đánh dấu thanh</a:t>
            </a:r>
          </a:p>
          <a:p>
            <a:pPr marL="857250" indent="-857250" algn="just">
              <a:lnSpc>
                <a:spcPct val="150000"/>
              </a:lnSpc>
              <a:buFontTx/>
              <a:buChar char="-"/>
            </a:pPr>
            <a:r>
              <a:rPr lang="en-US" sz="6000" b="1">
                <a:ln w="19050">
                  <a:solidFill>
                    <a:srgbClr val="6B4BC5"/>
                  </a:solidFill>
                </a:ln>
                <a:solidFill>
                  <a:srgbClr val="927AD4"/>
                </a:solidFill>
                <a:latin typeface="Times New Roman" panose="02020603050405020304" pitchFamily="18" charset="0"/>
                <a:cs typeface="Times New Roman" panose="02020603050405020304" pitchFamily="18" charset="0"/>
              </a:rPr>
              <a:t>Chuẩn bị bài chính tả: </a:t>
            </a:r>
          </a:p>
          <a:p>
            <a:pPr algn="just">
              <a:lnSpc>
                <a:spcPct val="150000"/>
              </a:lnSpc>
            </a:pPr>
            <a:r>
              <a:rPr lang="en-US" sz="6000" b="1">
                <a:ln w="19050">
                  <a:solidFill>
                    <a:srgbClr val="6B4BC5"/>
                  </a:solidFill>
                </a:ln>
                <a:solidFill>
                  <a:srgbClr val="927AD4"/>
                </a:solidFill>
                <a:latin typeface="Times New Roman" panose="02020603050405020304" pitchFamily="18" charset="0"/>
                <a:cs typeface="Times New Roman" panose="02020603050405020304" pitchFamily="18" charset="0"/>
              </a:rPr>
              <a:t>           Anh bộ đội cụ Hồ gốc Bỉ</a:t>
            </a:r>
            <a:endParaRPr lang="vi-VN" sz="5400">
              <a:ln w="19050">
                <a:solidFill>
                  <a:srgbClr val="6B4BC5"/>
                </a:solidFill>
              </a:ln>
              <a:solidFill>
                <a:srgbClr val="927AD4"/>
              </a:solidFill>
              <a:latin typeface="Times New Roman" panose="02020603050405020304" pitchFamily="18" charset="0"/>
              <a:cs typeface="Times New Roman" panose="02020603050405020304" pitchFamily="18" charset="0"/>
            </a:endParaRPr>
          </a:p>
        </p:txBody>
      </p:sp>
      <p:pic>
        <p:nvPicPr>
          <p:cNvPr id="8" name="Picture 31">
            <a:extLst>
              <a:ext uri="{FF2B5EF4-FFF2-40B4-BE49-F238E27FC236}">
                <a16:creationId xmlns:a16="http://schemas.microsoft.com/office/drawing/2014/main" id="{7BEE70C3-8E91-4ACA-8B1A-7F7681148384}"/>
              </a:ext>
            </a:extLst>
          </p:cNvPr>
          <p:cNvPicPr>
            <a:picLocks noChangeAspect="1"/>
          </p:cNvPicPr>
          <p:nvPr/>
        </p:nvPicPr>
        <p:blipFill>
          <a:blip r:embed="rId3"/>
          <a:srcRect/>
          <a:stretch>
            <a:fillRect/>
          </a:stretch>
        </p:blipFill>
        <p:spPr>
          <a:xfrm>
            <a:off x="13547694" y="3670300"/>
            <a:ext cx="4714906" cy="6447735"/>
          </a:xfrm>
          <a:prstGeom prst="rect">
            <a:avLst/>
          </a:prstGeom>
        </p:spPr>
      </p:pic>
    </p:spTree>
    <p:extLst>
      <p:ext uri="{BB962C8B-B14F-4D97-AF65-F5344CB8AC3E}">
        <p14:creationId xmlns:p14="http://schemas.microsoft.com/office/powerpoint/2010/main" val="11859708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80">
                                          <p:stCondLst>
                                            <p:cond delay="0"/>
                                          </p:stCondLst>
                                        </p:cTn>
                                        <p:tgtEl>
                                          <p:spTgt spid="14"/>
                                        </p:tgtEl>
                                      </p:cBhvr>
                                    </p:animEffect>
                                    <p:anim calcmode="lin" valueType="num">
                                      <p:cBhvr>
                                        <p:cTn id="1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4" dur="26">
                                          <p:stCondLst>
                                            <p:cond delay="650"/>
                                          </p:stCondLst>
                                        </p:cTn>
                                        <p:tgtEl>
                                          <p:spTgt spid="14"/>
                                        </p:tgtEl>
                                      </p:cBhvr>
                                      <p:to x="100000" y="60000"/>
                                    </p:animScale>
                                    <p:animScale>
                                      <p:cBhvr>
                                        <p:cTn id="25" dur="166" decel="50000">
                                          <p:stCondLst>
                                            <p:cond delay="676"/>
                                          </p:stCondLst>
                                        </p:cTn>
                                        <p:tgtEl>
                                          <p:spTgt spid="14"/>
                                        </p:tgtEl>
                                      </p:cBhvr>
                                      <p:to x="100000" y="100000"/>
                                    </p:animScale>
                                    <p:animScale>
                                      <p:cBhvr>
                                        <p:cTn id="26" dur="26">
                                          <p:stCondLst>
                                            <p:cond delay="1312"/>
                                          </p:stCondLst>
                                        </p:cTn>
                                        <p:tgtEl>
                                          <p:spTgt spid="14"/>
                                        </p:tgtEl>
                                      </p:cBhvr>
                                      <p:to x="100000" y="80000"/>
                                    </p:animScale>
                                    <p:animScale>
                                      <p:cBhvr>
                                        <p:cTn id="27" dur="166" decel="50000">
                                          <p:stCondLst>
                                            <p:cond delay="1338"/>
                                          </p:stCondLst>
                                        </p:cTn>
                                        <p:tgtEl>
                                          <p:spTgt spid="14"/>
                                        </p:tgtEl>
                                      </p:cBhvr>
                                      <p:to x="100000" y="100000"/>
                                    </p:animScale>
                                    <p:animScale>
                                      <p:cBhvr>
                                        <p:cTn id="28" dur="26">
                                          <p:stCondLst>
                                            <p:cond delay="1642"/>
                                          </p:stCondLst>
                                        </p:cTn>
                                        <p:tgtEl>
                                          <p:spTgt spid="14"/>
                                        </p:tgtEl>
                                      </p:cBhvr>
                                      <p:to x="100000" y="90000"/>
                                    </p:animScale>
                                    <p:animScale>
                                      <p:cBhvr>
                                        <p:cTn id="29" dur="166" decel="50000">
                                          <p:stCondLst>
                                            <p:cond delay="1668"/>
                                          </p:stCondLst>
                                        </p:cTn>
                                        <p:tgtEl>
                                          <p:spTgt spid="14"/>
                                        </p:tgtEl>
                                      </p:cBhvr>
                                      <p:to x="100000" y="100000"/>
                                    </p:animScale>
                                    <p:animScale>
                                      <p:cBhvr>
                                        <p:cTn id="30" dur="26">
                                          <p:stCondLst>
                                            <p:cond delay="1808"/>
                                          </p:stCondLst>
                                        </p:cTn>
                                        <p:tgtEl>
                                          <p:spTgt spid="14"/>
                                        </p:tgtEl>
                                      </p:cBhvr>
                                      <p:to x="100000" y="95000"/>
                                    </p:animScale>
                                    <p:animScale>
                                      <p:cBhvr>
                                        <p:cTn id="31"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grpSp>
        <p:nvGrpSpPr>
          <p:cNvPr id="5" name="Group 5"/>
          <p:cNvGrpSpPr/>
          <p:nvPr/>
        </p:nvGrpSpPr>
        <p:grpSpPr>
          <a:xfrm>
            <a:off x="2516221" y="1965949"/>
            <a:ext cx="13397172" cy="1569660"/>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a:ln w="76200">
              <a:solidFill>
                <a:srgbClr val="7030A0"/>
              </a:solidFill>
            </a:ln>
          </p:spPr>
        </p:sp>
      </p:grpSp>
      <p:grpSp>
        <p:nvGrpSpPr>
          <p:cNvPr id="9" name="Group 9"/>
          <p:cNvGrpSpPr/>
          <p:nvPr/>
        </p:nvGrpSpPr>
        <p:grpSpPr>
          <a:xfrm>
            <a:off x="2576209" y="8480142"/>
            <a:ext cx="13389066" cy="1570636"/>
            <a:chOff x="0" y="0"/>
            <a:chExt cx="3425798" cy="878184"/>
          </a:xfrm>
        </p:grpSpPr>
        <p:sp>
          <p:nvSpPr>
            <p:cNvPr id="10" name="Freeform 10"/>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a:ln w="76200">
              <a:solidFill>
                <a:srgbClr val="7030A0"/>
              </a:solidFill>
            </a:ln>
          </p:spPr>
        </p:sp>
      </p:grpSp>
      <p:sp>
        <p:nvSpPr>
          <p:cNvPr id="20" name="文本框 8">
            <a:extLst>
              <a:ext uri="{FF2B5EF4-FFF2-40B4-BE49-F238E27FC236}">
                <a16:creationId xmlns:a16="http://schemas.microsoft.com/office/drawing/2014/main" id="{61379DC5-EF5D-47B3-B7C1-0E2AB3E33EC8}"/>
              </a:ext>
            </a:extLst>
          </p:cNvPr>
          <p:cNvSpPr txBox="1"/>
          <p:nvPr/>
        </p:nvSpPr>
        <p:spPr>
          <a:xfrm>
            <a:off x="4952318" y="376011"/>
            <a:ext cx="8761637" cy="1250288"/>
          </a:xfrm>
          <a:prstGeom prst="rect">
            <a:avLst/>
          </a:prstGeom>
          <a:noFill/>
        </p:spPr>
        <p:txBody>
          <a:bodyPr wrap="square" rtlCol="0">
            <a:prstTxWarp prst="textPlain">
              <a:avLst/>
            </a:prstTxWarp>
            <a:spAutoFit/>
          </a:bodyPr>
          <a:lstStyle/>
          <a:p>
            <a:pPr algn="ctr"/>
            <a:r>
              <a:rPr lang="en-US" altLang="zh-CN" sz="6600" b="1">
                <a:ln w="57150">
                  <a:solidFill>
                    <a:srgbClr val="9933FF"/>
                  </a:solidFill>
                </a:ln>
                <a:solidFill>
                  <a:srgbClr val="CC99FF"/>
                </a:solidFill>
                <a:latin typeface="iCiel Baliho Script" pitchFamily="2" charset="0"/>
                <a:ea typeface="inpin heiti" charset="-122"/>
              </a:rPr>
              <a:t>Mục tiêu bài học</a:t>
            </a:r>
            <a:endParaRPr lang="zh-CN" altLang="en-US" sz="6600" b="1" dirty="0">
              <a:ln w="57150">
                <a:solidFill>
                  <a:srgbClr val="9933FF"/>
                </a:solidFill>
              </a:ln>
              <a:solidFill>
                <a:srgbClr val="CC99FF"/>
              </a:solidFill>
              <a:latin typeface="iCiel Baliho Script" pitchFamily="2" charset="0"/>
              <a:ea typeface="inpin heiti" charset="-122"/>
            </a:endParaRPr>
          </a:p>
        </p:txBody>
      </p:sp>
      <p:pic>
        <p:nvPicPr>
          <p:cNvPr id="3" name="Picture 3"/>
          <p:cNvPicPr>
            <a:picLocks noChangeAspect="1"/>
          </p:cNvPicPr>
          <p:nvPr/>
        </p:nvPicPr>
        <p:blipFill rotWithShape="1">
          <a:blip r:embed="rId2"/>
          <a:srcRect l="69788"/>
          <a:stretch/>
        </p:blipFill>
        <p:spPr>
          <a:xfrm>
            <a:off x="16201759" y="7393716"/>
            <a:ext cx="1752600" cy="2893284"/>
          </a:xfrm>
          <a:prstGeom prst="rect">
            <a:avLst/>
          </a:prstGeom>
        </p:spPr>
      </p:pic>
      <p:grpSp>
        <p:nvGrpSpPr>
          <p:cNvPr id="28" name="Group 27">
            <a:extLst>
              <a:ext uri="{FF2B5EF4-FFF2-40B4-BE49-F238E27FC236}">
                <a16:creationId xmlns:a16="http://schemas.microsoft.com/office/drawing/2014/main" id="{494D91E2-DB56-435F-92E9-D4278F258567}"/>
              </a:ext>
            </a:extLst>
          </p:cNvPr>
          <p:cNvGrpSpPr/>
          <p:nvPr/>
        </p:nvGrpSpPr>
        <p:grpSpPr>
          <a:xfrm>
            <a:off x="2628090" y="5828006"/>
            <a:ext cx="13389066" cy="2416678"/>
            <a:chOff x="2600528" y="4036610"/>
            <a:chExt cx="13389066" cy="2416678"/>
          </a:xfrm>
        </p:grpSpPr>
        <p:grpSp>
          <p:nvGrpSpPr>
            <p:cNvPr id="7" name="Group 7"/>
            <p:cNvGrpSpPr/>
            <p:nvPr/>
          </p:nvGrpSpPr>
          <p:grpSpPr>
            <a:xfrm>
              <a:off x="2600528" y="4036610"/>
              <a:ext cx="13389066" cy="2416678"/>
              <a:chOff x="21986" y="-140900"/>
              <a:chExt cx="3425798" cy="719816"/>
            </a:xfrm>
          </p:grpSpPr>
          <p:sp>
            <p:nvSpPr>
              <p:cNvPr id="8" name="Freeform 8"/>
              <p:cNvSpPr/>
              <p:nvPr/>
            </p:nvSpPr>
            <p:spPr>
              <a:xfrm>
                <a:off x="21986" y="-140900"/>
                <a:ext cx="3425798" cy="719816"/>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a:ln w="76200">
                <a:solidFill>
                  <a:srgbClr val="7030A0"/>
                </a:solidFill>
              </a:ln>
            </p:spPr>
          </p:sp>
        </p:grpSp>
        <p:sp>
          <p:nvSpPr>
            <p:cNvPr id="27" name="TextBox 26">
              <a:extLst>
                <a:ext uri="{FF2B5EF4-FFF2-40B4-BE49-F238E27FC236}">
                  <a16:creationId xmlns:a16="http://schemas.microsoft.com/office/drawing/2014/main" id="{A321E6C6-89BC-4F70-8C97-33B9DE342245}"/>
                </a:ext>
              </a:extLst>
            </p:cNvPr>
            <p:cNvSpPr txBox="1"/>
            <p:nvPr/>
          </p:nvSpPr>
          <p:spPr>
            <a:xfrm>
              <a:off x="2895611" y="4090787"/>
              <a:ext cx="12660775" cy="2308324"/>
            </a:xfrm>
            <a:prstGeom prst="rect">
              <a:avLst/>
            </a:prstGeom>
            <a:noFill/>
            <a:ln>
              <a:noFill/>
            </a:ln>
          </p:spPr>
          <p:txBody>
            <a:bodyPr wrap="square">
              <a:spAutoFit/>
            </a:bodyPr>
            <a:lstStyle/>
            <a:p>
              <a:pPr algn="ctr"/>
              <a:r>
                <a:rPr lang="nl-NL" sz="4800" b="1">
                  <a:effectLst/>
                  <a:latin typeface="Times New Roman" panose="02020603050405020304" pitchFamily="18" charset="0"/>
                  <a:ea typeface="Times New Roman" panose="02020603050405020304" pitchFamily="18" charset="0"/>
                </a:rPr>
                <a:t>Chép đúng vầ</a:t>
              </a:r>
              <a:r>
                <a:rPr lang="nl-NL" sz="4800" b="1">
                  <a:effectLst/>
                  <a:latin typeface="Times New Roman" panose="02020603050405020304" pitchFamily="18" charset="0"/>
                  <a:ea typeface="Times New Roman" panose="02020603050405020304" pitchFamily="18" charset="0"/>
                  <a:cs typeface="VNI-Times" pitchFamily="2" charset="0"/>
                </a:rPr>
                <a:t>n</a:t>
              </a:r>
              <a:r>
                <a:rPr lang="nl-NL" sz="4800" b="1">
                  <a:effectLst/>
                  <a:latin typeface="Times New Roman" panose="02020603050405020304" pitchFamily="18" charset="0"/>
                  <a:ea typeface="Times New Roman" panose="02020603050405020304" pitchFamily="18" charset="0"/>
                </a:rPr>
                <a:t> củ</a:t>
              </a:r>
              <a:r>
                <a:rPr lang="nl-NL" sz="4800" b="1">
                  <a:effectLst/>
                  <a:latin typeface="Times New Roman" panose="02020603050405020304" pitchFamily="18" charset="0"/>
                  <a:ea typeface="Times New Roman" panose="02020603050405020304" pitchFamily="18" charset="0"/>
                  <a:cs typeface="VNI-Times" pitchFamily="2" charset="0"/>
                </a:rPr>
                <a:t>a</a:t>
              </a:r>
              <a:r>
                <a:rPr lang="nl-NL" sz="4800" b="1">
                  <a:effectLst/>
                  <a:latin typeface="Times New Roman" panose="02020603050405020304" pitchFamily="18" charset="0"/>
                  <a:ea typeface="Times New Roman" panose="02020603050405020304" pitchFamily="18" charset="0"/>
                </a:rPr>
                <a:t> từ</a:t>
              </a:r>
              <a:r>
                <a:rPr lang="nl-NL" sz="4800" b="1">
                  <a:effectLst/>
                  <a:latin typeface="Times New Roman" panose="02020603050405020304" pitchFamily="18" charset="0"/>
                  <a:ea typeface="Times New Roman" panose="02020603050405020304" pitchFamily="18" charset="0"/>
                  <a:cs typeface="VNI-Times" pitchFamily="2" charset="0"/>
                </a:rPr>
                <a:t>ng</a:t>
              </a:r>
              <a:r>
                <a:rPr lang="nl-NL" sz="4800" b="1">
                  <a:effectLst/>
                  <a:latin typeface="Times New Roman" panose="02020603050405020304" pitchFamily="18" charset="0"/>
                  <a:ea typeface="Times New Roman" panose="02020603050405020304" pitchFamily="18" charset="0"/>
                </a:rPr>
                <a:t> tiế</a:t>
              </a:r>
              <a:r>
                <a:rPr lang="nl-NL" sz="4800" b="1">
                  <a:effectLst/>
                  <a:latin typeface="Times New Roman" panose="02020603050405020304" pitchFamily="18" charset="0"/>
                  <a:ea typeface="Times New Roman" panose="02020603050405020304" pitchFamily="18" charset="0"/>
                  <a:cs typeface="VNI-Times" pitchFamily="2" charset="0"/>
                </a:rPr>
                <a:t>ng</a:t>
              </a:r>
              <a:r>
                <a:rPr lang="nl-NL" sz="4800" b="1">
                  <a:effectLst/>
                  <a:latin typeface="Times New Roman" panose="02020603050405020304" pitchFamily="18" charset="0"/>
                  <a:ea typeface="Times New Roman" panose="02020603050405020304" pitchFamily="18" charset="0"/>
                </a:rPr>
                <a:t> trong hai dòng thơ vào mô hình cấ</a:t>
              </a:r>
              <a:r>
                <a:rPr lang="nl-NL" sz="4800" b="1">
                  <a:effectLst/>
                  <a:latin typeface="Times New Roman" panose="02020603050405020304" pitchFamily="18" charset="0"/>
                  <a:ea typeface="Times New Roman" panose="02020603050405020304" pitchFamily="18" charset="0"/>
                  <a:cs typeface="VNI-Times" pitchFamily="2" charset="0"/>
                </a:rPr>
                <a:t>u</a:t>
              </a:r>
              <a:r>
                <a:rPr lang="nl-NL" sz="4800" b="1">
                  <a:effectLst/>
                  <a:latin typeface="Times New Roman" panose="02020603050405020304" pitchFamily="18" charset="0"/>
                  <a:ea typeface="Times New Roman" panose="02020603050405020304" pitchFamily="18" charset="0"/>
                </a:rPr>
                <a:t> tạ</a:t>
              </a:r>
              <a:r>
                <a:rPr lang="nl-NL" sz="4800" b="1">
                  <a:effectLst/>
                  <a:latin typeface="Times New Roman" panose="02020603050405020304" pitchFamily="18" charset="0"/>
                  <a:ea typeface="Times New Roman" panose="02020603050405020304" pitchFamily="18" charset="0"/>
                  <a:cs typeface="VNI-Times" pitchFamily="2" charset="0"/>
                </a:rPr>
                <a:t>o</a:t>
              </a:r>
              <a:r>
                <a:rPr lang="nl-NL" sz="4800" b="1">
                  <a:effectLst/>
                  <a:latin typeface="Times New Roman" panose="02020603050405020304" pitchFamily="18" charset="0"/>
                  <a:ea typeface="Times New Roman" panose="02020603050405020304" pitchFamily="18" charset="0"/>
                </a:rPr>
                <a:t> củ</a:t>
              </a:r>
              <a:r>
                <a:rPr lang="nl-NL" sz="4800" b="1">
                  <a:effectLst/>
                  <a:latin typeface="Times New Roman" panose="02020603050405020304" pitchFamily="18" charset="0"/>
                  <a:ea typeface="Times New Roman" panose="02020603050405020304" pitchFamily="18" charset="0"/>
                  <a:cs typeface="VNI-Times" pitchFamily="2" charset="0"/>
                </a:rPr>
                <a:t>a</a:t>
              </a:r>
              <a:r>
                <a:rPr lang="nl-NL" sz="4800" b="1">
                  <a:effectLst/>
                  <a:latin typeface="Times New Roman" panose="02020603050405020304" pitchFamily="18" charset="0"/>
                  <a:ea typeface="Times New Roman" panose="02020603050405020304" pitchFamily="18" charset="0"/>
                </a:rPr>
                <a:t> vầ</a:t>
              </a:r>
              <a:r>
                <a:rPr lang="nl-NL" sz="4800" b="1">
                  <a:effectLst/>
                  <a:latin typeface="Times New Roman" panose="02020603050405020304" pitchFamily="18" charset="0"/>
                  <a:ea typeface="Times New Roman" panose="02020603050405020304" pitchFamily="18" charset="0"/>
                  <a:cs typeface="VNI-Times" pitchFamily="2" charset="0"/>
                </a:rPr>
                <a:t>n</a:t>
              </a:r>
              <a:r>
                <a:rPr lang="nl-NL" sz="4800" b="1">
                  <a:effectLst/>
                  <a:latin typeface="Times New Roman" panose="02020603050405020304" pitchFamily="18" charset="0"/>
                  <a:ea typeface="Times New Roman" panose="02020603050405020304" pitchFamily="18" charset="0"/>
                </a:rPr>
                <a:t>; </a:t>
              </a:r>
            </a:p>
            <a:p>
              <a:pPr algn="ctr"/>
              <a:r>
                <a:rPr lang="nl-NL" sz="4800" b="1">
                  <a:effectLst/>
                  <a:latin typeface="Times New Roman" panose="02020603050405020304" pitchFamily="18" charset="0"/>
                  <a:ea typeface="Times New Roman" panose="02020603050405020304" pitchFamily="18" charset="0"/>
                </a:rPr>
                <a:t>biế</a:t>
              </a:r>
              <a:r>
                <a:rPr lang="nl-NL" sz="4800" b="1">
                  <a:effectLst/>
                  <a:latin typeface="Times New Roman" panose="02020603050405020304" pitchFamily="18" charset="0"/>
                  <a:ea typeface="Times New Roman" panose="02020603050405020304" pitchFamily="18" charset="0"/>
                  <a:cs typeface="VNI-Times" pitchFamily="2" charset="0"/>
                </a:rPr>
                <a:t>t</a:t>
              </a:r>
              <a:r>
                <a:rPr lang="nl-NL" sz="4800" b="1">
                  <a:effectLst/>
                  <a:latin typeface="Times New Roman" panose="02020603050405020304" pitchFamily="18" charset="0"/>
                  <a:ea typeface="Times New Roman" panose="02020603050405020304" pitchFamily="18" charset="0"/>
                </a:rPr>
                <a:t> đượ</a:t>
              </a:r>
              <a:r>
                <a:rPr lang="nl-NL" sz="4800" b="1">
                  <a:effectLst/>
                  <a:latin typeface="Times New Roman" panose="02020603050405020304" pitchFamily="18" charset="0"/>
                  <a:ea typeface="Times New Roman" panose="02020603050405020304" pitchFamily="18" charset="0"/>
                  <a:cs typeface="VNI-Times" pitchFamily="2" charset="0"/>
                </a:rPr>
                <a:t>c</a:t>
              </a:r>
              <a:r>
                <a:rPr lang="nl-NL" sz="4800" b="1">
                  <a:effectLst/>
                  <a:latin typeface="Times New Roman" panose="02020603050405020304" pitchFamily="18" charset="0"/>
                  <a:ea typeface="Times New Roman" panose="02020603050405020304" pitchFamily="18" charset="0"/>
                </a:rPr>
                <a:t> cách đặ</a:t>
              </a:r>
              <a:r>
                <a:rPr lang="nl-NL" sz="4800" b="1">
                  <a:effectLst/>
                  <a:latin typeface="Times New Roman" panose="02020603050405020304" pitchFamily="18" charset="0"/>
                  <a:ea typeface="Times New Roman" panose="02020603050405020304" pitchFamily="18" charset="0"/>
                  <a:cs typeface="VNI-Times" pitchFamily="2" charset="0"/>
                </a:rPr>
                <a:t>t</a:t>
              </a:r>
              <a:r>
                <a:rPr lang="nl-NL" sz="4800" b="1">
                  <a:effectLst/>
                  <a:latin typeface="Times New Roman" panose="02020603050405020304" pitchFamily="18" charset="0"/>
                  <a:ea typeface="Times New Roman" panose="02020603050405020304" pitchFamily="18" charset="0"/>
                </a:rPr>
                <a:t> dấ</a:t>
              </a:r>
              <a:r>
                <a:rPr lang="nl-NL" sz="4800" b="1">
                  <a:effectLst/>
                  <a:latin typeface="Times New Roman" panose="02020603050405020304" pitchFamily="18" charset="0"/>
                  <a:ea typeface="Times New Roman" panose="02020603050405020304" pitchFamily="18" charset="0"/>
                  <a:cs typeface="VNI-Times" pitchFamily="2" charset="0"/>
                </a:rPr>
                <a:t>u</a:t>
              </a:r>
              <a:r>
                <a:rPr lang="nl-NL" sz="4800" b="1">
                  <a:effectLst/>
                  <a:latin typeface="Times New Roman" panose="02020603050405020304" pitchFamily="18" charset="0"/>
                  <a:ea typeface="Times New Roman" panose="02020603050405020304" pitchFamily="18" charset="0"/>
                </a:rPr>
                <a:t> thanh ở âm chính. </a:t>
              </a:r>
              <a:endParaRPr lang="en-US" sz="4800" b="1"/>
            </a:p>
          </p:txBody>
        </p:sp>
      </p:grpSp>
      <p:sp>
        <p:nvSpPr>
          <p:cNvPr id="30" name="TextBox 29">
            <a:extLst>
              <a:ext uri="{FF2B5EF4-FFF2-40B4-BE49-F238E27FC236}">
                <a16:creationId xmlns:a16="http://schemas.microsoft.com/office/drawing/2014/main" id="{85F342AF-7932-4B3C-8C68-01126D416B8E}"/>
              </a:ext>
            </a:extLst>
          </p:cNvPr>
          <p:cNvSpPr txBox="1"/>
          <p:nvPr/>
        </p:nvSpPr>
        <p:spPr>
          <a:xfrm>
            <a:off x="3034477" y="1973640"/>
            <a:ext cx="12545438" cy="1569660"/>
          </a:xfrm>
          <a:prstGeom prst="rect">
            <a:avLst/>
          </a:prstGeom>
          <a:noFill/>
        </p:spPr>
        <p:txBody>
          <a:bodyPr wrap="square">
            <a:spAutoFit/>
          </a:bodyPr>
          <a:lstStyle/>
          <a:p>
            <a:pPr algn="ctr"/>
            <a:r>
              <a:rPr lang="nl-NL" sz="4800" b="1" dirty="0">
                <a:effectLst/>
                <a:latin typeface="Times New Roman" panose="02020603050405020304" pitchFamily="18" charset="0"/>
                <a:ea typeface="Times New Roman" panose="02020603050405020304" pitchFamily="18" charset="0"/>
              </a:rPr>
              <a:t>Hiểu nội dung bài chính tả: </a:t>
            </a:r>
          </a:p>
          <a:p>
            <a:pPr algn="ctr"/>
            <a:r>
              <a:rPr lang="nl-NL" sz="4800" b="1" dirty="0">
                <a:effectLst/>
                <a:latin typeface="Times New Roman" panose="02020603050405020304" pitchFamily="18" charset="0"/>
                <a:ea typeface="Times New Roman" panose="02020603050405020304" pitchFamily="18" charset="0"/>
              </a:rPr>
              <a:t>Thư gửi các học sinh</a:t>
            </a:r>
            <a:endParaRPr lang="en-US" sz="4800" b="1" dirty="0"/>
          </a:p>
        </p:txBody>
      </p:sp>
      <p:pic>
        <p:nvPicPr>
          <p:cNvPr id="25" name="Picture 3">
            <a:extLst>
              <a:ext uri="{FF2B5EF4-FFF2-40B4-BE49-F238E27FC236}">
                <a16:creationId xmlns:a16="http://schemas.microsoft.com/office/drawing/2014/main" id="{55A8A1D8-AE06-4B46-AE52-7FFD10BBF081}"/>
              </a:ext>
            </a:extLst>
          </p:cNvPr>
          <p:cNvPicPr>
            <a:picLocks noChangeAspect="1"/>
          </p:cNvPicPr>
          <p:nvPr/>
        </p:nvPicPr>
        <p:blipFill rotWithShape="1">
          <a:blip r:embed="rId2"/>
          <a:srcRect r="30744"/>
          <a:stretch/>
        </p:blipFill>
        <p:spPr>
          <a:xfrm>
            <a:off x="304800" y="403304"/>
            <a:ext cx="3581400" cy="2579166"/>
          </a:xfrm>
          <a:prstGeom prst="rect">
            <a:avLst/>
          </a:prstGeom>
        </p:spPr>
      </p:pic>
      <p:grpSp>
        <p:nvGrpSpPr>
          <p:cNvPr id="31" name="Group 5">
            <a:extLst>
              <a:ext uri="{FF2B5EF4-FFF2-40B4-BE49-F238E27FC236}">
                <a16:creationId xmlns:a16="http://schemas.microsoft.com/office/drawing/2014/main" id="{76E817D0-089B-4D1E-8A82-87650D1BEE69}"/>
              </a:ext>
            </a:extLst>
          </p:cNvPr>
          <p:cNvGrpSpPr/>
          <p:nvPr/>
        </p:nvGrpSpPr>
        <p:grpSpPr>
          <a:xfrm>
            <a:off x="2568103" y="3831922"/>
            <a:ext cx="13397172" cy="1569660"/>
            <a:chOff x="0" y="0"/>
            <a:chExt cx="3425798" cy="878184"/>
          </a:xfrm>
        </p:grpSpPr>
        <p:sp>
          <p:nvSpPr>
            <p:cNvPr id="32" name="Freeform 6">
              <a:extLst>
                <a:ext uri="{FF2B5EF4-FFF2-40B4-BE49-F238E27FC236}">
                  <a16:creationId xmlns:a16="http://schemas.microsoft.com/office/drawing/2014/main" id="{AF7C2044-2C1D-46F0-9CFD-140FB069BAB5}"/>
                </a:ext>
              </a:extLst>
            </p:cNvPr>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a:ln w="76200">
              <a:solidFill>
                <a:srgbClr val="7030A0"/>
              </a:solidFill>
            </a:ln>
          </p:spPr>
        </p:sp>
      </p:grpSp>
      <p:sp>
        <p:nvSpPr>
          <p:cNvPr id="33" name="TextBox 32">
            <a:extLst>
              <a:ext uri="{FF2B5EF4-FFF2-40B4-BE49-F238E27FC236}">
                <a16:creationId xmlns:a16="http://schemas.microsoft.com/office/drawing/2014/main" id="{9CD944EB-6570-4D27-8451-731A25455115}"/>
              </a:ext>
            </a:extLst>
          </p:cNvPr>
          <p:cNvSpPr txBox="1"/>
          <p:nvPr/>
        </p:nvSpPr>
        <p:spPr>
          <a:xfrm>
            <a:off x="3064559" y="3853965"/>
            <a:ext cx="12545438" cy="1569660"/>
          </a:xfrm>
          <a:prstGeom prst="rect">
            <a:avLst/>
          </a:prstGeom>
          <a:noFill/>
        </p:spPr>
        <p:txBody>
          <a:bodyPr wrap="square">
            <a:spAutoFit/>
          </a:bodyPr>
          <a:lstStyle/>
          <a:p>
            <a:pPr algn="ctr"/>
            <a:r>
              <a:rPr lang="nl-NL" sz="4800" b="1">
                <a:effectLst/>
                <a:latin typeface="Times New Roman" panose="02020603050405020304" pitchFamily="18" charset="0"/>
                <a:ea typeface="Times New Roman" panose="02020603050405020304" pitchFamily="18" charset="0"/>
              </a:rPr>
              <a:t>Viế</a:t>
            </a:r>
            <a:r>
              <a:rPr lang="nl-NL" sz="4800" b="1">
                <a:effectLst/>
                <a:latin typeface="Times New Roman" panose="02020603050405020304" pitchFamily="18" charset="0"/>
                <a:ea typeface="Times New Roman" panose="02020603050405020304" pitchFamily="18" charset="0"/>
                <a:cs typeface="VNI-Times" pitchFamily="2" charset="0"/>
              </a:rPr>
              <a:t>t</a:t>
            </a:r>
            <a:r>
              <a:rPr lang="nl-NL" sz="4800" b="1">
                <a:effectLst/>
                <a:latin typeface="Times New Roman" panose="02020603050405020304" pitchFamily="18" charset="0"/>
                <a:ea typeface="Times New Roman" panose="02020603050405020304" pitchFamily="18" charset="0"/>
              </a:rPr>
              <a:t> đúng chính tả, </a:t>
            </a:r>
          </a:p>
          <a:p>
            <a:pPr algn="ctr"/>
            <a:r>
              <a:rPr lang="nl-NL" sz="4800" b="1">
                <a:effectLst/>
                <a:latin typeface="Times New Roman" panose="02020603050405020304" pitchFamily="18" charset="0"/>
                <a:ea typeface="Times New Roman" panose="02020603050405020304" pitchFamily="18" charset="0"/>
              </a:rPr>
              <a:t>trình bày đúng hình thứ</a:t>
            </a:r>
            <a:r>
              <a:rPr lang="nl-NL" sz="4800" b="1">
                <a:effectLst/>
                <a:latin typeface="Times New Roman" panose="02020603050405020304" pitchFamily="18" charset="0"/>
                <a:ea typeface="Times New Roman" panose="02020603050405020304" pitchFamily="18" charset="0"/>
                <a:cs typeface="VNI-Times" pitchFamily="2" charset="0"/>
              </a:rPr>
              <a:t>c</a:t>
            </a:r>
            <a:r>
              <a:rPr lang="nl-NL" sz="4800" b="1">
                <a:effectLst/>
                <a:latin typeface="Times New Roman" panose="02020603050405020304" pitchFamily="18" charset="0"/>
                <a:ea typeface="Times New Roman" panose="02020603050405020304" pitchFamily="18" charset="0"/>
              </a:rPr>
              <a:t> đoạ</a:t>
            </a:r>
            <a:r>
              <a:rPr lang="nl-NL" sz="4800" b="1">
                <a:effectLst/>
                <a:latin typeface="Times New Roman" panose="02020603050405020304" pitchFamily="18" charset="0"/>
                <a:ea typeface="Times New Roman" panose="02020603050405020304" pitchFamily="18" charset="0"/>
                <a:cs typeface="VNI-Times" pitchFamily="2" charset="0"/>
              </a:rPr>
              <a:t>n</a:t>
            </a:r>
            <a:r>
              <a:rPr lang="nl-NL" sz="4800" b="1">
                <a:effectLst/>
                <a:latin typeface="Times New Roman" panose="02020603050405020304" pitchFamily="18" charset="0"/>
                <a:ea typeface="Times New Roman" panose="02020603050405020304" pitchFamily="18" charset="0"/>
              </a:rPr>
              <a:t> văn xuôi</a:t>
            </a:r>
            <a:endParaRPr lang="en-US" sz="4800" b="1"/>
          </a:p>
        </p:txBody>
      </p:sp>
      <p:sp>
        <p:nvSpPr>
          <p:cNvPr id="34" name="TextBox 33">
            <a:extLst>
              <a:ext uri="{FF2B5EF4-FFF2-40B4-BE49-F238E27FC236}">
                <a16:creationId xmlns:a16="http://schemas.microsoft.com/office/drawing/2014/main" id="{E60D38F5-67D6-43ED-A565-BDA777A5F89B}"/>
              </a:ext>
            </a:extLst>
          </p:cNvPr>
          <p:cNvSpPr txBox="1"/>
          <p:nvPr/>
        </p:nvSpPr>
        <p:spPr>
          <a:xfrm>
            <a:off x="3049904" y="8743646"/>
            <a:ext cx="12545438" cy="830997"/>
          </a:xfrm>
          <a:prstGeom prst="rect">
            <a:avLst/>
          </a:prstGeom>
          <a:noFill/>
        </p:spPr>
        <p:txBody>
          <a:bodyPr wrap="square">
            <a:spAutoFit/>
          </a:bodyPr>
          <a:lstStyle/>
          <a:p>
            <a:pPr algn="ctr"/>
            <a:r>
              <a:rPr lang="nl-NL" sz="4800" b="1">
                <a:effectLst/>
                <a:latin typeface="Times New Roman" panose="02020603050405020304" pitchFamily="18" charset="0"/>
                <a:ea typeface="Times New Roman" panose="02020603050405020304" pitchFamily="18" charset="0"/>
              </a:rPr>
              <a:t>Có ý thức viết đúng, viết đẹp Tiếng Việt</a:t>
            </a:r>
            <a:endParaRPr lang="en-US" sz="4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3" name="AutoShape 3"/>
          <p:cNvSpPr/>
          <p:nvPr/>
        </p:nvSpPr>
        <p:spPr>
          <a:xfrm>
            <a:off x="0" y="2781300"/>
            <a:ext cx="18288000" cy="7505700"/>
          </a:xfrm>
          <a:prstGeom prst="rect">
            <a:avLst/>
          </a:prstGeom>
          <a:solidFill>
            <a:srgbClr val="927AD4"/>
          </a:solidFill>
        </p:spPr>
      </p:sp>
      <p:pic>
        <p:nvPicPr>
          <p:cNvPr id="15" name="Picture 15"/>
          <p:cNvPicPr>
            <a:picLocks noChangeAspect="1"/>
          </p:cNvPicPr>
          <p:nvPr/>
        </p:nvPicPr>
        <p:blipFill>
          <a:blip r:embed="rId2"/>
          <a:srcRect/>
          <a:stretch>
            <a:fillRect/>
          </a:stretch>
        </p:blipFill>
        <p:spPr>
          <a:xfrm>
            <a:off x="-685800" y="0"/>
            <a:ext cx="6828472" cy="4284866"/>
          </a:xfrm>
          <a:prstGeom prst="rect">
            <a:avLst/>
          </a:prstGeom>
        </p:spPr>
      </p:pic>
      <p:sp>
        <p:nvSpPr>
          <p:cNvPr id="16" name="Text Box 9">
            <a:extLst>
              <a:ext uri="{FF2B5EF4-FFF2-40B4-BE49-F238E27FC236}">
                <a16:creationId xmlns:a16="http://schemas.microsoft.com/office/drawing/2014/main" id="{E1828E12-B24B-474C-8B9F-19064CB31127}"/>
              </a:ext>
            </a:extLst>
          </p:cNvPr>
          <p:cNvSpPr txBox="1">
            <a:spLocks noChangeArrowheads="1"/>
          </p:cNvSpPr>
          <p:nvPr/>
        </p:nvSpPr>
        <p:spPr bwMode="auto">
          <a:xfrm>
            <a:off x="508819" y="4142288"/>
            <a:ext cx="17270361"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eaLnBrk="1" hangingPunct="1">
              <a:spcBef>
                <a:spcPct val="50000"/>
              </a:spcBef>
              <a:buFontTx/>
              <a:buNone/>
            </a:pPr>
            <a:r>
              <a:rPr lang="en-US" altLang="en-US" sz="4400" b="1">
                <a:ln>
                  <a:solidFill>
                    <a:schemeClr val="bg1"/>
                  </a:solidFill>
                </a:ln>
                <a:solidFill>
                  <a:schemeClr val="bg1"/>
                </a:solidFill>
                <a:latin typeface="Times New Roman" panose="02020603050405020304" pitchFamily="18" charset="0"/>
                <a:cs typeface="Times New Roman" panose="02020603050405020304" pitchFamily="18" charset="0"/>
              </a:rPr>
              <a:t>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a:t>
            </a:r>
          </a:p>
          <a:p>
            <a:pPr algn="just" eaLnBrk="1" hangingPunct="1">
              <a:spcBef>
                <a:spcPct val="50000"/>
              </a:spcBef>
              <a:buFontTx/>
              <a:buNone/>
            </a:pPr>
            <a:r>
              <a:rPr lang="en-US" altLang="en-US" sz="4400" b="1">
                <a:ln>
                  <a:solidFill>
                    <a:schemeClr val="bg1"/>
                  </a:solidFill>
                </a:ln>
                <a:solidFill>
                  <a:schemeClr val="bg1"/>
                </a:solidFill>
                <a:latin typeface="Times New Roman" panose="02020603050405020304" pitchFamily="18" charset="0"/>
                <a:cs typeface="Times New Roman" panose="02020603050405020304" pitchFamily="18" charset="0"/>
              </a:rPr>
              <a:t>					          								Hồ Chí Minh</a:t>
            </a:r>
          </a:p>
        </p:txBody>
      </p:sp>
      <p:sp>
        <p:nvSpPr>
          <p:cNvPr id="17" name="TextBox 4">
            <a:extLst>
              <a:ext uri="{FF2B5EF4-FFF2-40B4-BE49-F238E27FC236}">
                <a16:creationId xmlns:a16="http://schemas.microsoft.com/office/drawing/2014/main" id="{A17053C3-2B43-49EE-84F0-F628D533BF11}"/>
              </a:ext>
            </a:extLst>
          </p:cNvPr>
          <p:cNvSpPr txBox="1"/>
          <p:nvPr/>
        </p:nvSpPr>
        <p:spPr>
          <a:xfrm>
            <a:off x="8983641" y="439771"/>
            <a:ext cx="9321835" cy="1318577"/>
          </a:xfrm>
          <a:prstGeom prst="rect">
            <a:avLst/>
          </a:prstGeom>
        </p:spPr>
        <p:txBody>
          <a:bodyPr lIns="0" tIns="0" rIns="0" bIns="0" rtlCol="0" anchor="t">
            <a:spAutoFit/>
          </a:bodyPr>
          <a:lstStyle/>
          <a:p>
            <a:pPr>
              <a:lnSpc>
                <a:spcPts val="10042"/>
              </a:lnSpc>
            </a:pPr>
            <a:r>
              <a:rPr lang="en-US" sz="9750" u="sng">
                <a:solidFill>
                  <a:srgbClr val="241452"/>
                </a:solidFill>
                <a:latin typeface="Clear Sans Regular Bold"/>
              </a:rPr>
              <a:t>CHÍNH TẢ</a:t>
            </a:r>
          </a:p>
        </p:txBody>
      </p:sp>
      <p:sp>
        <p:nvSpPr>
          <p:cNvPr id="18" name="TextBox 6">
            <a:extLst>
              <a:ext uri="{FF2B5EF4-FFF2-40B4-BE49-F238E27FC236}">
                <a16:creationId xmlns:a16="http://schemas.microsoft.com/office/drawing/2014/main" id="{03B84C44-77B6-494B-A19F-153E03EC94E3}"/>
              </a:ext>
            </a:extLst>
          </p:cNvPr>
          <p:cNvSpPr txBox="1"/>
          <p:nvPr/>
        </p:nvSpPr>
        <p:spPr>
          <a:xfrm>
            <a:off x="7967951" y="3089342"/>
            <a:ext cx="7682194" cy="1136727"/>
          </a:xfrm>
          <a:prstGeom prst="rect">
            <a:avLst/>
          </a:prstGeom>
        </p:spPr>
        <p:txBody>
          <a:bodyPr wrap="square" lIns="0" tIns="0" rIns="0" bIns="0" rtlCol="0" anchor="t">
            <a:prstTxWarp prst="textPlain">
              <a:avLst/>
            </a:prstTxWarp>
            <a:spAutoFit/>
          </a:bodyPr>
          <a:lstStyle/>
          <a:p>
            <a:pPr algn="ctr">
              <a:lnSpc>
                <a:spcPts val="14000"/>
              </a:lnSpc>
            </a:pPr>
            <a:r>
              <a:rPr lang="en-US" sz="8000" b="1">
                <a:solidFill>
                  <a:schemeClr val="bg1"/>
                </a:solidFill>
                <a:effectLst>
                  <a:outerShdw blurRad="38100" dist="38100" dir="2700000" algn="tl">
                    <a:srgbClr val="000000">
                      <a:alpha val="43137"/>
                    </a:srgbClr>
                  </a:outerShdw>
                </a:effectLst>
                <a:latin typeface="iCiel Baliho Script" pitchFamily="2" charset="0"/>
              </a:rPr>
              <a:t>Thư gửi các học sinh</a:t>
            </a:r>
          </a:p>
        </p:txBody>
      </p:sp>
      <p:sp>
        <p:nvSpPr>
          <p:cNvPr id="19" name="TextBox 9">
            <a:extLst>
              <a:ext uri="{FF2B5EF4-FFF2-40B4-BE49-F238E27FC236}">
                <a16:creationId xmlns:a16="http://schemas.microsoft.com/office/drawing/2014/main" id="{D7AEEC4A-997C-46B3-BFCE-2438004457EE}"/>
              </a:ext>
            </a:extLst>
          </p:cNvPr>
          <p:cNvSpPr txBox="1"/>
          <p:nvPr/>
        </p:nvSpPr>
        <p:spPr>
          <a:xfrm>
            <a:off x="9593241" y="1626854"/>
            <a:ext cx="12568975" cy="1096330"/>
          </a:xfrm>
          <a:prstGeom prst="rect">
            <a:avLst/>
          </a:prstGeom>
        </p:spPr>
        <p:txBody>
          <a:bodyPr lIns="0" tIns="0" rIns="0" bIns="0" rtlCol="0" anchor="t">
            <a:spAutoFit/>
          </a:bodyPr>
          <a:lstStyle/>
          <a:p>
            <a:pPr>
              <a:lnSpc>
                <a:spcPts val="8959"/>
              </a:lnSpc>
            </a:pPr>
            <a:r>
              <a:rPr lang="en-US" sz="6399">
                <a:solidFill>
                  <a:srgbClr val="000000"/>
                </a:solidFill>
                <a:latin typeface="Clear Sans Regular"/>
              </a:rPr>
              <a:t>(Nhớ - viết)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80">
                                          <p:stCondLst>
                                            <p:cond delay="0"/>
                                          </p:stCondLst>
                                        </p:cTn>
                                        <p:tgtEl>
                                          <p:spTgt spid="18"/>
                                        </p:tgtEl>
                                      </p:cBhvr>
                                    </p:animEffect>
                                    <p:anim calcmode="lin" valueType="num">
                                      <p:cBhvr>
                                        <p:cTn id="2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0" dur="26">
                                          <p:stCondLst>
                                            <p:cond delay="650"/>
                                          </p:stCondLst>
                                        </p:cTn>
                                        <p:tgtEl>
                                          <p:spTgt spid="18"/>
                                        </p:tgtEl>
                                      </p:cBhvr>
                                      <p:to x="100000" y="60000"/>
                                    </p:animScale>
                                    <p:animScale>
                                      <p:cBhvr>
                                        <p:cTn id="31" dur="166" decel="50000">
                                          <p:stCondLst>
                                            <p:cond delay="676"/>
                                          </p:stCondLst>
                                        </p:cTn>
                                        <p:tgtEl>
                                          <p:spTgt spid="18"/>
                                        </p:tgtEl>
                                      </p:cBhvr>
                                      <p:to x="100000" y="100000"/>
                                    </p:animScale>
                                    <p:animScale>
                                      <p:cBhvr>
                                        <p:cTn id="32" dur="26">
                                          <p:stCondLst>
                                            <p:cond delay="1312"/>
                                          </p:stCondLst>
                                        </p:cTn>
                                        <p:tgtEl>
                                          <p:spTgt spid="18"/>
                                        </p:tgtEl>
                                      </p:cBhvr>
                                      <p:to x="100000" y="80000"/>
                                    </p:animScale>
                                    <p:animScale>
                                      <p:cBhvr>
                                        <p:cTn id="33" dur="166" decel="50000">
                                          <p:stCondLst>
                                            <p:cond delay="1338"/>
                                          </p:stCondLst>
                                        </p:cTn>
                                        <p:tgtEl>
                                          <p:spTgt spid="18"/>
                                        </p:tgtEl>
                                      </p:cBhvr>
                                      <p:to x="100000" y="100000"/>
                                    </p:animScale>
                                    <p:animScale>
                                      <p:cBhvr>
                                        <p:cTn id="34" dur="26">
                                          <p:stCondLst>
                                            <p:cond delay="1642"/>
                                          </p:stCondLst>
                                        </p:cTn>
                                        <p:tgtEl>
                                          <p:spTgt spid="18"/>
                                        </p:tgtEl>
                                      </p:cBhvr>
                                      <p:to x="100000" y="90000"/>
                                    </p:animScale>
                                    <p:animScale>
                                      <p:cBhvr>
                                        <p:cTn id="35" dur="166" decel="50000">
                                          <p:stCondLst>
                                            <p:cond delay="1668"/>
                                          </p:stCondLst>
                                        </p:cTn>
                                        <p:tgtEl>
                                          <p:spTgt spid="18"/>
                                        </p:tgtEl>
                                      </p:cBhvr>
                                      <p:to x="100000" y="100000"/>
                                    </p:animScale>
                                    <p:animScale>
                                      <p:cBhvr>
                                        <p:cTn id="36" dur="26">
                                          <p:stCondLst>
                                            <p:cond delay="1808"/>
                                          </p:stCondLst>
                                        </p:cTn>
                                        <p:tgtEl>
                                          <p:spTgt spid="18"/>
                                        </p:tgtEl>
                                      </p:cBhvr>
                                      <p:to x="100000" y="95000"/>
                                    </p:animScale>
                                    <p:animScale>
                                      <p:cBhvr>
                                        <p:cTn id="37" dur="166" decel="50000">
                                          <p:stCondLst>
                                            <p:cond delay="1834"/>
                                          </p:stCondLst>
                                        </p:cTn>
                                        <p:tgtEl>
                                          <p:spTgt spid="18"/>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80">
                                          <p:stCondLst>
                                            <p:cond delay="0"/>
                                          </p:stCondLst>
                                        </p:cTn>
                                        <p:tgtEl>
                                          <p:spTgt spid="16"/>
                                        </p:tgtEl>
                                      </p:cBhvr>
                                    </p:animEffect>
                                    <p:anim calcmode="lin" valueType="num">
                                      <p:cBhvr>
                                        <p:cTn id="4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6" dur="26">
                                          <p:stCondLst>
                                            <p:cond delay="650"/>
                                          </p:stCondLst>
                                        </p:cTn>
                                        <p:tgtEl>
                                          <p:spTgt spid="16"/>
                                        </p:tgtEl>
                                      </p:cBhvr>
                                      <p:to x="100000" y="60000"/>
                                    </p:animScale>
                                    <p:animScale>
                                      <p:cBhvr>
                                        <p:cTn id="47" dur="166" decel="50000">
                                          <p:stCondLst>
                                            <p:cond delay="676"/>
                                          </p:stCondLst>
                                        </p:cTn>
                                        <p:tgtEl>
                                          <p:spTgt spid="16"/>
                                        </p:tgtEl>
                                      </p:cBhvr>
                                      <p:to x="100000" y="100000"/>
                                    </p:animScale>
                                    <p:animScale>
                                      <p:cBhvr>
                                        <p:cTn id="48" dur="26">
                                          <p:stCondLst>
                                            <p:cond delay="1312"/>
                                          </p:stCondLst>
                                        </p:cTn>
                                        <p:tgtEl>
                                          <p:spTgt spid="16"/>
                                        </p:tgtEl>
                                      </p:cBhvr>
                                      <p:to x="100000" y="80000"/>
                                    </p:animScale>
                                    <p:animScale>
                                      <p:cBhvr>
                                        <p:cTn id="49" dur="166" decel="50000">
                                          <p:stCondLst>
                                            <p:cond delay="1338"/>
                                          </p:stCondLst>
                                        </p:cTn>
                                        <p:tgtEl>
                                          <p:spTgt spid="16"/>
                                        </p:tgtEl>
                                      </p:cBhvr>
                                      <p:to x="100000" y="100000"/>
                                    </p:animScale>
                                    <p:animScale>
                                      <p:cBhvr>
                                        <p:cTn id="50" dur="26">
                                          <p:stCondLst>
                                            <p:cond delay="1642"/>
                                          </p:stCondLst>
                                        </p:cTn>
                                        <p:tgtEl>
                                          <p:spTgt spid="16"/>
                                        </p:tgtEl>
                                      </p:cBhvr>
                                      <p:to x="100000" y="90000"/>
                                    </p:animScale>
                                    <p:animScale>
                                      <p:cBhvr>
                                        <p:cTn id="51" dur="166" decel="50000">
                                          <p:stCondLst>
                                            <p:cond delay="1668"/>
                                          </p:stCondLst>
                                        </p:cTn>
                                        <p:tgtEl>
                                          <p:spTgt spid="16"/>
                                        </p:tgtEl>
                                      </p:cBhvr>
                                      <p:to x="100000" y="100000"/>
                                    </p:animScale>
                                    <p:animScale>
                                      <p:cBhvr>
                                        <p:cTn id="52" dur="26">
                                          <p:stCondLst>
                                            <p:cond delay="1808"/>
                                          </p:stCondLst>
                                        </p:cTn>
                                        <p:tgtEl>
                                          <p:spTgt spid="16"/>
                                        </p:tgtEl>
                                      </p:cBhvr>
                                      <p:to x="100000" y="95000"/>
                                    </p:animScale>
                                    <p:animScale>
                                      <p:cBhvr>
                                        <p:cTn id="53"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9" name="Group 9"/>
          <p:cNvGrpSpPr/>
          <p:nvPr/>
        </p:nvGrpSpPr>
        <p:grpSpPr>
          <a:xfrm>
            <a:off x="1013758" y="821089"/>
            <a:ext cx="9935885" cy="2722211"/>
            <a:chOff x="0" y="0"/>
            <a:chExt cx="5423873" cy="2257235"/>
          </a:xfrm>
        </p:grpSpPr>
        <p:sp>
          <p:nvSpPr>
            <p:cNvPr id="10" name="Freeform 10"/>
            <p:cNvSpPr/>
            <p:nvPr/>
          </p:nvSpPr>
          <p:spPr>
            <a:xfrm>
              <a:off x="0" y="0"/>
              <a:ext cx="5423873" cy="2257235"/>
            </a:xfrm>
            <a:custGeom>
              <a:avLst/>
              <a:gdLst/>
              <a:ahLst/>
              <a:cxnLst/>
              <a:rect l="l" t="t" r="r" b="b"/>
              <a:pathLst>
                <a:path w="5423873" h="2257235">
                  <a:moveTo>
                    <a:pt x="5299413" y="2257235"/>
                  </a:moveTo>
                  <a:lnTo>
                    <a:pt x="124460" y="2257235"/>
                  </a:lnTo>
                  <a:cubicBezTo>
                    <a:pt x="55880" y="2257235"/>
                    <a:pt x="0" y="2201355"/>
                    <a:pt x="0" y="2132775"/>
                  </a:cubicBezTo>
                  <a:lnTo>
                    <a:pt x="0" y="124460"/>
                  </a:lnTo>
                  <a:cubicBezTo>
                    <a:pt x="0" y="55880"/>
                    <a:pt x="55880" y="0"/>
                    <a:pt x="124460" y="0"/>
                  </a:cubicBezTo>
                  <a:lnTo>
                    <a:pt x="5299413" y="0"/>
                  </a:lnTo>
                  <a:cubicBezTo>
                    <a:pt x="5367993" y="0"/>
                    <a:pt x="5423873" y="55880"/>
                    <a:pt x="5423873" y="124460"/>
                  </a:cubicBezTo>
                  <a:lnTo>
                    <a:pt x="5423873" y="2132775"/>
                  </a:lnTo>
                  <a:cubicBezTo>
                    <a:pt x="5423873" y="2201355"/>
                    <a:pt x="5367993" y="2257235"/>
                    <a:pt x="5299413" y="2257235"/>
                  </a:cubicBezTo>
                  <a:close/>
                </a:path>
              </a:pathLst>
            </a:custGeom>
            <a:solidFill>
              <a:srgbClr val="FFFFFF"/>
            </a:solidFill>
          </p:spPr>
        </p:sp>
      </p:grpSp>
      <p:sp>
        <p:nvSpPr>
          <p:cNvPr id="16" name="TextBox 15">
            <a:extLst>
              <a:ext uri="{FF2B5EF4-FFF2-40B4-BE49-F238E27FC236}">
                <a16:creationId xmlns:a16="http://schemas.microsoft.com/office/drawing/2014/main" id="{981561BE-F34B-46B3-9716-2DD3C28747D3}"/>
              </a:ext>
            </a:extLst>
          </p:cNvPr>
          <p:cNvSpPr txBox="1"/>
          <p:nvPr/>
        </p:nvSpPr>
        <p:spPr>
          <a:xfrm>
            <a:off x="2057400" y="1091244"/>
            <a:ext cx="8382932" cy="2123658"/>
          </a:xfrm>
          <a:prstGeom prst="rect">
            <a:avLst/>
          </a:prstGeom>
          <a:noFill/>
        </p:spPr>
        <p:txBody>
          <a:bodyPr wrap="square">
            <a:spAutoFit/>
          </a:bodyPr>
          <a:lstStyle/>
          <a:p>
            <a:pPr algn="ctr"/>
            <a:r>
              <a:rPr lang="en-US" altLang="en-US" sz="6600" b="1">
                <a:solidFill>
                  <a:srgbClr val="241452"/>
                </a:solidFill>
                <a:latin typeface="Times New Roman" panose="02020603050405020304" pitchFamily="18" charset="0"/>
                <a:cs typeface="Times New Roman" panose="02020603050405020304" pitchFamily="18" charset="0"/>
              </a:rPr>
              <a:t>Câu nói đó của Bác thể hiện điều gì?</a:t>
            </a:r>
            <a:endParaRPr lang="en-US" sz="6600">
              <a:solidFill>
                <a:srgbClr val="241452"/>
              </a:solidFill>
            </a:endParaRPr>
          </a:p>
        </p:txBody>
      </p:sp>
      <p:grpSp>
        <p:nvGrpSpPr>
          <p:cNvPr id="17" name="Group 9">
            <a:extLst>
              <a:ext uri="{FF2B5EF4-FFF2-40B4-BE49-F238E27FC236}">
                <a16:creationId xmlns:a16="http://schemas.microsoft.com/office/drawing/2014/main" id="{7BCA35D0-20E6-4D81-A41E-9FC9131C8046}"/>
              </a:ext>
            </a:extLst>
          </p:cNvPr>
          <p:cNvGrpSpPr/>
          <p:nvPr/>
        </p:nvGrpSpPr>
        <p:grpSpPr>
          <a:xfrm>
            <a:off x="11218618" y="876895"/>
            <a:ext cx="6310817" cy="8908987"/>
            <a:chOff x="0" y="0"/>
            <a:chExt cx="5423873" cy="2257235"/>
          </a:xfrm>
        </p:grpSpPr>
        <p:sp>
          <p:nvSpPr>
            <p:cNvPr id="18" name="Freeform 10">
              <a:extLst>
                <a:ext uri="{FF2B5EF4-FFF2-40B4-BE49-F238E27FC236}">
                  <a16:creationId xmlns:a16="http://schemas.microsoft.com/office/drawing/2014/main" id="{4CA410D6-4567-4450-BC12-913B6B40F058}"/>
                </a:ext>
              </a:extLst>
            </p:cNvPr>
            <p:cNvSpPr/>
            <p:nvPr/>
          </p:nvSpPr>
          <p:spPr>
            <a:xfrm>
              <a:off x="0" y="0"/>
              <a:ext cx="5423873" cy="2257235"/>
            </a:xfrm>
            <a:custGeom>
              <a:avLst/>
              <a:gdLst/>
              <a:ahLst/>
              <a:cxnLst/>
              <a:rect l="l" t="t" r="r" b="b"/>
              <a:pathLst>
                <a:path w="5423873" h="2257235">
                  <a:moveTo>
                    <a:pt x="5299413" y="2257235"/>
                  </a:moveTo>
                  <a:lnTo>
                    <a:pt x="124460" y="2257235"/>
                  </a:lnTo>
                  <a:cubicBezTo>
                    <a:pt x="55880" y="2257235"/>
                    <a:pt x="0" y="2201355"/>
                    <a:pt x="0" y="2132775"/>
                  </a:cubicBezTo>
                  <a:lnTo>
                    <a:pt x="0" y="124460"/>
                  </a:lnTo>
                  <a:cubicBezTo>
                    <a:pt x="0" y="55880"/>
                    <a:pt x="55880" y="0"/>
                    <a:pt x="124460" y="0"/>
                  </a:cubicBezTo>
                  <a:lnTo>
                    <a:pt x="5299413" y="0"/>
                  </a:lnTo>
                  <a:cubicBezTo>
                    <a:pt x="5367993" y="0"/>
                    <a:pt x="5423873" y="55880"/>
                    <a:pt x="5423873" y="124460"/>
                  </a:cubicBezTo>
                  <a:lnTo>
                    <a:pt x="5423873" y="2132775"/>
                  </a:lnTo>
                  <a:cubicBezTo>
                    <a:pt x="5423873" y="2201355"/>
                    <a:pt x="5367993" y="2257235"/>
                    <a:pt x="5299413" y="2257235"/>
                  </a:cubicBezTo>
                  <a:close/>
                </a:path>
              </a:pathLst>
            </a:custGeom>
            <a:solidFill>
              <a:srgbClr val="FFFFFF"/>
            </a:solidFill>
          </p:spPr>
        </p:sp>
      </p:grpSp>
      <p:pic>
        <p:nvPicPr>
          <p:cNvPr id="19" name="Picture 15">
            <a:extLst>
              <a:ext uri="{FF2B5EF4-FFF2-40B4-BE49-F238E27FC236}">
                <a16:creationId xmlns:a16="http://schemas.microsoft.com/office/drawing/2014/main" id="{C5B4078C-9CC2-408C-B3C2-2C46E57DEB1B}"/>
              </a:ext>
            </a:extLst>
          </p:cNvPr>
          <p:cNvPicPr>
            <a:picLocks noChangeAspect="1"/>
          </p:cNvPicPr>
          <p:nvPr/>
        </p:nvPicPr>
        <p:blipFill>
          <a:blip r:embed="rId2"/>
          <a:srcRect/>
          <a:stretch>
            <a:fillRect/>
          </a:stretch>
        </p:blipFill>
        <p:spPr>
          <a:xfrm>
            <a:off x="-655604" y="3334063"/>
            <a:ext cx="11095936" cy="6962700"/>
          </a:xfrm>
          <a:prstGeom prst="rect">
            <a:avLst/>
          </a:prstGeom>
        </p:spPr>
      </p:pic>
      <p:sp>
        <p:nvSpPr>
          <p:cNvPr id="21" name="TextBox 20">
            <a:extLst>
              <a:ext uri="{FF2B5EF4-FFF2-40B4-BE49-F238E27FC236}">
                <a16:creationId xmlns:a16="http://schemas.microsoft.com/office/drawing/2014/main" id="{4522D6C4-BFD9-4BAD-B886-32DCAB050FA6}"/>
              </a:ext>
            </a:extLst>
          </p:cNvPr>
          <p:cNvSpPr txBox="1"/>
          <p:nvPr/>
        </p:nvSpPr>
        <p:spPr>
          <a:xfrm>
            <a:off x="11568420" y="2919811"/>
            <a:ext cx="5666349" cy="5170646"/>
          </a:xfrm>
          <a:prstGeom prst="rect">
            <a:avLst/>
          </a:prstGeom>
          <a:noFill/>
        </p:spPr>
        <p:txBody>
          <a:bodyPr wrap="square">
            <a:spAutoFit/>
          </a:bodyPr>
          <a:lstStyle/>
          <a:p>
            <a:pPr algn="ctr"/>
            <a:r>
              <a:rPr lang="pl-PL" sz="6600" b="1">
                <a:effectLst/>
                <a:latin typeface="Times New Roman" panose="02020603050405020304" pitchFamily="18" charset="0"/>
                <a:ea typeface="Times New Roman" panose="02020603050405020304" pitchFamily="18" charset="0"/>
              </a:rPr>
              <a:t>Niềm tin của Người đối với các cháu thiếu nhi ­- chủ nhân của đất nước</a:t>
            </a:r>
            <a:endParaRPr lang="en-US" sz="6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style.rotation</p:attrName>
                                        </p:attrNameLst>
                                      </p:cBhvr>
                                      <p:tavLst>
                                        <p:tav tm="0">
                                          <p:val>
                                            <p:fltVal val="90"/>
                                          </p:val>
                                        </p:tav>
                                        <p:tav tm="100000">
                                          <p:val>
                                            <p:fltVal val="0"/>
                                          </p:val>
                                        </p:tav>
                                      </p:tavLst>
                                    </p:anim>
                                    <p:animEffect transition="in" filter="fade">
                                      <p:cBhvr>
                                        <p:cTn id="44" dur="1000"/>
                                        <p:tgtEl>
                                          <p:spTgt spid="17"/>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sp>
        <p:nvSpPr>
          <p:cNvPr id="2" name="TextBox 2"/>
          <p:cNvSpPr txBox="1"/>
          <p:nvPr/>
        </p:nvSpPr>
        <p:spPr>
          <a:xfrm>
            <a:off x="2106453" y="828376"/>
            <a:ext cx="14075094" cy="1152525"/>
          </a:xfrm>
          <a:prstGeom prst="rect">
            <a:avLst/>
          </a:prstGeom>
        </p:spPr>
        <p:txBody>
          <a:bodyPr lIns="0" tIns="0" rIns="0" bIns="0" rtlCol="0" anchor="t">
            <a:spAutoFit/>
          </a:bodyPr>
          <a:lstStyle/>
          <a:p>
            <a:pPr algn="ctr">
              <a:lnSpc>
                <a:spcPts val="9000"/>
              </a:lnSpc>
            </a:pPr>
            <a:r>
              <a:rPr lang="en-US" sz="7500" b="1">
                <a:solidFill>
                  <a:srgbClr val="FFFFFF"/>
                </a:solidFill>
                <a:effectLst>
                  <a:outerShdw blurRad="38100" dist="38100" dir="2700000" algn="tl">
                    <a:srgbClr val="000000">
                      <a:alpha val="43137"/>
                    </a:srgbClr>
                  </a:outerShdw>
                </a:effectLst>
                <a:latin typeface="UVN Bach Tuyet Nang" panose="02090907080705020403" pitchFamily="18" charset="0"/>
              </a:rPr>
              <a:t>Một số từ khó viết</a:t>
            </a:r>
          </a:p>
        </p:txBody>
      </p:sp>
      <p:grpSp>
        <p:nvGrpSpPr>
          <p:cNvPr id="9" name="Group 9"/>
          <p:cNvGrpSpPr/>
          <p:nvPr/>
        </p:nvGrpSpPr>
        <p:grpSpPr>
          <a:xfrm>
            <a:off x="1028700" y="7183127"/>
            <a:ext cx="7771026" cy="2075173"/>
            <a:chOff x="0" y="0"/>
            <a:chExt cx="4039430" cy="1556979"/>
          </a:xfrm>
        </p:grpSpPr>
        <p:sp>
          <p:nvSpPr>
            <p:cNvPr id="10" name="Freeform 10"/>
            <p:cNvSpPr/>
            <p:nvPr/>
          </p:nvSpPr>
          <p:spPr>
            <a:xfrm>
              <a:off x="0" y="0"/>
              <a:ext cx="4039430" cy="1556979"/>
            </a:xfrm>
            <a:custGeom>
              <a:avLst/>
              <a:gdLst/>
              <a:ahLst/>
              <a:cxnLst/>
              <a:rect l="l" t="t" r="r" b="b"/>
              <a:pathLst>
                <a:path w="4039430" h="1556979">
                  <a:moveTo>
                    <a:pt x="3914970" y="1556979"/>
                  </a:moveTo>
                  <a:lnTo>
                    <a:pt x="124460" y="1556979"/>
                  </a:lnTo>
                  <a:cubicBezTo>
                    <a:pt x="55880" y="1556979"/>
                    <a:pt x="0" y="1501099"/>
                    <a:pt x="0" y="1432519"/>
                  </a:cubicBezTo>
                  <a:lnTo>
                    <a:pt x="0" y="124460"/>
                  </a:lnTo>
                  <a:cubicBezTo>
                    <a:pt x="0" y="55880"/>
                    <a:pt x="55880" y="0"/>
                    <a:pt x="124460" y="0"/>
                  </a:cubicBezTo>
                  <a:lnTo>
                    <a:pt x="3914970" y="0"/>
                  </a:lnTo>
                  <a:cubicBezTo>
                    <a:pt x="3983550" y="0"/>
                    <a:pt x="4039430" y="55880"/>
                    <a:pt x="4039430" y="124460"/>
                  </a:cubicBezTo>
                  <a:lnTo>
                    <a:pt x="4039430" y="1432519"/>
                  </a:lnTo>
                  <a:cubicBezTo>
                    <a:pt x="4039430" y="1501099"/>
                    <a:pt x="3983550" y="1556979"/>
                    <a:pt x="3914970" y="1556979"/>
                  </a:cubicBezTo>
                  <a:close/>
                </a:path>
              </a:pathLst>
            </a:custGeom>
            <a:solidFill>
              <a:srgbClr val="F4F4F4"/>
            </a:solidFill>
          </p:spPr>
        </p:sp>
      </p:grpSp>
      <p:grpSp>
        <p:nvGrpSpPr>
          <p:cNvPr id="11" name="Group 11"/>
          <p:cNvGrpSpPr/>
          <p:nvPr/>
        </p:nvGrpSpPr>
        <p:grpSpPr>
          <a:xfrm>
            <a:off x="1047717" y="4863326"/>
            <a:ext cx="7771026" cy="2049779"/>
            <a:chOff x="0" y="0"/>
            <a:chExt cx="4039430" cy="1537926"/>
          </a:xfrm>
        </p:grpSpPr>
        <p:sp>
          <p:nvSpPr>
            <p:cNvPr id="12" name="Freeform 12"/>
            <p:cNvSpPr/>
            <p:nvPr/>
          </p:nvSpPr>
          <p:spPr>
            <a:xfrm>
              <a:off x="0" y="0"/>
              <a:ext cx="4039430" cy="1537926"/>
            </a:xfrm>
            <a:custGeom>
              <a:avLst/>
              <a:gdLst/>
              <a:ahLst/>
              <a:cxnLst/>
              <a:rect l="l" t="t" r="r" b="b"/>
              <a:pathLst>
                <a:path w="4039430" h="1537926">
                  <a:moveTo>
                    <a:pt x="3914970" y="1537926"/>
                  </a:moveTo>
                  <a:lnTo>
                    <a:pt x="124460" y="1537926"/>
                  </a:lnTo>
                  <a:cubicBezTo>
                    <a:pt x="55880" y="1537926"/>
                    <a:pt x="0" y="1482046"/>
                    <a:pt x="0" y="1413466"/>
                  </a:cubicBezTo>
                  <a:lnTo>
                    <a:pt x="0" y="124460"/>
                  </a:lnTo>
                  <a:cubicBezTo>
                    <a:pt x="0" y="55880"/>
                    <a:pt x="55880" y="0"/>
                    <a:pt x="124460" y="0"/>
                  </a:cubicBezTo>
                  <a:lnTo>
                    <a:pt x="3914970" y="0"/>
                  </a:lnTo>
                  <a:cubicBezTo>
                    <a:pt x="3983550" y="0"/>
                    <a:pt x="4039430" y="55880"/>
                    <a:pt x="4039430" y="124460"/>
                  </a:cubicBezTo>
                  <a:lnTo>
                    <a:pt x="4039430" y="1413466"/>
                  </a:lnTo>
                  <a:cubicBezTo>
                    <a:pt x="4039430" y="1482046"/>
                    <a:pt x="3983550" y="1537926"/>
                    <a:pt x="3914970" y="1537926"/>
                  </a:cubicBezTo>
                  <a:close/>
                </a:path>
              </a:pathLst>
            </a:custGeom>
            <a:solidFill>
              <a:srgbClr val="F4F4F4"/>
            </a:solidFill>
          </p:spPr>
        </p:sp>
      </p:grpSp>
      <p:grpSp>
        <p:nvGrpSpPr>
          <p:cNvPr id="13" name="Group 13"/>
          <p:cNvGrpSpPr/>
          <p:nvPr/>
        </p:nvGrpSpPr>
        <p:grpSpPr>
          <a:xfrm>
            <a:off x="9488274" y="7183127"/>
            <a:ext cx="7771026" cy="2075173"/>
            <a:chOff x="0" y="0"/>
            <a:chExt cx="4039430" cy="1556979"/>
          </a:xfrm>
        </p:grpSpPr>
        <p:sp>
          <p:nvSpPr>
            <p:cNvPr id="14" name="Freeform 14"/>
            <p:cNvSpPr/>
            <p:nvPr/>
          </p:nvSpPr>
          <p:spPr>
            <a:xfrm>
              <a:off x="0" y="0"/>
              <a:ext cx="4039430" cy="1556979"/>
            </a:xfrm>
            <a:custGeom>
              <a:avLst/>
              <a:gdLst/>
              <a:ahLst/>
              <a:cxnLst/>
              <a:rect l="l" t="t" r="r" b="b"/>
              <a:pathLst>
                <a:path w="4039430" h="1556979">
                  <a:moveTo>
                    <a:pt x="3914970" y="1556979"/>
                  </a:moveTo>
                  <a:lnTo>
                    <a:pt x="124460" y="1556979"/>
                  </a:lnTo>
                  <a:cubicBezTo>
                    <a:pt x="55880" y="1556979"/>
                    <a:pt x="0" y="1501099"/>
                    <a:pt x="0" y="1432519"/>
                  </a:cubicBezTo>
                  <a:lnTo>
                    <a:pt x="0" y="124460"/>
                  </a:lnTo>
                  <a:cubicBezTo>
                    <a:pt x="0" y="55880"/>
                    <a:pt x="55880" y="0"/>
                    <a:pt x="124460" y="0"/>
                  </a:cubicBezTo>
                  <a:lnTo>
                    <a:pt x="3914970" y="0"/>
                  </a:lnTo>
                  <a:cubicBezTo>
                    <a:pt x="3983550" y="0"/>
                    <a:pt x="4039430" y="55880"/>
                    <a:pt x="4039430" y="124460"/>
                  </a:cubicBezTo>
                  <a:lnTo>
                    <a:pt x="4039430" y="1432519"/>
                  </a:lnTo>
                  <a:cubicBezTo>
                    <a:pt x="4039430" y="1501099"/>
                    <a:pt x="3983550" y="1556979"/>
                    <a:pt x="3914970" y="1556979"/>
                  </a:cubicBezTo>
                  <a:close/>
                </a:path>
              </a:pathLst>
            </a:custGeom>
            <a:solidFill>
              <a:srgbClr val="F4F4F4"/>
            </a:solidFill>
          </p:spPr>
        </p:sp>
      </p:grpSp>
      <p:grpSp>
        <p:nvGrpSpPr>
          <p:cNvPr id="15" name="Group 15"/>
          <p:cNvGrpSpPr/>
          <p:nvPr/>
        </p:nvGrpSpPr>
        <p:grpSpPr>
          <a:xfrm>
            <a:off x="9488274" y="4860479"/>
            <a:ext cx="7771026" cy="2049779"/>
            <a:chOff x="0" y="0"/>
            <a:chExt cx="4039430" cy="1537926"/>
          </a:xfrm>
        </p:grpSpPr>
        <p:sp>
          <p:nvSpPr>
            <p:cNvPr id="16" name="Freeform 16"/>
            <p:cNvSpPr/>
            <p:nvPr/>
          </p:nvSpPr>
          <p:spPr>
            <a:xfrm>
              <a:off x="0" y="0"/>
              <a:ext cx="4039430" cy="1537926"/>
            </a:xfrm>
            <a:custGeom>
              <a:avLst/>
              <a:gdLst/>
              <a:ahLst/>
              <a:cxnLst/>
              <a:rect l="l" t="t" r="r" b="b"/>
              <a:pathLst>
                <a:path w="4039430" h="1537926">
                  <a:moveTo>
                    <a:pt x="3914970" y="1537926"/>
                  </a:moveTo>
                  <a:lnTo>
                    <a:pt x="124460" y="1537926"/>
                  </a:lnTo>
                  <a:cubicBezTo>
                    <a:pt x="55880" y="1537926"/>
                    <a:pt x="0" y="1482046"/>
                    <a:pt x="0" y="1413466"/>
                  </a:cubicBezTo>
                  <a:lnTo>
                    <a:pt x="0" y="124460"/>
                  </a:lnTo>
                  <a:cubicBezTo>
                    <a:pt x="0" y="55880"/>
                    <a:pt x="55880" y="0"/>
                    <a:pt x="124460" y="0"/>
                  </a:cubicBezTo>
                  <a:lnTo>
                    <a:pt x="3914970" y="0"/>
                  </a:lnTo>
                  <a:cubicBezTo>
                    <a:pt x="3983550" y="0"/>
                    <a:pt x="4039430" y="55880"/>
                    <a:pt x="4039430" y="124460"/>
                  </a:cubicBezTo>
                  <a:lnTo>
                    <a:pt x="4039430" y="1413466"/>
                  </a:lnTo>
                  <a:cubicBezTo>
                    <a:pt x="4039430" y="1482046"/>
                    <a:pt x="3983550" y="1537926"/>
                    <a:pt x="3914970" y="1537926"/>
                  </a:cubicBezTo>
                  <a:close/>
                </a:path>
              </a:pathLst>
            </a:custGeom>
            <a:solidFill>
              <a:srgbClr val="F4F4F4"/>
            </a:solidFill>
          </p:spPr>
        </p:sp>
      </p:grpSp>
      <p:sp>
        <p:nvSpPr>
          <p:cNvPr id="24" name="TextBox 23">
            <a:extLst>
              <a:ext uri="{FF2B5EF4-FFF2-40B4-BE49-F238E27FC236}">
                <a16:creationId xmlns:a16="http://schemas.microsoft.com/office/drawing/2014/main" id="{5CD418E5-3687-42FE-90CC-CB566CC694D1}"/>
              </a:ext>
            </a:extLst>
          </p:cNvPr>
          <p:cNvSpPr txBox="1"/>
          <p:nvPr/>
        </p:nvSpPr>
        <p:spPr>
          <a:xfrm>
            <a:off x="11061781" y="5181176"/>
            <a:ext cx="9144000" cy="1446550"/>
          </a:xfrm>
          <a:prstGeom prst="rect">
            <a:avLst/>
          </a:prstGeom>
          <a:noFill/>
        </p:spPr>
        <p:txBody>
          <a:bodyPr wrap="square">
            <a:spAutoFit/>
          </a:bodyPr>
          <a:lstStyle/>
          <a:p>
            <a:r>
              <a:rPr lang="pl-PL" sz="8800" b="1" i="1">
                <a:solidFill>
                  <a:srgbClr val="241452"/>
                </a:solidFill>
                <a:effectLst/>
                <a:latin typeface="Times New Roman" panose="02020603050405020304" pitchFamily="18" charset="0"/>
                <a:ea typeface="Times New Roman" panose="02020603050405020304" pitchFamily="18" charset="0"/>
              </a:rPr>
              <a:t>k</a:t>
            </a:r>
            <a:r>
              <a:rPr lang="pl-PL" sz="8800" b="1" i="1">
                <a:solidFill>
                  <a:srgbClr val="FF0000"/>
                </a:solidFill>
                <a:effectLst/>
                <a:latin typeface="Times New Roman" panose="02020603050405020304" pitchFamily="18" charset="0"/>
                <a:ea typeface="Times New Roman" panose="02020603050405020304" pitchFamily="18" charset="0"/>
              </a:rPr>
              <a:t>iến</a:t>
            </a:r>
            <a:r>
              <a:rPr lang="pl-PL" sz="8800" b="1" i="1">
                <a:solidFill>
                  <a:srgbClr val="241452"/>
                </a:solidFill>
                <a:effectLst/>
                <a:latin typeface="Times New Roman" panose="02020603050405020304" pitchFamily="18" charset="0"/>
                <a:ea typeface="Times New Roman" panose="02020603050405020304" pitchFamily="18" charset="0"/>
              </a:rPr>
              <a:t> th</a:t>
            </a:r>
            <a:r>
              <a:rPr lang="pl-PL" sz="8800" b="1" i="1">
                <a:solidFill>
                  <a:srgbClr val="FF0000"/>
                </a:solidFill>
                <a:effectLst/>
                <a:latin typeface="Times New Roman" panose="02020603050405020304" pitchFamily="18" charset="0"/>
                <a:ea typeface="Times New Roman" panose="02020603050405020304" pitchFamily="18" charset="0"/>
              </a:rPr>
              <a:t>iết</a:t>
            </a:r>
            <a:endParaRPr lang="en-US" sz="8800" b="1">
              <a:solidFill>
                <a:srgbClr val="FF0000"/>
              </a:solidFill>
            </a:endParaRPr>
          </a:p>
        </p:txBody>
      </p:sp>
      <p:sp>
        <p:nvSpPr>
          <p:cNvPr id="25" name="TextBox 24">
            <a:extLst>
              <a:ext uri="{FF2B5EF4-FFF2-40B4-BE49-F238E27FC236}">
                <a16:creationId xmlns:a16="http://schemas.microsoft.com/office/drawing/2014/main" id="{7AE3C4DE-AD0A-4F20-BCC8-A42551F0EF32}"/>
              </a:ext>
            </a:extLst>
          </p:cNvPr>
          <p:cNvSpPr txBox="1"/>
          <p:nvPr/>
        </p:nvSpPr>
        <p:spPr>
          <a:xfrm>
            <a:off x="10561324" y="7404195"/>
            <a:ext cx="9144000" cy="1446550"/>
          </a:xfrm>
          <a:prstGeom prst="rect">
            <a:avLst/>
          </a:prstGeom>
          <a:noFill/>
        </p:spPr>
        <p:txBody>
          <a:bodyPr wrap="square">
            <a:spAutoFit/>
          </a:bodyPr>
          <a:lstStyle/>
          <a:p>
            <a:r>
              <a:rPr lang="en-US" sz="8800" b="1" i="1">
                <a:solidFill>
                  <a:srgbClr val="241452"/>
                </a:solidFill>
                <a:latin typeface="Times New Roman" panose="02020603050405020304" pitchFamily="18" charset="0"/>
                <a:ea typeface="Times New Roman" panose="02020603050405020304" pitchFamily="18" charset="0"/>
              </a:rPr>
              <a:t>c</a:t>
            </a:r>
            <a:r>
              <a:rPr lang="en-US" sz="8800" b="1" i="1">
                <a:solidFill>
                  <a:srgbClr val="FF0000"/>
                </a:solidFill>
                <a:effectLst/>
                <a:latin typeface="Times New Roman" panose="02020603050405020304" pitchFamily="18" charset="0"/>
                <a:ea typeface="Times New Roman" panose="02020603050405020304" pitchFamily="18" charset="0"/>
              </a:rPr>
              <a:t>ường</a:t>
            </a:r>
            <a:r>
              <a:rPr lang="en-US" sz="8800" b="1" i="1">
                <a:solidFill>
                  <a:srgbClr val="241452"/>
                </a:solidFill>
                <a:effectLst/>
                <a:latin typeface="Times New Roman" panose="02020603050405020304" pitchFamily="18" charset="0"/>
                <a:ea typeface="Times New Roman" panose="02020603050405020304" pitchFamily="18" charset="0"/>
              </a:rPr>
              <a:t> quốc</a:t>
            </a:r>
            <a:endParaRPr lang="en-US" sz="8800" b="1">
              <a:solidFill>
                <a:srgbClr val="241452"/>
              </a:solidFill>
            </a:endParaRPr>
          </a:p>
        </p:txBody>
      </p:sp>
      <p:sp>
        <p:nvSpPr>
          <p:cNvPr id="27" name="TextBox 26">
            <a:extLst>
              <a:ext uri="{FF2B5EF4-FFF2-40B4-BE49-F238E27FC236}">
                <a16:creationId xmlns:a16="http://schemas.microsoft.com/office/drawing/2014/main" id="{DC50D26F-189B-4D1C-88F0-5F6191B3D928}"/>
              </a:ext>
            </a:extLst>
          </p:cNvPr>
          <p:cNvSpPr txBox="1"/>
          <p:nvPr/>
        </p:nvSpPr>
        <p:spPr>
          <a:xfrm>
            <a:off x="2743200" y="5093805"/>
            <a:ext cx="9144000" cy="1446550"/>
          </a:xfrm>
          <a:prstGeom prst="rect">
            <a:avLst/>
          </a:prstGeom>
          <a:noFill/>
        </p:spPr>
        <p:txBody>
          <a:bodyPr wrap="square">
            <a:spAutoFit/>
          </a:bodyPr>
          <a:lstStyle/>
          <a:p>
            <a:r>
              <a:rPr lang="en-US" sz="8800" b="1" i="1">
                <a:solidFill>
                  <a:srgbClr val="241452"/>
                </a:solidFill>
                <a:latin typeface="Times New Roman" panose="02020603050405020304" pitchFamily="18" charset="0"/>
                <a:ea typeface="Times New Roman" panose="02020603050405020304" pitchFamily="18" charset="0"/>
              </a:rPr>
              <a:t>h</a:t>
            </a:r>
            <a:r>
              <a:rPr lang="en-US" sz="8800" b="1" i="1">
                <a:solidFill>
                  <a:srgbClr val="FF0000"/>
                </a:solidFill>
                <a:effectLst/>
                <a:latin typeface="Times New Roman" panose="02020603050405020304" pitchFamily="18" charset="0"/>
                <a:ea typeface="Times New Roman" panose="02020603050405020304" pitchFamily="18" charset="0"/>
              </a:rPr>
              <a:t>oàn</a:t>
            </a:r>
            <a:r>
              <a:rPr lang="en-US" sz="8800" b="1" i="1">
                <a:solidFill>
                  <a:srgbClr val="241452"/>
                </a:solidFill>
                <a:effectLst/>
                <a:latin typeface="Times New Roman" panose="02020603050405020304" pitchFamily="18" charset="0"/>
                <a:ea typeface="Times New Roman" panose="02020603050405020304" pitchFamily="18" charset="0"/>
              </a:rPr>
              <a:t> cầu</a:t>
            </a:r>
            <a:endParaRPr lang="en-US" sz="8800" b="1">
              <a:solidFill>
                <a:srgbClr val="241452"/>
              </a:solidFill>
            </a:endParaRPr>
          </a:p>
        </p:txBody>
      </p:sp>
      <p:grpSp>
        <p:nvGrpSpPr>
          <p:cNvPr id="29" name="Group 11">
            <a:extLst>
              <a:ext uri="{FF2B5EF4-FFF2-40B4-BE49-F238E27FC236}">
                <a16:creationId xmlns:a16="http://schemas.microsoft.com/office/drawing/2014/main" id="{F004961A-2D2D-4648-8F99-8368E990DA06}"/>
              </a:ext>
            </a:extLst>
          </p:cNvPr>
          <p:cNvGrpSpPr/>
          <p:nvPr/>
        </p:nvGrpSpPr>
        <p:grpSpPr>
          <a:xfrm>
            <a:off x="1028700" y="2490502"/>
            <a:ext cx="7771026" cy="2049779"/>
            <a:chOff x="0" y="0"/>
            <a:chExt cx="4039430" cy="1537926"/>
          </a:xfrm>
        </p:grpSpPr>
        <p:sp>
          <p:nvSpPr>
            <p:cNvPr id="30" name="Freeform 12">
              <a:extLst>
                <a:ext uri="{FF2B5EF4-FFF2-40B4-BE49-F238E27FC236}">
                  <a16:creationId xmlns:a16="http://schemas.microsoft.com/office/drawing/2014/main" id="{8884159D-181E-4B95-B256-217E966C3743}"/>
                </a:ext>
              </a:extLst>
            </p:cNvPr>
            <p:cNvSpPr/>
            <p:nvPr/>
          </p:nvSpPr>
          <p:spPr>
            <a:xfrm>
              <a:off x="0" y="0"/>
              <a:ext cx="4039430" cy="1537926"/>
            </a:xfrm>
            <a:custGeom>
              <a:avLst/>
              <a:gdLst/>
              <a:ahLst/>
              <a:cxnLst/>
              <a:rect l="l" t="t" r="r" b="b"/>
              <a:pathLst>
                <a:path w="4039430" h="1537926">
                  <a:moveTo>
                    <a:pt x="3914970" y="1537926"/>
                  </a:moveTo>
                  <a:lnTo>
                    <a:pt x="124460" y="1537926"/>
                  </a:lnTo>
                  <a:cubicBezTo>
                    <a:pt x="55880" y="1537926"/>
                    <a:pt x="0" y="1482046"/>
                    <a:pt x="0" y="1413466"/>
                  </a:cubicBezTo>
                  <a:lnTo>
                    <a:pt x="0" y="124460"/>
                  </a:lnTo>
                  <a:cubicBezTo>
                    <a:pt x="0" y="55880"/>
                    <a:pt x="55880" y="0"/>
                    <a:pt x="124460" y="0"/>
                  </a:cubicBezTo>
                  <a:lnTo>
                    <a:pt x="3914970" y="0"/>
                  </a:lnTo>
                  <a:cubicBezTo>
                    <a:pt x="3983550" y="0"/>
                    <a:pt x="4039430" y="55880"/>
                    <a:pt x="4039430" y="124460"/>
                  </a:cubicBezTo>
                  <a:lnTo>
                    <a:pt x="4039430" y="1413466"/>
                  </a:lnTo>
                  <a:cubicBezTo>
                    <a:pt x="4039430" y="1482046"/>
                    <a:pt x="3983550" y="1537926"/>
                    <a:pt x="3914970" y="1537926"/>
                  </a:cubicBezTo>
                  <a:close/>
                </a:path>
              </a:pathLst>
            </a:custGeom>
            <a:solidFill>
              <a:srgbClr val="F4F4F4"/>
            </a:solidFill>
          </p:spPr>
        </p:sp>
      </p:grpSp>
      <p:grpSp>
        <p:nvGrpSpPr>
          <p:cNvPr id="31" name="Group 15">
            <a:extLst>
              <a:ext uri="{FF2B5EF4-FFF2-40B4-BE49-F238E27FC236}">
                <a16:creationId xmlns:a16="http://schemas.microsoft.com/office/drawing/2014/main" id="{14520528-DA43-40ED-B925-A125366B3ACE}"/>
              </a:ext>
            </a:extLst>
          </p:cNvPr>
          <p:cNvGrpSpPr/>
          <p:nvPr/>
        </p:nvGrpSpPr>
        <p:grpSpPr>
          <a:xfrm>
            <a:off x="9469257" y="2487655"/>
            <a:ext cx="7771026" cy="2049779"/>
            <a:chOff x="0" y="0"/>
            <a:chExt cx="4039430" cy="1537926"/>
          </a:xfrm>
        </p:grpSpPr>
        <p:sp>
          <p:nvSpPr>
            <p:cNvPr id="32" name="Freeform 16">
              <a:extLst>
                <a:ext uri="{FF2B5EF4-FFF2-40B4-BE49-F238E27FC236}">
                  <a16:creationId xmlns:a16="http://schemas.microsoft.com/office/drawing/2014/main" id="{75097ABD-9FC8-4896-8D70-281698594D35}"/>
                </a:ext>
              </a:extLst>
            </p:cNvPr>
            <p:cNvSpPr/>
            <p:nvPr/>
          </p:nvSpPr>
          <p:spPr>
            <a:xfrm>
              <a:off x="0" y="0"/>
              <a:ext cx="4039430" cy="1537926"/>
            </a:xfrm>
            <a:custGeom>
              <a:avLst/>
              <a:gdLst/>
              <a:ahLst/>
              <a:cxnLst/>
              <a:rect l="l" t="t" r="r" b="b"/>
              <a:pathLst>
                <a:path w="4039430" h="1537926">
                  <a:moveTo>
                    <a:pt x="3914970" y="1537926"/>
                  </a:moveTo>
                  <a:lnTo>
                    <a:pt x="124460" y="1537926"/>
                  </a:lnTo>
                  <a:cubicBezTo>
                    <a:pt x="55880" y="1537926"/>
                    <a:pt x="0" y="1482046"/>
                    <a:pt x="0" y="1413466"/>
                  </a:cubicBezTo>
                  <a:lnTo>
                    <a:pt x="0" y="124460"/>
                  </a:lnTo>
                  <a:cubicBezTo>
                    <a:pt x="0" y="55880"/>
                    <a:pt x="55880" y="0"/>
                    <a:pt x="124460" y="0"/>
                  </a:cubicBezTo>
                  <a:lnTo>
                    <a:pt x="3914970" y="0"/>
                  </a:lnTo>
                  <a:cubicBezTo>
                    <a:pt x="3983550" y="0"/>
                    <a:pt x="4039430" y="55880"/>
                    <a:pt x="4039430" y="124460"/>
                  </a:cubicBezTo>
                  <a:lnTo>
                    <a:pt x="4039430" y="1413466"/>
                  </a:lnTo>
                  <a:cubicBezTo>
                    <a:pt x="4039430" y="1482046"/>
                    <a:pt x="3983550" y="1537926"/>
                    <a:pt x="3914970" y="1537926"/>
                  </a:cubicBezTo>
                  <a:close/>
                </a:path>
              </a:pathLst>
            </a:custGeom>
            <a:solidFill>
              <a:srgbClr val="F4F4F4"/>
            </a:solidFill>
          </p:spPr>
        </p:sp>
      </p:grpSp>
      <p:sp>
        <p:nvSpPr>
          <p:cNvPr id="33" name="TextBox 32">
            <a:extLst>
              <a:ext uri="{FF2B5EF4-FFF2-40B4-BE49-F238E27FC236}">
                <a16:creationId xmlns:a16="http://schemas.microsoft.com/office/drawing/2014/main" id="{9E035197-1150-4C8F-9FB2-AECE2395CB20}"/>
              </a:ext>
            </a:extLst>
          </p:cNvPr>
          <p:cNvSpPr txBox="1"/>
          <p:nvPr/>
        </p:nvSpPr>
        <p:spPr>
          <a:xfrm>
            <a:off x="1917781" y="2792948"/>
            <a:ext cx="9144000" cy="1446550"/>
          </a:xfrm>
          <a:prstGeom prst="rect">
            <a:avLst/>
          </a:prstGeom>
          <a:noFill/>
        </p:spPr>
        <p:txBody>
          <a:bodyPr wrap="square">
            <a:spAutoFit/>
          </a:bodyPr>
          <a:lstStyle/>
          <a:p>
            <a:r>
              <a:rPr lang="en-US" sz="8800" b="1" i="1">
                <a:solidFill>
                  <a:srgbClr val="241452"/>
                </a:solidFill>
                <a:effectLst/>
                <a:latin typeface="Times New Roman" panose="02020603050405020304" pitchFamily="18" charset="0"/>
                <a:ea typeface="Times New Roman" panose="02020603050405020304" pitchFamily="18" charset="0"/>
              </a:rPr>
              <a:t>80 năm </a:t>
            </a:r>
            <a:r>
              <a:rPr lang="en-US" sz="8800" b="1" i="1">
                <a:solidFill>
                  <a:srgbClr val="FF0000"/>
                </a:solidFill>
                <a:effectLst/>
                <a:latin typeface="Times New Roman" panose="02020603050405020304" pitchFamily="18" charset="0"/>
                <a:ea typeface="Times New Roman" panose="02020603050405020304" pitchFamily="18" charset="0"/>
              </a:rPr>
              <a:t>giời</a:t>
            </a:r>
            <a:endParaRPr lang="en-US" sz="8800" b="1">
              <a:solidFill>
                <a:srgbClr val="FF0000"/>
              </a:solidFill>
            </a:endParaRPr>
          </a:p>
        </p:txBody>
      </p:sp>
      <p:sp>
        <p:nvSpPr>
          <p:cNvPr id="21" name="TextBox 20">
            <a:extLst>
              <a:ext uri="{FF2B5EF4-FFF2-40B4-BE49-F238E27FC236}">
                <a16:creationId xmlns:a16="http://schemas.microsoft.com/office/drawing/2014/main" id="{F591005D-4F1D-4992-BC48-225D5363F762}"/>
              </a:ext>
            </a:extLst>
          </p:cNvPr>
          <p:cNvSpPr txBox="1"/>
          <p:nvPr/>
        </p:nvSpPr>
        <p:spPr>
          <a:xfrm>
            <a:off x="11581581" y="2794157"/>
            <a:ext cx="9144000" cy="1446550"/>
          </a:xfrm>
          <a:prstGeom prst="rect">
            <a:avLst/>
          </a:prstGeom>
          <a:noFill/>
        </p:spPr>
        <p:txBody>
          <a:bodyPr wrap="square">
            <a:spAutoFit/>
          </a:bodyPr>
          <a:lstStyle/>
          <a:p>
            <a:r>
              <a:rPr lang="en-US" sz="8800" b="1" i="1">
                <a:solidFill>
                  <a:srgbClr val="241452"/>
                </a:solidFill>
                <a:effectLst/>
                <a:latin typeface="Times New Roman" panose="02020603050405020304" pitchFamily="18" charset="0"/>
                <a:ea typeface="Times New Roman" panose="02020603050405020304" pitchFamily="18" charset="0"/>
              </a:rPr>
              <a:t>y</a:t>
            </a:r>
            <a:r>
              <a:rPr lang="pl-PL" sz="8800" b="1" i="1">
                <a:solidFill>
                  <a:srgbClr val="241452"/>
                </a:solidFill>
                <a:effectLst/>
                <a:latin typeface="Times New Roman" panose="02020603050405020304" pitchFamily="18" charset="0"/>
                <a:ea typeface="Times New Roman" panose="02020603050405020304" pitchFamily="18" charset="0"/>
              </a:rPr>
              <a:t>ếu h</a:t>
            </a:r>
            <a:r>
              <a:rPr lang="pl-PL" sz="8800" b="1" i="1">
                <a:solidFill>
                  <a:srgbClr val="FF0000"/>
                </a:solidFill>
                <a:effectLst/>
                <a:latin typeface="Times New Roman" panose="02020603050405020304" pitchFamily="18" charset="0"/>
                <a:ea typeface="Times New Roman" panose="02020603050405020304" pitchFamily="18" charset="0"/>
              </a:rPr>
              <a:t>èn</a:t>
            </a:r>
            <a:endParaRPr lang="en-US" sz="8800" b="1">
              <a:solidFill>
                <a:srgbClr val="FF0000"/>
              </a:solidFill>
            </a:endParaRPr>
          </a:p>
        </p:txBody>
      </p:sp>
      <p:sp>
        <p:nvSpPr>
          <p:cNvPr id="35" name="TextBox 34">
            <a:extLst>
              <a:ext uri="{FF2B5EF4-FFF2-40B4-BE49-F238E27FC236}">
                <a16:creationId xmlns:a16="http://schemas.microsoft.com/office/drawing/2014/main" id="{AB852B5E-1CB8-43AC-BDF2-4AA6E97EBD60}"/>
              </a:ext>
            </a:extLst>
          </p:cNvPr>
          <p:cNvSpPr txBox="1"/>
          <p:nvPr/>
        </p:nvSpPr>
        <p:spPr>
          <a:xfrm>
            <a:off x="2092780" y="7394662"/>
            <a:ext cx="9144000" cy="1446550"/>
          </a:xfrm>
          <a:prstGeom prst="rect">
            <a:avLst/>
          </a:prstGeom>
          <a:noFill/>
        </p:spPr>
        <p:txBody>
          <a:bodyPr wrap="square">
            <a:spAutoFit/>
          </a:bodyPr>
          <a:lstStyle/>
          <a:p>
            <a:r>
              <a:rPr lang="en-US" sz="8800" b="1" i="1">
                <a:solidFill>
                  <a:srgbClr val="241452"/>
                </a:solidFill>
                <a:latin typeface="Times New Roman" panose="02020603050405020304" pitchFamily="18" charset="0"/>
              </a:rPr>
              <a:t>v</a:t>
            </a:r>
            <a:r>
              <a:rPr lang="en-US" sz="8800" b="1" i="1">
                <a:solidFill>
                  <a:srgbClr val="FF0000"/>
                </a:solidFill>
                <a:latin typeface="Times New Roman" panose="02020603050405020304" pitchFamily="18" charset="0"/>
              </a:rPr>
              <a:t>inh</a:t>
            </a:r>
            <a:r>
              <a:rPr lang="en-US" sz="8800" b="1" i="1">
                <a:solidFill>
                  <a:srgbClr val="241452"/>
                </a:solidFill>
                <a:latin typeface="Times New Roman" panose="02020603050405020304" pitchFamily="18" charset="0"/>
              </a:rPr>
              <a:t> quang</a:t>
            </a:r>
            <a:endParaRPr lang="en-US" sz="8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randombar(horizontal)">
                                      <p:cBhvr>
                                        <p:cTn id="14" dur="500"/>
                                        <p:tgtEl>
                                          <p:spTgt spid="33"/>
                                        </p:tgtEl>
                                      </p:cBhvr>
                                    </p:animEffect>
                                  </p:childTnLst>
                                </p:cTn>
                              </p:par>
                              <p:par>
                                <p:cTn id="15" presetID="14" presetClass="entr" presetSubtype="1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randombar(horizontal)">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randombar(horizontal)">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randombar(horizontal)">
                                      <p:cBhvr>
                                        <p:cTn id="46" dur="500"/>
                                        <p:tgtEl>
                                          <p:spTgt spid="35"/>
                                        </p:tgtEl>
                                      </p:cBhvr>
                                    </p:animEffect>
                                  </p:childTnLst>
                                </p:cTn>
                              </p:par>
                              <p:par>
                                <p:cTn id="47" presetID="14" presetClass="entr" presetSubtype="1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randombar(horizontal)">
                                      <p:cBhvr>
                                        <p:cTn id="54" dur="500"/>
                                        <p:tgtEl>
                                          <p:spTgt spid="25"/>
                                        </p:tgtEl>
                                      </p:cBhvr>
                                    </p:animEffect>
                                  </p:childTnLst>
                                </p:cTn>
                              </p:par>
                              <p:par>
                                <p:cTn id="55" presetID="14" presetClass="entr" presetSubtype="1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randombar(horizontal)">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5" grpId="0"/>
      <p:bldP spid="27" grpId="0"/>
      <p:bldP spid="33" grpId="0"/>
      <p:bldP spid="21"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8" name="Group 8"/>
          <p:cNvGrpSpPr/>
          <p:nvPr/>
        </p:nvGrpSpPr>
        <p:grpSpPr>
          <a:xfrm>
            <a:off x="8462518" y="871151"/>
            <a:ext cx="8606281" cy="8544698"/>
            <a:chOff x="0" y="0"/>
            <a:chExt cx="3673411" cy="2686723"/>
          </a:xfrm>
        </p:grpSpPr>
        <p:sp>
          <p:nvSpPr>
            <p:cNvPr id="9" name="Freeform 9"/>
            <p:cNvSpPr/>
            <p:nvPr/>
          </p:nvSpPr>
          <p:spPr>
            <a:xfrm>
              <a:off x="0" y="0"/>
              <a:ext cx="3673411" cy="2686723"/>
            </a:xfrm>
            <a:custGeom>
              <a:avLst/>
              <a:gdLst/>
              <a:ahLst/>
              <a:cxnLst/>
              <a:rect l="l" t="t" r="r" b="b"/>
              <a:pathLst>
                <a:path w="3673411" h="2686723">
                  <a:moveTo>
                    <a:pt x="3548951" y="2686723"/>
                  </a:moveTo>
                  <a:lnTo>
                    <a:pt x="124460" y="2686723"/>
                  </a:lnTo>
                  <a:cubicBezTo>
                    <a:pt x="55880" y="2686723"/>
                    <a:pt x="0" y="2630843"/>
                    <a:pt x="0" y="2562263"/>
                  </a:cubicBezTo>
                  <a:lnTo>
                    <a:pt x="0" y="124460"/>
                  </a:lnTo>
                  <a:cubicBezTo>
                    <a:pt x="0" y="55880"/>
                    <a:pt x="55880" y="0"/>
                    <a:pt x="124460" y="0"/>
                  </a:cubicBezTo>
                  <a:lnTo>
                    <a:pt x="3548951" y="0"/>
                  </a:lnTo>
                  <a:cubicBezTo>
                    <a:pt x="3617531" y="0"/>
                    <a:pt x="3673411" y="55880"/>
                    <a:pt x="3673411" y="124460"/>
                  </a:cubicBezTo>
                  <a:lnTo>
                    <a:pt x="3673411" y="2562263"/>
                  </a:lnTo>
                  <a:cubicBezTo>
                    <a:pt x="3673411" y="2630843"/>
                    <a:pt x="3617531" y="2686723"/>
                    <a:pt x="3548951" y="2686723"/>
                  </a:cubicBezTo>
                  <a:close/>
                </a:path>
              </a:pathLst>
            </a:custGeom>
            <a:solidFill>
              <a:srgbClr val="FFFFFF"/>
            </a:solidFill>
          </p:spPr>
        </p:sp>
      </p:grpSp>
      <p:sp>
        <p:nvSpPr>
          <p:cNvPr id="18" name="Rectangle 17">
            <a:extLst>
              <a:ext uri="{FF2B5EF4-FFF2-40B4-BE49-F238E27FC236}">
                <a16:creationId xmlns:a16="http://schemas.microsoft.com/office/drawing/2014/main" id="{80B018E5-D09D-4F57-A201-B642FFBAF237}"/>
              </a:ext>
            </a:extLst>
          </p:cNvPr>
          <p:cNvSpPr>
            <a:spLocks noChangeArrowheads="1"/>
          </p:cNvSpPr>
          <p:nvPr/>
        </p:nvSpPr>
        <p:spPr bwMode="gray">
          <a:xfrm>
            <a:off x="-344741" y="457193"/>
            <a:ext cx="9666541" cy="4154984"/>
          </a:xfrm>
          <a:prstGeom prst="rect">
            <a:avLst/>
          </a:prstGeom>
          <a:noFill/>
          <a:ln>
            <a:noFill/>
          </a:ln>
        </p:spPr>
        <p:txBody>
          <a:bodyPr wrap="square">
            <a:spAutoFit/>
          </a:bodyPr>
          <a:lstStyle/>
          <a:p>
            <a:pPr algn="ctr">
              <a:defRPr/>
            </a:pPr>
            <a:r>
              <a:rPr lang="en-US" altLang="en-US" sz="88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Em hãy nêu </a:t>
            </a:r>
          </a:p>
          <a:p>
            <a:pPr algn="ctr">
              <a:defRPr/>
            </a:pPr>
            <a:r>
              <a:rPr lang="en-US" altLang="en-US" sz="88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cách viết hoa</a:t>
            </a:r>
          </a:p>
          <a:p>
            <a:pPr algn="ctr">
              <a:defRPr/>
            </a:pPr>
            <a:r>
              <a:rPr lang="en-US" altLang="en-US" sz="88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danh từ riêng</a:t>
            </a:r>
            <a:endParaRPr lang="en-US" altLang="en-US" sz="8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CD968BEE-B6D9-432C-9EB0-D1AA5F3BCDE5}"/>
              </a:ext>
            </a:extLst>
          </p:cNvPr>
          <p:cNvSpPr txBox="1"/>
          <p:nvPr/>
        </p:nvSpPr>
        <p:spPr>
          <a:xfrm>
            <a:off x="8462518" y="3743116"/>
            <a:ext cx="9144000" cy="2800767"/>
          </a:xfrm>
          <a:prstGeom prst="rect">
            <a:avLst/>
          </a:prstGeom>
          <a:noFill/>
        </p:spPr>
        <p:txBody>
          <a:bodyPr wrap="square">
            <a:spAutoFit/>
          </a:bodyPr>
          <a:lstStyle/>
          <a:p>
            <a:pPr algn="ctr"/>
            <a:r>
              <a:rPr lang="en-US" sz="8800" b="1" i="1">
                <a:solidFill>
                  <a:srgbClr val="241452"/>
                </a:solidFill>
                <a:effectLst/>
                <a:latin typeface="Times New Roman" panose="02020603050405020304" pitchFamily="18" charset="0"/>
                <a:ea typeface="Times New Roman" panose="02020603050405020304" pitchFamily="18" charset="0"/>
              </a:rPr>
              <a:t>Việt Nam</a:t>
            </a:r>
          </a:p>
          <a:p>
            <a:pPr algn="ctr"/>
            <a:r>
              <a:rPr lang="en-US" sz="8800" b="1" i="1">
                <a:solidFill>
                  <a:srgbClr val="241452"/>
                </a:solidFill>
                <a:latin typeface="Times New Roman" panose="02020603050405020304" pitchFamily="18" charset="0"/>
              </a:rPr>
              <a:t>Hồ Chí Minh</a:t>
            </a:r>
            <a:endParaRPr lang="en-US" sz="8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1+#ppt_w/2"/>
                                          </p:val>
                                        </p:tav>
                                        <p:tav tm="100000">
                                          <p:val>
                                            <p:strVal val="#ppt_x"/>
                                          </p:val>
                                        </p:tav>
                                      </p:tavLst>
                                    </p:anim>
                                    <p:anim calcmode="lin" valueType="num">
                                      <p:cBhvr additive="base">
                                        <p:cTn id="15" dur="500" fill="hold"/>
                                        <p:tgtEl>
                                          <p:spTgt spid="2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2781300"/>
            <a:ext cx="18288000" cy="7505700"/>
          </a:xfrm>
          <a:prstGeom prst="rect">
            <a:avLst/>
          </a:prstGeom>
          <a:solidFill>
            <a:srgbClr val="927AD4"/>
          </a:solidFill>
        </p:spPr>
      </p:sp>
      <p:pic>
        <p:nvPicPr>
          <p:cNvPr id="15" name="Picture 15"/>
          <p:cNvPicPr>
            <a:picLocks noChangeAspect="1"/>
          </p:cNvPicPr>
          <p:nvPr/>
        </p:nvPicPr>
        <p:blipFill>
          <a:blip r:embed="rId2"/>
          <a:srcRect/>
          <a:stretch>
            <a:fillRect/>
          </a:stretch>
        </p:blipFill>
        <p:spPr>
          <a:xfrm>
            <a:off x="-685800" y="0"/>
            <a:ext cx="6828472" cy="4284866"/>
          </a:xfrm>
          <a:prstGeom prst="rect">
            <a:avLst/>
          </a:prstGeom>
        </p:spPr>
      </p:pic>
      <p:sp>
        <p:nvSpPr>
          <p:cNvPr id="16" name="Text Box 9">
            <a:extLst>
              <a:ext uri="{FF2B5EF4-FFF2-40B4-BE49-F238E27FC236}">
                <a16:creationId xmlns:a16="http://schemas.microsoft.com/office/drawing/2014/main" id="{E1828E12-B24B-474C-8B9F-19064CB31127}"/>
              </a:ext>
            </a:extLst>
          </p:cNvPr>
          <p:cNvSpPr txBox="1">
            <a:spLocks noChangeArrowheads="1"/>
          </p:cNvSpPr>
          <p:nvPr/>
        </p:nvSpPr>
        <p:spPr bwMode="auto">
          <a:xfrm>
            <a:off x="508819" y="4142288"/>
            <a:ext cx="17270361"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eaLnBrk="1" hangingPunct="1">
              <a:spcBef>
                <a:spcPct val="50000"/>
              </a:spcBef>
              <a:buFontTx/>
              <a:buNone/>
            </a:pPr>
            <a:r>
              <a:rPr lang="en-US" altLang="en-US" sz="4400" b="1">
                <a:ln>
                  <a:solidFill>
                    <a:schemeClr val="bg1"/>
                  </a:solidFill>
                </a:ln>
                <a:solidFill>
                  <a:schemeClr val="bg1"/>
                </a:solidFill>
                <a:latin typeface="Times New Roman" panose="02020603050405020304" pitchFamily="18" charset="0"/>
                <a:cs typeface="Times New Roman" panose="02020603050405020304" pitchFamily="18" charset="0"/>
              </a:rPr>
              <a:t>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a:t>
            </a:r>
          </a:p>
          <a:p>
            <a:pPr algn="just" eaLnBrk="1" hangingPunct="1">
              <a:spcBef>
                <a:spcPct val="50000"/>
              </a:spcBef>
              <a:buFontTx/>
              <a:buNone/>
            </a:pPr>
            <a:r>
              <a:rPr lang="en-US" altLang="en-US" sz="4400" b="1">
                <a:ln>
                  <a:solidFill>
                    <a:schemeClr val="bg1"/>
                  </a:solidFill>
                </a:ln>
                <a:solidFill>
                  <a:schemeClr val="bg1"/>
                </a:solidFill>
                <a:latin typeface="Times New Roman" panose="02020603050405020304" pitchFamily="18" charset="0"/>
                <a:cs typeface="Times New Roman" panose="02020603050405020304" pitchFamily="18" charset="0"/>
              </a:rPr>
              <a:t>					          								Hồ Chí Minh</a:t>
            </a:r>
          </a:p>
        </p:txBody>
      </p:sp>
      <p:sp>
        <p:nvSpPr>
          <p:cNvPr id="17" name="TextBox 4">
            <a:extLst>
              <a:ext uri="{FF2B5EF4-FFF2-40B4-BE49-F238E27FC236}">
                <a16:creationId xmlns:a16="http://schemas.microsoft.com/office/drawing/2014/main" id="{A17053C3-2B43-49EE-84F0-F628D533BF11}"/>
              </a:ext>
            </a:extLst>
          </p:cNvPr>
          <p:cNvSpPr txBox="1"/>
          <p:nvPr/>
        </p:nvSpPr>
        <p:spPr>
          <a:xfrm>
            <a:off x="8983641" y="439771"/>
            <a:ext cx="9321835" cy="1318577"/>
          </a:xfrm>
          <a:prstGeom prst="rect">
            <a:avLst/>
          </a:prstGeom>
        </p:spPr>
        <p:txBody>
          <a:bodyPr lIns="0" tIns="0" rIns="0" bIns="0" rtlCol="0" anchor="t">
            <a:spAutoFit/>
          </a:bodyPr>
          <a:lstStyle/>
          <a:p>
            <a:pPr>
              <a:lnSpc>
                <a:spcPts val="10042"/>
              </a:lnSpc>
            </a:pPr>
            <a:r>
              <a:rPr lang="en-US" sz="9750" u="sng">
                <a:solidFill>
                  <a:srgbClr val="241452"/>
                </a:solidFill>
                <a:latin typeface="Clear Sans Regular Bold"/>
              </a:rPr>
              <a:t>CHÍNH TẢ</a:t>
            </a:r>
          </a:p>
        </p:txBody>
      </p:sp>
      <p:sp>
        <p:nvSpPr>
          <p:cNvPr id="18" name="TextBox 6">
            <a:extLst>
              <a:ext uri="{FF2B5EF4-FFF2-40B4-BE49-F238E27FC236}">
                <a16:creationId xmlns:a16="http://schemas.microsoft.com/office/drawing/2014/main" id="{03B84C44-77B6-494B-A19F-153E03EC94E3}"/>
              </a:ext>
            </a:extLst>
          </p:cNvPr>
          <p:cNvSpPr txBox="1"/>
          <p:nvPr/>
        </p:nvSpPr>
        <p:spPr>
          <a:xfrm>
            <a:off x="7967951" y="3089342"/>
            <a:ext cx="7682194" cy="1136727"/>
          </a:xfrm>
          <a:prstGeom prst="rect">
            <a:avLst/>
          </a:prstGeom>
        </p:spPr>
        <p:txBody>
          <a:bodyPr wrap="square" lIns="0" tIns="0" rIns="0" bIns="0" rtlCol="0" anchor="t">
            <a:prstTxWarp prst="textPlain">
              <a:avLst/>
            </a:prstTxWarp>
            <a:spAutoFit/>
          </a:bodyPr>
          <a:lstStyle/>
          <a:p>
            <a:pPr algn="ctr">
              <a:lnSpc>
                <a:spcPts val="14000"/>
              </a:lnSpc>
            </a:pPr>
            <a:r>
              <a:rPr lang="en-US" sz="8000" b="1">
                <a:solidFill>
                  <a:schemeClr val="bg1"/>
                </a:solidFill>
                <a:effectLst>
                  <a:outerShdw blurRad="38100" dist="38100" dir="2700000" algn="tl">
                    <a:srgbClr val="000000">
                      <a:alpha val="43137"/>
                    </a:srgbClr>
                  </a:outerShdw>
                </a:effectLst>
                <a:latin typeface="iCiel Baliho Script" pitchFamily="2" charset="0"/>
              </a:rPr>
              <a:t>Thư gửi các học sinh</a:t>
            </a:r>
          </a:p>
        </p:txBody>
      </p:sp>
      <p:sp>
        <p:nvSpPr>
          <p:cNvPr id="19" name="TextBox 9">
            <a:extLst>
              <a:ext uri="{FF2B5EF4-FFF2-40B4-BE49-F238E27FC236}">
                <a16:creationId xmlns:a16="http://schemas.microsoft.com/office/drawing/2014/main" id="{D7AEEC4A-997C-46B3-BFCE-2438004457EE}"/>
              </a:ext>
            </a:extLst>
          </p:cNvPr>
          <p:cNvSpPr txBox="1"/>
          <p:nvPr/>
        </p:nvSpPr>
        <p:spPr>
          <a:xfrm>
            <a:off x="9593241" y="1626854"/>
            <a:ext cx="12568975" cy="1096330"/>
          </a:xfrm>
          <a:prstGeom prst="rect">
            <a:avLst/>
          </a:prstGeom>
        </p:spPr>
        <p:txBody>
          <a:bodyPr lIns="0" tIns="0" rIns="0" bIns="0" rtlCol="0" anchor="t">
            <a:spAutoFit/>
          </a:bodyPr>
          <a:lstStyle/>
          <a:p>
            <a:pPr>
              <a:lnSpc>
                <a:spcPts val="8959"/>
              </a:lnSpc>
            </a:pPr>
            <a:r>
              <a:rPr lang="en-US" sz="6399">
                <a:solidFill>
                  <a:srgbClr val="000000"/>
                </a:solidFill>
                <a:latin typeface="Clear Sans Regular"/>
              </a:rPr>
              <a:t>(Nhớ - viết)</a:t>
            </a:r>
          </a:p>
        </p:txBody>
      </p:sp>
    </p:spTree>
    <p:extLst>
      <p:ext uri="{BB962C8B-B14F-4D97-AF65-F5344CB8AC3E}">
        <p14:creationId xmlns:p14="http://schemas.microsoft.com/office/powerpoint/2010/main" val="164236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80">
                                          <p:stCondLst>
                                            <p:cond delay="0"/>
                                          </p:stCondLst>
                                        </p:cTn>
                                        <p:tgtEl>
                                          <p:spTgt spid="16"/>
                                        </p:tgtEl>
                                      </p:cBhvr>
                                    </p:animEffect>
                                    <p:anim calcmode="lin" valueType="num">
                                      <p:cBhvr>
                                        <p:cTn id="2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2" dur="26">
                                          <p:stCondLst>
                                            <p:cond delay="650"/>
                                          </p:stCondLst>
                                        </p:cTn>
                                        <p:tgtEl>
                                          <p:spTgt spid="16"/>
                                        </p:tgtEl>
                                      </p:cBhvr>
                                      <p:to x="100000" y="60000"/>
                                    </p:animScale>
                                    <p:animScale>
                                      <p:cBhvr>
                                        <p:cTn id="33" dur="166" decel="50000">
                                          <p:stCondLst>
                                            <p:cond delay="676"/>
                                          </p:stCondLst>
                                        </p:cTn>
                                        <p:tgtEl>
                                          <p:spTgt spid="16"/>
                                        </p:tgtEl>
                                      </p:cBhvr>
                                      <p:to x="100000" y="100000"/>
                                    </p:animScale>
                                    <p:animScale>
                                      <p:cBhvr>
                                        <p:cTn id="34" dur="26">
                                          <p:stCondLst>
                                            <p:cond delay="1312"/>
                                          </p:stCondLst>
                                        </p:cTn>
                                        <p:tgtEl>
                                          <p:spTgt spid="16"/>
                                        </p:tgtEl>
                                      </p:cBhvr>
                                      <p:to x="100000" y="80000"/>
                                    </p:animScale>
                                    <p:animScale>
                                      <p:cBhvr>
                                        <p:cTn id="35" dur="166" decel="50000">
                                          <p:stCondLst>
                                            <p:cond delay="1338"/>
                                          </p:stCondLst>
                                        </p:cTn>
                                        <p:tgtEl>
                                          <p:spTgt spid="16"/>
                                        </p:tgtEl>
                                      </p:cBhvr>
                                      <p:to x="100000" y="100000"/>
                                    </p:animScale>
                                    <p:animScale>
                                      <p:cBhvr>
                                        <p:cTn id="36" dur="26">
                                          <p:stCondLst>
                                            <p:cond delay="1642"/>
                                          </p:stCondLst>
                                        </p:cTn>
                                        <p:tgtEl>
                                          <p:spTgt spid="16"/>
                                        </p:tgtEl>
                                      </p:cBhvr>
                                      <p:to x="100000" y="90000"/>
                                    </p:animScale>
                                    <p:animScale>
                                      <p:cBhvr>
                                        <p:cTn id="37" dur="166" decel="50000">
                                          <p:stCondLst>
                                            <p:cond delay="1668"/>
                                          </p:stCondLst>
                                        </p:cTn>
                                        <p:tgtEl>
                                          <p:spTgt spid="16"/>
                                        </p:tgtEl>
                                      </p:cBhvr>
                                      <p:to x="100000" y="100000"/>
                                    </p:animScale>
                                    <p:animScale>
                                      <p:cBhvr>
                                        <p:cTn id="38" dur="26">
                                          <p:stCondLst>
                                            <p:cond delay="1808"/>
                                          </p:stCondLst>
                                        </p:cTn>
                                        <p:tgtEl>
                                          <p:spTgt spid="16"/>
                                        </p:tgtEl>
                                      </p:cBhvr>
                                      <p:to x="100000" y="95000"/>
                                    </p:animScale>
                                    <p:animScale>
                                      <p:cBhvr>
                                        <p:cTn id="39" dur="166" decel="50000">
                                          <p:stCondLst>
                                            <p:cond delay="1834"/>
                                          </p:stCondLst>
                                        </p:cTn>
                                        <p:tgtEl>
                                          <p:spTgt spid="16"/>
                                        </p:tgtEl>
                                      </p:cBhvr>
                                      <p:to x="100000" y="100000"/>
                                    </p:animScale>
                                  </p:childTnLst>
                                </p:cTn>
                              </p:par>
                              <p:par>
                                <p:cTn id="40" presetID="26"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80">
                                          <p:stCondLst>
                                            <p:cond delay="0"/>
                                          </p:stCondLst>
                                        </p:cTn>
                                        <p:tgtEl>
                                          <p:spTgt spid="18"/>
                                        </p:tgtEl>
                                      </p:cBhvr>
                                    </p:animEffect>
                                    <p:anim calcmode="lin" valueType="num">
                                      <p:cBhvr>
                                        <p:cTn id="4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8" dur="26">
                                          <p:stCondLst>
                                            <p:cond delay="650"/>
                                          </p:stCondLst>
                                        </p:cTn>
                                        <p:tgtEl>
                                          <p:spTgt spid="18"/>
                                        </p:tgtEl>
                                      </p:cBhvr>
                                      <p:to x="100000" y="60000"/>
                                    </p:animScale>
                                    <p:animScale>
                                      <p:cBhvr>
                                        <p:cTn id="49" dur="166" decel="50000">
                                          <p:stCondLst>
                                            <p:cond delay="676"/>
                                          </p:stCondLst>
                                        </p:cTn>
                                        <p:tgtEl>
                                          <p:spTgt spid="18"/>
                                        </p:tgtEl>
                                      </p:cBhvr>
                                      <p:to x="100000" y="100000"/>
                                    </p:animScale>
                                    <p:animScale>
                                      <p:cBhvr>
                                        <p:cTn id="50" dur="26">
                                          <p:stCondLst>
                                            <p:cond delay="1312"/>
                                          </p:stCondLst>
                                        </p:cTn>
                                        <p:tgtEl>
                                          <p:spTgt spid="18"/>
                                        </p:tgtEl>
                                      </p:cBhvr>
                                      <p:to x="100000" y="80000"/>
                                    </p:animScale>
                                    <p:animScale>
                                      <p:cBhvr>
                                        <p:cTn id="51" dur="166" decel="50000">
                                          <p:stCondLst>
                                            <p:cond delay="1338"/>
                                          </p:stCondLst>
                                        </p:cTn>
                                        <p:tgtEl>
                                          <p:spTgt spid="18"/>
                                        </p:tgtEl>
                                      </p:cBhvr>
                                      <p:to x="100000" y="100000"/>
                                    </p:animScale>
                                    <p:animScale>
                                      <p:cBhvr>
                                        <p:cTn id="52" dur="26">
                                          <p:stCondLst>
                                            <p:cond delay="1642"/>
                                          </p:stCondLst>
                                        </p:cTn>
                                        <p:tgtEl>
                                          <p:spTgt spid="18"/>
                                        </p:tgtEl>
                                      </p:cBhvr>
                                      <p:to x="100000" y="90000"/>
                                    </p:animScale>
                                    <p:animScale>
                                      <p:cBhvr>
                                        <p:cTn id="53" dur="166" decel="50000">
                                          <p:stCondLst>
                                            <p:cond delay="1668"/>
                                          </p:stCondLst>
                                        </p:cTn>
                                        <p:tgtEl>
                                          <p:spTgt spid="18"/>
                                        </p:tgtEl>
                                      </p:cBhvr>
                                      <p:to x="100000" y="100000"/>
                                    </p:animScale>
                                    <p:animScale>
                                      <p:cBhvr>
                                        <p:cTn id="54" dur="26">
                                          <p:stCondLst>
                                            <p:cond delay="1808"/>
                                          </p:stCondLst>
                                        </p:cTn>
                                        <p:tgtEl>
                                          <p:spTgt spid="18"/>
                                        </p:tgtEl>
                                      </p:cBhvr>
                                      <p:to x="100000" y="95000"/>
                                    </p:animScale>
                                    <p:animScale>
                                      <p:cBhvr>
                                        <p:cTn id="55"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sp>
        <p:nvSpPr>
          <p:cNvPr id="25" name="TextBox 6">
            <a:extLst>
              <a:ext uri="{FF2B5EF4-FFF2-40B4-BE49-F238E27FC236}">
                <a16:creationId xmlns:a16="http://schemas.microsoft.com/office/drawing/2014/main" id="{2FC95D38-094F-4C1A-97C1-4EC2481C6902}"/>
              </a:ext>
            </a:extLst>
          </p:cNvPr>
          <p:cNvSpPr txBox="1"/>
          <p:nvPr/>
        </p:nvSpPr>
        <p:spPr>
          <a:xfrm>
            <a:off x="5029200" y="3425593"/>
            <a:ext cx="9753600" cy="2817489"/>
          </a:xfrm>
          <a:prstGeom prst="rect">
            <a:avLst/>
          </a:prstGeom>
        </p:spPr>
        <p:txBody>
          <a:bodyPr wrap="square" lIns="0" tIns="0" rIns="0" bIns="0" rtlCol="0" anchor="t">
            <a:prstTxWarp prst="textPlain">
              <a:avLst/>
            </a:prstTxWarp>
            <a:spAutoFit/>
          </a:bodyPr>
          <a:lstStyle/>
          <a:p>
            <a:pPr algn="ctr">
              <a:lnSpc>
                <a:spcPts val="14000"/>
              </a:lnSpc>
            </a:pPr>
            <a:r>
              <a:rPr lang="en-US" sz="11500" b="1" dirty="0" err="1">
                <a:solidFill>
                  <a:schemeClr val="bg1"/>
                </a:solidFill>
                <a:effectLst>
                  <a:outerShdw blurRad="38100" dist="38100" dir="2700000" algn="tl">
                    <a:srgbClr val="000000">
                      <a:alpha val="43137"/>
                    </a:srgbClr>
                  </a:outerShdw>
                </a:effectLst>
                <a:latin typeface="iCiel Baliho Script" pitchFamily="2" charset="0"/>
              </a:rPr>
              <a:t>Viết</a:t>
            </a:r>
            <a:r>
              <a:rPr lang="en-US" sz="11500" b="1" dirty="0">
                <a:solidFill>
                  <a:schemeClr val="bg1"/>
                </a:solidFill>
                <a:effectLst>
                  <a:outerShdw blurRad="38100" dist="38100" dir="2700000" algn="tl">
                    <a:srgbClr val="000000">
                      <a:alpha val="43137"/>
                    </a:srgbClr>
                  </a:outerShdw>
                </a:effectLst>
                <a:latin typeface="iCiel Baliho Script" pitchFamily="2" charset="0"/>
              </a:rPr>
              <a:t> </a:t>
            </a:r>
            <a:r>
              <a:rPr lang="en-US" sz="11500" b="1" dirty="0" err="1">
                <a:solidFill>
                  <a:schemeClr val="bg1"/>
                </a:solidFill>
                <a:effectLst>
                  <a:outerShdw blurRad="38100" dist="38100" dir="2700000" algn="tl">
                    <a:srgbClr val="000000">
                      <a:alpha val="43137"/>
                    </a:srgbClr>
                  </a:outerShdw>
                </a:effectLst>
                <a:latin typeface="iCiel Baliho Script" pitchFamily="2" charset="0"/>
              </a:rPr>
              <a:t>chính</a:t>
            </a:r>
            <a:r>
              <a:rPr lang="en-US" sz="11500" b="1" dirty="0">
                <a:solidFill>
                  <a:schemeClr val="bg1"/>
                </a:solidFill>
                <a:effectLst>
                  <a:outerShdw blurRad="38100" dist="38100" dir="2700000" algn="tl">
                    <a:srgbClr val="000000">
                      <a:alpha val="43137"/>
                    </a:srgbClr>
                  </a:outerShdw>
                </a:effectLst>
                <a:latin typeface="iCiel Baliho Script" pitchFamily="2" charset="0"/>
              </a:rPr>
              <a:t> </a:t>
            </a:r>
            <a:r>
              <a:rPr lang="en-US" sz="11500" b="1" dirty="0" err="1">
                <a:solidFill>
                  <a:schemeClr val="bg1"/>
                </a:solidFill>
                <a:effectLst>
                  <a:outerShdw blurRad="38100" dist="38100" dir="2700000" algn="tl">
                    <a:srgbClr val="000000">
                      <a:alpha val="43137"/>
                    </a:srgbClr>
                  </a:outerShdw>
                </a:effectLst>
                <a:latin typeface="iCiel Baliho Script" pitchFamily="2" charset="0"/>
              </a:rPr>
              <a:t>tả</a:t>
            </a:r>
            <a:endParaRPr lang="en-US" sz="11500" b="1" dirty="0">
              <a:solidFill>
                <a:schemeClr val="bg1"/>
              </a:solidFill>
              <a:effectLst>
                <a:outerShdw blurRad="38100" dist="38100" dir="2700000" algn="tl">
                  <a:srgbClr val="000000">
                    <a:alpha val="43137"/>
                  </a:srgbClr>
                </a:outerShdw>
              </a:effectLst>
              <a:latin typeface="iCiel Baliho Script"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431A3FF-1C19-4643-AA3C-56846D3721B3}"/>
              </a:ext>
            </a:extLst>
          </p:cNvPr>
          <p:cNvSpPr/>
          <p:nvPr/>
        </p:nvSpPr>
        <p:spPr>
          <a:xfrm>
            <a:off x="1905000" y="266700"/>
            <a:ext cx="15316200" cy="9806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p:cNvSpPr/>
          <p:nvPr/>
        </p:nvSpPr>
        <p:spPr>
          <a:xfrm>
            <a:off x="-118016" y="7251054"/>
            <a:ext cx="18649922" cy="3035946"/>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304800" y="6515100"/>
            <a:ext cx="7133838" cy="3558001"/>
          </a:xfrm>
          <a:prstGeom prst="rect">
            <a:avLst/>
          </a:prstGeom>
        </p:spPr>
      </p:pic>
      <p:sp>
        <p:nvSpPr>
          <p:cNvPr id="15" name="文本框 8">
            <a:extLst>
              <a:ext uri="{FF2B5EF4-FFF2-40B4-BE49-F238E27FC236}">
                <a16:creationId xmlns:a16="http://schemas.microsoft.com/office/drawing/2014/main" id="{A0B3F1CE-E1BB-4ACB-8E76-1CE9FD18C1D8}"/>
              </a:ext>
            </a:extLst>
          </p:cNvPr>
          <p:cNvSpPr txBox="1"/>
          <p:nvPr/>
        </p:nvSpPr>
        <p:spPr>
          <a:xfrm>
            <a:off x="3846319" y="1541329"/>
            <a:ext cx="11430000" cy="4973771"/>
          </a:xfrm>
          <a:prstGeom prst="rect">
            <a:avLst/>
          </a:prstGeom>
          <a:noFill/>
        </p:spPr>
        <p:txBody>
          <a:bodyPr wrap="square" rtlCol="0">
            <a:prstTxWarp prst="textPlain">
              <a:avLst/>
            </a:prstTxWarp>
            <a:spAutoFit/>
          </a:bodyPr>
          <a:lstStyle/>
          <a:p>
            <a:pPr algn="ctr"/>
            <a:r>
              <a:rPr lang="en-US" altLang="zh-CN" sz="11500" b="1" dirty="0">
                <a:ln w="76200">
                  <a:solidFill>
                    <a:srgbClr val="00458D"/>
                  </a:solidFill>
                </a:ln>
                <a:solidFill>
                  <a:srgbClr val="FFA4A8"/>
                </a:solidFill>
                <a:effectLst/>
                <a:latin typeface="VNI-Dom" pitchFamily="2" charset="0"/>
                <a:ea typeface="inpin heiti" charset="-122"/>
              </a:rPr>
              <a:t>BAØI TAÄP</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552</Words>
  <Application>Microsoft Office PowerPoint</Application>
  <PresentationFormat>Custom</PresentationFormat>
  <Paragraphs>86</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Clear Sans Regular Bold</vt:lpstr>
      <vt:lpstr>iCiel Baliho Script</vt:lpstr>
      <vt:lpstr>UVN Bach Tuyet Nang</vt:lpstr>
      <vt:lpstr>Times New Roman</vt:lpstr>
      <vt:lpstr>Clear Sans Regular</vt:lpstr>
      <vt:lpstr>VNI-Dom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CHÍNH TẢ</dc:title>
  <dc:creator>Admin</dc:creator>
  <cp:lastModifiedBy>ADMIN</cp:lastModifiedBy>
  <cp:revision>18</cp:revision>
  <dcterms:created xsi:type="dcterms:W3CDTF">2006-08-16T00:00:00Z</dcterms:created>
  <dcterms:modified xsi:type="dcterms:W3CDTF">2022-09-16T07:57:13Z</dcterms:modified>
  <dc:identifier>DAEqPl5jRZc</dc:identifier>
</cp:coreProperties>
</file>