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2"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6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5736D400-0D7A-4C98-8664-0DB9B0D3F643}" type="presOf" srcId="{BE3F464B-D1D6-41F4-B49D-3B71DD1E666C}" destId="{C4901D65-4FC5-4A2A-898B-C141E815C30E}"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6E4EEF62-0A52-4119-8C89-7DF5D27E7884}" srcId="{39C68E2B-6537-4837-BF41-8307A2AFC17B}" destId="{36A25698-4076-4079-8C66-3A9002BAA014}" srcOrd="1" destOrd="0" parTransId="{B503BAE8-9388-4F14-909B-7F91BDB19AED}" sibTransId="{23E61FC7-857D-471C-92FF-1EB3844F4261}"/>
    <dgm:cxn modelId="{F3D20C7F-86BB-4774-BFE7-0174BAB0A187}" type="presOf" srcId="{E2EA454A-EB09-4AFB-AD8A-BBCE8A3E9402}" destId="{194A3ABD-A6EA-4A3C-B8D1-E6CED44EB8AB}" srcOrd="0" destOrd="0" presId="urn:microsoft.com/office/officeart/2008/layout/VerticalCurvedList"/>
    <dgm:cxn modelId="{056674A7-8F9C-434A-8A2A-C43DDF4AFDAE}" type="presOf" srcId="{8845E30B-D1B3-4783-B855-D0CCD186C075}" destId="{312FB012-B1F1-45C2-99B8-3FE3CA1DF4AC}"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10-Sep-22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10-Sep-22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10-Sep-22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10-Sep-22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10-Sep-22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10-Sep-22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10-Sep-22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10-Sep-22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jpeg"/><Relationship Id="rId2" Type="http://schemas.openxmlformats.org/officeDocument/2006/relationships/image" Target="../media/image9.pn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8" name="Picture 7" descr="gentileframe1181x1772pngh0">
            <a:extLst>
              <a:ext uri="{FF2B5EF4-FFF2-40B4-BE49-F238E27FC236}">
                <a16:creationId xmlns:a16="http://schemas.microsoft.com/office/drawing/2014/main" id="{82945E2E-9BB7-49AF-A833-D9946B3C6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Google Shape;95;p1" descr="trong-dong-3"/>
          <p:cNvPicPr preferRelativeResize="0"/>
          <p:nvPr/>
        </p:nvPicPr>
        <p:blipFill rotWithShape="1">
          <a:blip r:embed="rId4">
            <a:alphaModFix/>
          </a:blip>
          <a:srcRect/>
          <a:stretch/>
        </p:blipFill>
        <p:spPr>
          <a:xfrm>
            <a:off x="3429000" y="609600"/>
            <a:ext cx="5562600" cy="5410200"/>
          </a:xfrm>
          <a:prstGeom prst="rect">
            <a:avLst/>
          </a:prstGeom>
          <a:noFill/>
          <a:ln>
            <a:noFill/>
          </a:ln>
        </p:spPr>
      </p:pic>
      <p:pic>
        <p:nvPicPr>
          <p:cNvPr id="96" name="Google Shape;96;p1"/>
          <p:cNvPicPr preferRelativeResize="0"/>
          <p:nvPr/>
        </p:nvPicPr>
        <p:blipFill rotWithShape="1">
          <a:blip r:embed="rId5">
            <a:alphaModFix/>
          </a:blip>
          <a:srcRect/>
          <a:stretch/>
        </p:blipFill>
        <p:spPr>
          <a:xfrm>
            <a:off x="5310189" y="1146175"/>
            <a:ext cx="2181225" cy="4038600"/>
          </a:xfrm>
          <a:prstGeom prst="rect">
            <a:avLst/>
          </a:prstGeom>
          <a:noFill/>
          <a:ln>
            <a:noFill/>
          </a:ln>
          <a:effectLst>
            <a:outerShdw blurRad="63500" dist="45790" dir="2021404">
              <a:srgbClr val="CC6600">
                <a:alpha val="49803"/>
              </a:srgbClr>
            </a:outerShdw>
          </a:effectLst>
        </p:spPr>
      </p:pic>
      <p:sp>
        <p:nvSpPr>
          <p:cNvPr id="97" name="Google Shape;97;p1"/>
          <p:cNvSpPr txBox="1"/>
          <p:nvPr/>
        </p:nvSpPr>
        <p:spPr>
          <a:xfrm>
            <a:off x="10194926" y="730249"/>
            <a:ext cx="184151" cy="369291"/>
          </a:xfrm>
          <a:prstGeom prst="rect">
            <a:avLst/>
          </a:prstGeom>
          <a:noFill/>
          <a:ln>
            <a:noFill/>
          </a:ln>
        </p:spPr>
        <p:txBody>
          <a:bodyPr spcFirstLastPara="1" wrap="square" lIns="91425" tIns="45700" rIns="91425" bIns="45700" anchor="t" anchorCtr="0">
            <a:spAutoFit/>
          </a:bodyPr>
          <a:lstStyle/>
          <a:p>
            <a:endParaRPr>
              <a:solidFill>
                <a:schemeClr val="dk1"/>
              </a:solidFill>
              <a:latin typeface="Verdana"/>
              <a:ea typeface="Verdana"/>
              <a:cs typeface="Verdana"/>
              <a:sym typeface="Verdana"/>
            </a:endParaRPr>
          </a:p>
        </p:txBody>
      </p:sp>
      <p:sp>
        <p:nvSpPr>
          <p:cNvPr id="98" name="Google Shape;98;p1"/>
          <p:cNvSpPr txBox="1"/>
          <p:nvPr/>
        </p:nvSpPr>
        <p:spPr>
          <a:xfrm>
            <a:off x="288925" y="878314"/>
            <a:ext cx="10983200" cy="646290"/>
          </a:xfrm>
          <a:prstGeom prst="rect">
            <a:avLst/>
          </a:prstGeom>
          <a:noFill/>
          <a:ln>
            <a:noFill/>
          </a:ln>
        </p:spPr>
        <p:txBody>
          <a:bodyPr spcFirstLastPara="1" wrap="square" lIns="91425" tIns="45700" rIns="91425" bIns="45700" anchor="t" anchorCtr="0">
            <a:spAutoFit/>
          </a:bodyPr>
          <a:lstStyle/>
          <a:p>
            <a:pPr algn="ctr">
              <a:buClr>
                <a:srgbClr val="FF0000"/>
              </a:buClr>
              <a:buSzPts val="2400"/>
            </a:pPr>
            <a:r>
              <a:rPr lang="en-US" b="1" dirty="0">
                <a:solidFill>
                  <a:srgbClr val="FF0000"/>
                </a:solidFill>
                <a:latin typeface="Times New Roman" panose="02020603050405020304" pitchFamily="18" charset="0"/>
                <a:ea typeface="Times New Roman"/>
                <a:cs typeface="Times New Roman" panose="02020603050405020304" pitchFamily="18" charset="0"/>
                <a:sym typeface="Times New Roman"/>
              </a:rPr>
              <a:t>PHÒNG GIÁO DỤC  VÀ  ĐÀO TẠO QUẬN LONG BIÊN</a:t>
            </a:r>
            <a:endParaRPr dirty="0">
              <a:solidFill>
                <a:srgbClr val="FF0000"/>
              </a:solidFill>
              <a:latin typeface="Times New Roman" panose="02020603050405020304" pitchFamily="18" charset="0"/>
              <a:cs typeface="Times New Roman" panose="02020603050405020304" pitchFamily="18" charset="0"/>
            </a:endParaRPr>
          </a:p>
          <a:p>
            <a:pPr algn="ctr">
              <a:buClr>
                <a:srgbClr val="FF0000"/>
              </a:buClr>
              <a:buSzPts val="2400"/>
            </a:pPr>
            <a:r>
              <a:rPr lang="en-US" b="1" dirty="0">
                <a:solidFill>
                  <a:srgbClr val="FF0000"/>
                </a:solidFill>
                <a:latin typeface="Times New Roman" panose="02020603050405020304" pitchFamily="18" charset="0"/>
                <a:ea typeface="Times New Roman"/>
                <a:cs typeface="Times New Roman" panose="02020603050405020304" pitchFamily="18" charset="0"/>
                <a:sym typeface="Times New Roman"/>
              </a:rPr>
              <a:t>TRƯỜNG TIỂU HỌC PHÚC LỢI</a:t>
            </a:r>
            <a:endParaRPr dirty="0">
              <a:solidFill>
                <a:srgbClr val="FF0000"/>
              </a:solidFill>
              <a:latin typeface="Times New Roman" panose="02020603050405020304" pitchFamily="18" charset="0"/>
              <a:cs typeface="Times New Roman" panose="02020603050405020304" pitchFamily="18" charset="0"/>
            </a:endParaRPr>
          </a:p>
        </p:txBody>
      </p:sp>
      <p:sp>
        <p:nvSpPr>
          <p:cNvPr id="99" name="Google Shape;99;p1"/>
          <p:cNvSpPr/>
          <p:nvPr/>
        </p:nvSpPr>
        <p:spPr>
          <a:xfrm>
            <a:off x="3641850" y="2862637"/>
            <a:ext cx="5136900" cy="904127"/>
          </a:xfrm>
          <a:prstGeom prst="rect">
            <a:avLst/>
          </a:prstGeom>
        </p:spPr>
        <p:txBody>
          <a:bodyPr>
            <a:prstTxWarp prst="textPlain">
              <a:avLst>
                <a:gd name="adj" fmla="val 49000"/>
              </a:avLst>
            </a:prstTxWarp>
          </a:bodyPr>
          <a:lstStyle/>
          <a:p>
            <a:pPr lvl="0" algn="l"/>
            <a:r>
              <a:rPr lang="en-US" sz="1100" dirty="0">
                <a:ln w="19050" cap="flat" cmpd="sng">
                  <a:solidFill>
                    <a:srgbClr val="FF0000"/>
                  </a:solidFill>
                  <a:prstDash val="solid"/>
                  <a:miter lim="800000"/>
                  <a:headEnd type="none" w="sm" len="sm"/>
                  <a:tailEnd type="none" w="sm" len="sm"/>
                </a:ln>
                <a:solidFill>
                  <a:srgbClr val="33CC33"/>
                </a:solidFill>
                <a:latin typeface="Times New Roman"/>
              </a:rPr>
              <a:t>TẬP ĐỌC</a:t>
            </a:r>
            <a:endParaRPr sz="1100" dirty="0">
              <a:ln w="19050" cap="flat" cmpd="sng">
                <a:solidFill>
                  <a:srgbClr val="FF0000"/>
                </a:solidFill>
                <a:prstDash val="solid"/>
                <a:miter lim="800000"/>
                <a:headEnd type="none" w="sm" len="sm"/>
                <a:tailEnd type="none" w="sm" len="sm"/>
              </a:ln>
              <a:solidFill>
                <a:srgbClr val="33CC33"/>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a:extLst>
              <a:ext uri="{FF2B5EF4-FFF2-40B4-BE49-F238E27FC236}">
                <a16:creationId xmlns:a16="http://schemas.microsoft.com/office/drawing/2014/main" id="{9538D5C4-742F-4931-8333-3AFAD530293D}"/>
              </a:ext>
            </a:extLst>
          </p:cNvPr>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id="{B3E14CC4-4189-4933-BC7E-41F254D00016}"/>
              </a:ext>
            </a:extLst>
          </p:cNvPr>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val="210546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5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33288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a:rPr>
              <a:t>Trong bài thơ, em yêu sắc màu nào nhất? Vì sao? </a:t>
            </a: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p>
          <a:p>
            <a:r>
              <a:rPr lang="vi-VN" sz="2400"/>
              <a:t>Xanh: xanh ngát, xanh rì, xanh tươi,…</a:t>
            </a:r>
          </a:p>
        </p:txBody>
      </p:sp>
      <p:sp>
        <p:nvSpPr>
          <p:cNvPr id="6" name="Hộp Văn bản 5">
            <a:extLst>
              <a:ext uri="{FF2B5EF4-FFF2-40B4-BE49-F238E27FC236}">
                <a16:creationId xmlns:a16="http://schemas.microsoft.com/office/drawing/2014/main"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p>
        </p:txBody>
      </p:sp>
      <p:sp>
        <p:nvSpPr>
          <p:cNvPr id="7" name="Hộp Văn bản 6">
            <a:extLst>
              <a:ext uri="{FF2B5EF4-FFF2-40B4-BE49-F238E27FC236}">
                <a16:creationId xmlns:a16="http://schemas.microsoft.com/office/drawing/2014/main"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dirty="0" err="1">
                <a:solidFill>
                  <a:srgbClr val="FF0000"/>
                </a:solidFill>
                <a:latin typeface="Arial" panose="020B0604020202020204" pitchFamily="34" charset="0"/>
                <a:cs typeface="Arial" panose="020B0604020202020204" pitchFamily="34" charset="0"/>
              </a:rPr>
              <a:t>Bài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học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hôm</a:t>
            </a:r>
            <a:r>
              <a:rPr lang="en-US" sz="2400" dirty="0">
                <a:solidFill>
                  <a:srgbClr val="FF0000"/>
                </a:solidFill>
                <a:latin typeface="Arial" panose="020B0604020202020204" pitchFamily="34" charset="0"/>
                <a:cs typeface="Arial" panose="020B0604020202020204" pitchFamily="34" charset="0"/>
              </a:rPr>
              <a:t> nay, con </a:t>
            </a:r>
            <a:r>
              <a:rPr lang="en-US" sz="2400" dirty="0" err="1">
                <a:solidFill>
                  <a:srgbClr val="FF0000"/>
                </a:solidFill>
                <a:latin typeface="Arial" panose="020B0604020202020204" pitchFamily="34" charset="0"/>
                <a:cs typeface="Arial" panose="020B0604020202020204" pitchFamily="34" charset="0"/>
              </a:rPr>
              <a:t>đã</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đạt</a:t>
            </a:r>
            <a:r>
              <a:rPr lang="en-US" sz="2400" dirty="0">
                <a:solidFill>
                  <a:srgbClr val="FF0000"/>
                </a:solidFill>
                <a:latin typeface="Arial" panose="020B0604020202020204" pitchFamily="34" charset="0"/>
                <a:cs typeface="Arial" panose="020B0604020202020204" pitchFamily="34" charset="0"/>
              </a:rPr>
              <a:t> đ</a:t>
            </a:r>
            <a:r>
              <a:rPr lang="vi-VN" sz="2400" dirty="0">
                <a:solidFill>
                  <a:srgbClr val="FF0000"/>
                </a:solidFill>
                <a:latin typeface="Arial" panose="020B0604020202020204" pitchFamily="34" charset="0"/>
                <a:cs typeface="Arial" panose="020B0604020202020204" pitchFamily="34" charset="0"/>
              </a:rPr>
              <a:t>ược những mục tiêu nào?</a:t>
            </a:r>
          </a:p>
        </p:txBody>
      </p:sp>
      <p:sp>
        <p:nvSpPr>
          <p:cNvPr id="5" name="Hộp Văn bản 4">
            <a:extLst>
              <a:ext uri="{FF2B5EF4-FFF2-40B4-BE49-F238E27FC236}">
                <a16:creationId xmlns:a16="http://schemas.microsoft.com/office/drawing/2014/main"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p>
        </p:txBody>
      </p:sp>
      <p:sp>
        <p:nvSpPr>
          <p:cNvPr id="2" name="Hộp Văn bản 1">
            <a:extLst>
              <a:ext uri="{FF2B5EF4-FFF2-40B4-BE49-F238E27FC236}">
                <a16:creationId xmlns:a16="http://schemas.microsoft.com/office/drawing/2014/main"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dirty="0" err="1">
                <a:latin typeface="Arial" panose="020B0604020202020204" pitchFamily="34" charset="0"/>
                <a:cs typeface="Arial" panose="020B0604020202020204" pitchFamily="34" charset="0"/>
              </a:rPr>
              <a:t>Hiểu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dung, ý </a:t>
            </a:r>
            <a:r>
              <a:rPr lang="en-US" sz="2400" b="1" dirty="0" err="1">
                <a:latin typeface="Arial" panose="020B0604020202020204" pitchFamily="34" charset="0"/>
                <a:cs typeface="Arial" panose="020B0604020202020204" pitchFamily="34" charset="0"/>
              </a:rPr>
              <a:t>nghĩa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đọc</a:t>
            </a:r>
            <a:r>
              <a:rPr lang="en-US" sz="2400" b="1" dirty="0">
                <a:latin typeface="Arial" panose="020B0604020202020204" pitchFamily="34" charset="0"/>
                <a:cs typeface="Arial" panose="020B0604020202020204" pitchFamily="34" charset="0"/>
              </a:rPr>
              <a:t>.</a:t>
            </a:r>
          </a:p>
        </p:txBody>
      </p:sp>
      <p:sp>
        <p:nvSpPr>
          <p:cNvPr id="3" name="Hộp Văn bản 2">
            <a:extLst>
              <a:ext uri="{FF2B5EF4-FFF2-40B4-BE49-F238E27FC236}">
                <a16:creationId xmlns:a16="http://schemas.microsoft.com/office/drawing/2014/main" id="{9F940C14-A56F-4044-9957-27E1D260F98E}"/>
              </a:ext>
            </a:extLst>
          </p:cNvPr>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p>
          <a:p>
            <a:endParaRPr lang="vi-VN"/>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dirty="0" err="1">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rPr>
              <a:t>Định</a:t>
            </a:r>
            <a:r>
              <a:rPr lang="en-US" sz="4400" b="1" dirty="0">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rPr>
              <a:t> h</a:t>
            </a:r>
            <a:r>
              <a:rPr lang="vi-VN" sz="4400" b="1" dirty="0">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rPr>
              <a:t>ướng tiết học sau:</a:t>
            </a:r>
            <a:endParaRPr lang="en-US" sz="4400" b="1" dirty="0">
              <a:ln>
                <a:solidFill>
                  <a:sysClr val="windowText" lastClr="000000"/>
                </a:solidFill>
              </a:ln>
              <a:solidFill>
                <a:srgbClr val="00B0F0"/>
              </a:solidFill>
              <a:latin typeface="Times" panose="02020603050405020304" pitchFamily="18" charset="0"/>
              <a:ea typeface="HP001 5Ha" pitchFamily="34" charset="-127"/>
              <a:cs typeface="Times" panose="02020603050405020304" pitchFamily="18" charset="0"/>
            </a:endParaRPr>
          </a:p>
        </p:txBody>
      </p:sp>
      <p:sp>
        <p:nvSpPr>
          <p:cNvPr id="14" name="Rectangle 13">
            <a:extLst>
              <a:ext uri="{FF2B5EF4-FFF2-40B4-BE49-F238E27FC236}">
                <a16:creationId xmlns:a16="http://schemas.microsoft.com/office/drawing/2014/main"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lòng</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th</a:t>
            </a:r>
            <a:r>
              <a:rPr lang="vi-VN" sz="4300" dirty="0">
                <a:latin typeface="Times New Roman" panose="02020603050405020304" pitchFamily="18" charset="0"/>
                <a:cs typeface="Times New Roman" panose="02020603050405020304" pitchFamily="18" charset="0"/>
              </a:rPr>
              <a:t>ơ</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và</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nội</a:t>
            </a:r>
            <a:r>
              <a:rPr lang="en-US" sz="4300" dirty="0">
                <a:latin typeface="Times New Roman" panose="02020603050405020304" pitchFamily="18" charset="0"/>
                <a:cs typeface="Times New Roman" panose="02020603050405020304" pitchFamily="18" charset="0"/>
              </a:rPr>
              <a:t> dung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a:t>
            </a: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 </a:t>
            </a:r>
            <a:r>
              <a:rPr lang="en-US" sz="4300" dirty="0" err="1">
                <a:latin typeface="Times New Roman" panose="02020603050405020304" pitchFamily="18" charset="0"/>
                <a:cs typeface="Times New Roman" panose="02020603050405020304" pitchFamily="18" charset="0"/>
              </a:rPr>
              <a:t>Lòng</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dân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Tiết</a:t>
            </a:r>
            <a:r>
              <a:rPr lang="en-US" sz="4300" dirty="0">
                <a:latin typeface="Times New Roman" panose="02020603050405020304" pitchFamily="18" charset="0"/>
                <a:cs typeface="Times New Roman" panose="02020603050405020304" pitchFamily="18" charset="0"/>
              </a:rPr>
              <a:t> 1 – Trang 24)</a:t>
            </a:r>
          </a:p>
          <a:p>
            <a:pPr algn="just">
              <a:lnSpc>
                <a:spcPct val="150000"/>
              </a:lnSpc>
              <a:defRPr/>
            </a:pPr>
            <a:r>
              <a:rPr lang="en-US" sz="43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dirty="0">
                <a:solidFill>
                  <a:srgbClr val="006600"/>
                </a:solidFill>
                <a:latin typeface="Times New Roman" panose="02020603050405020304" pitchFamily="18" charset="0"/>
                <a:cs typeface="Times New Roman" panose="02020603050405020304" pitchFamily="18" charset="0"/>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a:extLst>
              <a:ext uri="{FF2B5EF4-FFF2-40B4-BE49-F238E27FC236}">
                <a16:creationId xmlns:a16="http://schemas.microsoft.com/office/drawing/2014/main"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01851959"/>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p>
          <a:p>
            <a:pPr>
              <a:spcBef>
                <a:spcPct val="50000"/>
              </a:spcBef>
            </a:pPr>
            <a:r>
              <a:rPr lang="en-US" altLang="vi-VN" sz="2400" b="1" i="1">
                <a:solidFill>
                  <a:srgbClr val="0000CC"/>
                </a:solidFill>
              </a:rPr>
              <a:t>Như máu con tim,</a:t>
            </a:r>
          </a:p>
          <a:p>
            <a:pPr>
              <a:spcBef>
                <a:spcPct val="50000"/>
              </a:spcBef>
            </a:pPr>
            <a:r>
              <a:rPr lang="en-US" altLang="vi-VN" sz="2400" b="1" i="1">
                <a:solidFill>
                  <a:srgbClr val="0000CC"/>
                </a:solidFill>
              </a:rPr>
              <a:t>Lá cờ Tổ quốc,</a:t>
            </a:r>
          </a:p>
          <a:p>
            <a:pPr>
              <a:spcBef>
                <a:spcPct val="50000"/>
              </a:spcBef>
            </a:pPr>
            <a:r>
              <a:rPr lang="en-US" altLang="vi-VN" sz="2400" b="1" i="1">
                <a:solidFill>
                  <a:srgbClr val="0000CC"/>
                </a:solidFill>
              </a:rPr>
              <a:t>Khăn quàng đội viên.</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p>
          <a:p>
            <a:pPr>
              <a:spcBef>
                <a:spcPct val="50000"/>
              </a:spcBef>
            </a:pPr>
            <a:r>
              <a:rPr lang="en-US" altLang="vi-VN" sz="2400" b="1" i="1">
                <a:solidFill>
                  <a:srgbClr val="0000CC"/>
                </a:solidFill>
              </a:rPr>
              <a:t>Đồng bằng, rừng núi,</a:t>
            </a:r>
          </a:p>
          <a:p>
            <a:pPr>
              <a:spcBef>
                <a:spcPct val="50000"/>
              </a:spcBef>
            </a:pPr>
            <a:r>
              <a:rPr lang="en-US" altLang="vi-VN" sz="2400" b="1" i="1">
                <a:solidFill>
                  <a:srgbClr val="0000CC"/>
                </a:solidFill>
              </a:rPr>
              <a:t>Biển đầy cá tôm,</a:t>
            </a:r>
          </a:p>
          <a:p>
            <a:pPr>
              <a:spcBef>
                <a:spcPct val="50000"/>
              </a:spcBef>
            </a:pPr>
            <a:r>
              <a:rPr lang="en-US" altLang="vi-VN" sz="2400" b="1" i="1">
                <a:solidFill>
                  <a:srgbClr val="0000CC"/>
                </a:solidFill>
              </a:rPr>
              <a:t>Bầu trời cao vợi.</a:t>
            </a:r>
          </a:p>
          <a:p>
            <a:pPr>
              <a:spcBef>
                <a:spcPct val="50000"/>
              </a:spcBef>
            </a:pPr>
            <a:endParaRPr lang="en-US" altLang="vi-VN" sz="2400" b="1" i="1">
              <a:solidFill>
                <a:srgbClr val="0000CC"/>
              </a:solidFill>
            </a:endParaRPr>
          </a:p>
        </p:txBody>
      </p:sp>
      <p:sp>
        <p:nvSpPr>
          <p:cNvPr id="4099" name="Text Box 11">
            <a:extLst>
              <a:ext uri="{FF2B5EF4-FFF2-40B4-BE49-F238E27FC236}">
                <a16:creationId xmlns:a16="http://schemas.microsoft.com/office/drawing/2014/main"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p>
          <a:p>
            <a:pPr>
              <a:spcBef>
                <a:spcPct val="50000"/>
              </a:spcBef>
            </a:pPr>
            <a:endParaRPr lang="en-US" altLang="vi-VN" sz="2400" b="1" i="1" dirty="0">
              <a:solidFill>
                <a:srgbClr val="0000CC"/>
              </a:solidFill>
            </a:endParaRPr>
          </a:p>
        </p:txBody>
      </p:sp>
      <p:sp>
        <p:nvSpPr>
          <p:cNvPr id="4100" name="WordArt 2">
            <a:extLst>
              <a:ext uri="{FF2B5EF4-FFF2-40B4-BE49-F238E27FC236}">
                <a16:creationId xmlns:a16="http://schemas.microsoft.com/office/drawing/2014/main"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a:extLst>
              <a:ext uri="{FF2B5EF4-FFF2-40B4-BE49-F238E27FC236}">
                <a16:creationId xmlns:a16="http://schemas.microsoft.com/office/drawing/2014/main"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a:extLst>
              <a:ext uri="{FF2B5EF4-FFF2-40B4-BE49-F238E27FC236}">
                <a16:creationId xmlns:a16="http://schemas.microsoft.com/office/drawing/2014/main"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a:extLst>
              <a:ext uri="{FF2B5EF4-FFF2-40B4-BE49-F238E27FC236}">
                <a16:creationId xmlns:a16="http://schemas.microsoft.com/office/drawing/2014/main"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p>
          <a:p>
            <a:pPr>
              <a:spcBef>
                <a:spcPct val="50000"/>
              </a:spcBef>
            </a:pPr>
            <a:r>
              <a:rPr lang="en-US" altLang="vi-VN" sz="2400" b="1" i="1">
                <a:solidFill>
                  <a:srgbClr val="0000CC"/>
                </a:solidFill>
              </a:rPr>
              <a:t>Hòn than óng ánh,</a:t>
            </a:r>
          </a:p>
          <a:p>
            <a:pPr>
              <a:spcBef>
                <a:spcPct val="50000"/>
              </a:spcBef>
            </a:pPr>
            <a:r>
              <a:rPr lang="en-US" altLang="vi-VN" sz="2400" b="1" i="1">
                <a:solidFill>
                  <a:srgbClr val="0000CC"/>
                </a:solidFill>
              </a:rPr>
              <a:t>Đôi mắt bé ngoan,</a:t>
            </a:r>
          </a:p>
          <a:p>
            <a:pPr>
              <a:spcBef>
                <a:spcPct val="50000"/>
              </a:spcBef>
            </a:pPr>
            <a:r>
              <a:rPr lang="en-US" altLang="vi-VN" sz="2400" b="1" i="1">
                <a:solidFill>
                  <a:srgbClr val="0000CC"/>
                </a:solidFill>
              </a:rPr>
              <a:t>Màn đêm yên tĩnh.</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p>
          <a:p>
            <a:pPr>
              <a:spcBef>
                <a:spcPct val="50000"/>
              </a:spcBef>
            </a:pPr>
            <a:r>
              <a:rPr lang="en-US" altLang="vi-VN" sz="2400" b="1" i="1">
                <a:solidFill>
                  <a:srgbClr val="0000CC"/>
                </a:solidFill>
              </a:rPr>
              <a:t>Hoa cà, hoa sim,</a:t>
            </a:r>
          </a:p>
          <a:p>
            <a:pPr>
              <a:spcBef>
                <a:spcPct val="50000"/>
              </a:spcBef>
            </a:pPr>
            <a:r>
              <a:rPr lang="en-US" altLang="vi-VN" sz="2400" b="1" i="1">
                <a:solidFill>
                  <a:srgbClr val="0000CC"/>
                </a:solidFill>
              </a:rPr>
              <a:t>Chiếc khăn của chị,</a:t>
            </a:r>
          </a:p>
          <a:p>
            <a:pPr>
              <a:spcBef>
                <a:spcPct val="50000"/>
              </a:spcBef>
            </a:pPr>
            <a:r>
              <a:rPr lang="en-US" altLang="vi-VN" sz="2400" b="1" i="1">
                <a:solidFill>
                  <a:srgbClr val="0000CC"/>
                </a:solidFill>
              </a:rPr>
              <a:t>Nét mực chữ em.</a:t>
            </a:r>
          </a:p>
          <a:p>
            <a:pPr>
              <a:spcBef>
                <a:spcPct val="50000"/>
              </a:spcBef>
            </a:pPr>
            <a:endParaRPr lang="en-US" altLang="vi-VN" sz="2400" b="1" i="1">
              <a:solidFill>
                <a:srgbClr val="0000CC"/>
              </a:solidFill>
            </a:endParaRPr>
          </a:p>
        </p:txBody>
      </p:sp>
      <p:sp>
        <p:nvSpPr>
          <p:cNvPr id="5123" name="Text Box 10">
            <a:extLst>
              <a:ext uri="{FF2B5EF4-FFF2-40B4-BE49-F238E27FC236}">
                <a16:creationId xmlns:a16="http://schemas.microsoft.com/office/drawing/2014/main"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p>
          <a:p>
            <a:pPr>
              <a:spcBef>
                <a:spcPct val="50000"/>
              </a:spcBef>
            </a:pPr>
            <a:r>
              <a:rPr lang="en-US" altLang="vi-VN" sz="2400" b="1" i="1">
                <a:solidFill>
                  <a:srgbClr val="0000CC"/>
                </a:solidFill>
              </a:rPr>
              <a:t>Áo mẹ sờn bạc, </a:t>
            </a:r>
          </a:p>
          <a:p>
            <a:pPr>
              <a:spcBef>
                <a:spcPct val="50000"/>
              </a:spcBef>
            </a:pPr>
            <a:r>
              <a:rPr lang="en-US" altLang="vi-VN" sz="2400" b="1" i="1">
                <a:solidFill>
                  <a:srgbClr val="0000CC"/>
                </a:solidFill>
              </a:rPr>
              <a:t>Đất đai cần cù,</a:t>
            </a:r>
          </a:p>
          <a:p>
            <a:pPr>
              <a:spcBef>
                <a:spcPct val="50000"/>
              </a:spcBef>
            </a:pPr>
            <a:r>
              <a:rPr lang="en-US" altLang="vi-VN" sz="2400" b="1" i="1">
                <a:solidFill>
                  <a:srgbClr val="0000CC"/>
                </a:solidFill>
              </a:rPr>
              <a:t>Gỗ rừng bát ngát</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p>
          <a:p>
            <a:pPr>
              <a:spcBef>
                <a:spcPct val="50000"/>
              </a:spcBef>
            </a:pPr>
            <a:r>
              <a:rPr lang="en-US" altLang="vi-VN" sz="2400" b="1" i="1">
                <a:solidFill>
                  <a:srgbClr val="0000CC"/>
                </a:solidFill>
              </a:rPr>
              <a:t>Dành cho em ngoan.</a:t>
            </a:r>
          </a:p>
          <a:p>
            <a:pPr>
              <a:spcBef>
                <a:spcPct val="50000"/>
              </a:spcBef>
            </a:pPr>
            <a:r>
              <a:rPr lang="en-US" altLang="vi-VN" sz="2400" b="1" i="1">
                <a:solidFill>
                  <a:srgbClr val="0000CC"/>
                </a:solidFill>
              </a:rPr>
              <a:t>Em yêu tất cả</a:t>
            </a:r>
          </a:p>
          <a:p>
            <a:pPr>
              <a:spcBef>
                <a:spcPct val="50000"/>
              </a:spcBef>
            </a:pPr>
            <a:r>
              <a:rPr lang="en-US" altLang="vi-VN" sz="2400" b="1" i="1">
                <a:solidFill>
                  <a:srgbClr val="0000CC"/>
                </a:solidFill>
              </a:rPr>
              <a:t>Sắc màu Việt Nam.</a:t>
            </a:r>
          </a:p>
          <a:p>
            <a:pPr>
              <a:spcBef>
                <a:spcPct val="50000"/>
              </a:spcBef>
            </a:pPr>
            <a:endParaRPr lang="en-US" altLang="vi-VN" sz="2400" b="1" i="1">
              <a:solidFill>
                <a:srgbClr val="0000CC"/>
              </a:solidFill>
            </a:endParaRPr>
          </a:p>
        </p:txBody>
      </p:sp>
      <p:sp>
        <p:nvSpPr>
          <p:cNvPr id="4" name="Pentagon 3">
            <a:extLst>
              <a:ext uri="{FF2B5EF4-FFF2-40B4-BE49-F238E27FC236}">
                <a16:creationId xmlns:a16="http://schemas.microsoft.com/office/drawing/2014/main"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a:extLst>
              <a:ext uri="{FF2B5EF4-FFF2-40B4-BE49-F238E27FC236}">
                <a16:creationId xmlns:a16="http://schemas.microsoft.com/office/drawing/2014/main"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a:extLst>
              <a:ext uri="{FF2B5EF4-FFF2-40B4-BE49-F238E27FC236}">
                <a16:creationId xmlns:a16="http://schemas.microsoft.com/office/drawing/2014/main"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a:extLst>
              <a:ext uri="{FF2B5EF4-FFF2-40B4-BE49-F238E27FC236}">
                <a16:creationId xmlns:a16="http://schemas.microsoft.com/office/drawing/2014/main"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1244</Words>
  <Application>Microsoft Office PowerPoint</Application>
  <PresentationFormat>Widescreen</PresentationFormat>
  <Paragraphs>177</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vt:lpstr>
      <vt:lpstr>Times</vt:lpstr>
      <vt:lpstr>Times New Roman</vt:lpstr>
      <vt:lpstr>Verdana</vt:lpstr>
      <vt:lpstr>Wingdings</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Swift3</cp:lastModifiedBy>
  <cp:revision>56</cp:revision>
  <dcterms:created xsi:type="dcterms:W3CDTF">2017-08-13T03:56:13Z</dcterms:created>
  <dcterms:modified xsi:type="dcterms:W3CDTF">2022-09-10T07:52:59Z</dcterms:modified>
</cp:coreProperties>
</file>