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64" r:id="rId2"/>
    <p:sldId id="361" r:id="rId3"/>
    <p:sldId id="259" r:id="rId4"/>
    <p:sldId id="256" r:id="rId5"/>
    <p:sldId id="260" r:id="rId6"/>
    <p:sldId id="261" r:id="rId7"/>
    <p:sldId id="263" r:id="rId8"/>
    <p:sldId id="264" r:id="rId9"/>
    <p:sldId id="365" r:id="rId10"/>
    <p:sldId id="267" r:id="rId11"/>
    <p:sldId id="268" r:id="rId12"/>
    <p:sldId id="269" r:id="rId13"/>
    <p:sldId id="278" r:id="rId14"/>
    <p:sldId id="279" r:id="rId15"/>
    <p:sldId id="277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91887-6CDA-415B-AA9E-956EF1F5684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2953-EDAF-4456-93B3-8F24470E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0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CF380781-06A9-7799-92EF-4BA86D6B7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C39CB9C0-0F26-D3BE-39A4-A645F29E7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3735CB3-76E4-900F-EE2B-F752B864E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A8DE132-30E9-48CC-8E0B-24070F18B36B}" type="slidenum">
              <a:rPr lang="zh-CN" altLang="en-US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439EA-870B-4280-B91C-FBF042497B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9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BE23-BFC8-409B-8023-D8D1BE42E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8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3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9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0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2DC61-DB2F-401A-88F9-2D624B2E007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entileframe1181x1772pngh0">
            <a:extLst>
              <a:ext uri="{FF2B5EF4-FFF2-40B4-BE49-F238E27FC236}">
                <a16:creationId xmlns:a16="http://schemas.microsoft.com/office/drawing/2014/main" id="{005BECFC-BA47-0843-4B5E-713E8391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id="{9FEA4F74-4B17-A540-8925-F27DB231E2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7363" y="2328863"/>
            <a:ext cx="2654300" cy="531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Box 3">
            <a:extLst>
              <a:ext uri="{FF2B5EF4-FFF2-40B4-BE49-F238E27FC236}">
                <a16:creationId xmlns:a16="http://schemas.microsoft.com/office/drawing/2014/main" id="{22F41B6C-1643-FAA0-3A70-9BA4B7448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68375"/>
            <a:ext cx="7032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3317" name="TextBox 10">
            <a:extLst>
              <a:ext uri="{FF2B5EF4-FFF2-40B4-BE49-F238E27FC236}">
                <a16:creationId xmlns:a16="http://schemas.microsoft.com/office/drawing/2014/main" id="{BF882DF8-AFDD-BEAD-8778-A1278BCF4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741863"/>
            <a:ext cx="542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5">
            <a:extLst>
              <a:ext uri="{FF2B5EF4-FFF2-40B4-BE49-F238E27FC236}">
                <a16:creationId xmlns:a16="http://schemas.microsoft.com/office/drawing/2014/main" id="{658244D9-B00A-EBBC-484F-83EE9922CB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98788" y="3587750"/>
            <a:ext cx="2654300" cy="531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371600" y="457201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7030A0"/>
                </a:solidFill>
                <a:latin typeface="+mj-lt"/>
              </a:rPr>
              <a:t>Bài </a:t>
            </a: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2</a:t>
            </a:r>
            <a:r>
              <a:rPr lang="vi-VN" sz="2400" b="1" i="1" dirty="0">
                <a:solidFill>
                  <a:srgbClr val="7030A0"/>
                </a:solidFill>
                <a:latin typeface="+mj-lt"/>
              </a:rPr>
              <a:t>: Ghi lại phần vần của những tiếng in đậm trong các câu sau:</a:t>
            </a:r>
            <a:endParaRPr lang="en-US" sz="24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002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Trạng nguyên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trẻ nhất của nước ta là ông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Nguyễn Hiền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đỗ đầu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khoa thi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năm 1247, lúc vừa 13 tuổi.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0386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b/ Làng có nhiều tiến sĩ nhất nước là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làng Mộ Trạch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, xã Tân Hồng,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huyện Bình Giang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, tỉnh Hải Dương: 36 tiến sĩ.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1084"/>
              </p:ext>
            </p:extLst>
          </p:nvPr>
        </p:nvGraphicFramePr>
        <p:xfrm>
          <a:off x="5181600" y="1295400"/>
          <a:ext cx="267353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2060"/>
                          </a:solidFill>
                        </a:rPr>
                        <a:t>Tiếng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2060"/>
                          </a:solidFill>
                        </a:rPr>
                        <a:t>Vần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Trạng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Nguyên,</a:t>
                      </a:r>
                      <a:r>
                        <a:rPr lang="vi-VN" sz="1800" b="1" baseline="0" dirty="0"/>
                        <a:t> Nguyễn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Hiền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Khoa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Thi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Striped Right Arrow 23"/>
          <p:cNvSpPr/>
          <p:nvPr/>
        </p:nvSpPr>
        <p:spPr>
          <a:xfrm>
            <a:off x="3565071" y="2379196"/>
            <a:ext cx="1524000" cy="38100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897388"/>
              </p:ext>
            </p:extLst>
          </p:nvPr>
        </p:nvGraphicFramePr>
        <p:xfrm>
          <a:off x="5181600" y="4038600"/>
          <a:ext cx="2743200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7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Tiếng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Vần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Làng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Mộ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Trạch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Huyện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Bình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aseline="0" dirty="0"/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Giang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Right Arrow 25"/>
          <p:cNvSpPr/>
          <p:nvPr/>
        </p:nvSpPr>
        <p:spPr>
          <a:xfrm>
            <a:off x="3505200" y="5029200"/>
            <a:ext cx="144780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4200" y="1688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 ang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133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 uyên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iên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048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oa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364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 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 ang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80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Ô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 ach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498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 uyên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586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aseline="0" dirty="0">
                <a:solidFill>
                  <a:srgbClr val="FF0000"/>
                </a:solidFill>
              </a:rPr>
              <a:t>i</a:t>
            </a:r>
            <a:r>
              <a:rPr lang="vi-VN" dirty="0">
                <a:solidFill>
                  <a:srgbClr val="FF0000"/>
                </a:solidFill>
              </a:rPr>
              <a:t>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624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ang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4" grpId="0" animBg="1"/>
      <p:bldP spid="26" grpId="0" animBg="1"/>
      <p:bldP spid="2" grpId="0"/>
      <p:bldP spid="3" grpId="0"/>
      <p:bldP spid="4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loud 4"/>
          <p:cNvSpPr/>
          <p:nvPr/>
        </p:nvSpPr>
        <p:spPr>
          <a:xfrm>
            <a:off x="1903434" y="579054"/>
            <a:ext cx="5867400" cy="1143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cấu 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tiếng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Cloud 6"/>
          <p:cNvSpPr/>
          <p:nvPr/>
        </p:nvSpPr>
        <p:spPr>
          <a:xfrm>
            <a:off x="2746332" y="3200400"/>
            <a:ext cx="5943600" cy="121733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Trình bày cấu tạo của vần?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5353"/>
            <a:ext cx="2438400" cy="2712381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>
            <a:off x="3505200" y="1478071"/>
            <a:ext cx="4265634" cy="1722329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Cấu tạo tiếng bao gồm:</a:t>
            </a:r>
          </a:p>
          <a:p>
            <a:pPr algn="ctr"/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âm đầu- vần- thanh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2590800" y="4495800"/>
            <a:ext cx="5486400" cy="18288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  <a:latin typeface="+mj-lt"/>
              </a:rPr>
              <a:t>Cấu tạo vần gồm các bộ phận:</a:t>
            </a:r>
          </a:p>
          <a:p>
            <a:pPr algn="ctr"/>
            <a:r>
              <a:rPr lang="vi-VN" sz="2400" b="1" dirty="0">
                <a:solidFill>
                  <a:srgbClr val="7030A0"/>
                </a:solidFill>
                <a:latin typeface="+mj-lt"/>
              </a:rPr>
              <a:t>Âm đầu- âm chính- âm cuối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73860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9144000" cy="6849174"/>
          </a:xfrm>
        </p:spPr>
      </p:pic>
      <p:sp>
        <p:nvSpPr>
          <p:cNvPr id="5" name="Rectangle 4"/>
          <p:cNvSpPr/>
          <p:nvPr/>
        </p:nvSpPr>
        <p:spPr>
          <a:xfrm>
            <a:off x="990600" y="6858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vi-VN" sz="2400" b="1" i="1" dirty="0">
                <a:solidFill>
                  <a:srgbClr val="7030A0"/>
                </a:solidFill>
                <a:latin typeface="+mj-lt"/>
              </a:rPr>
              <a:t>Bài </a:t>
            </a: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3</a:t>
            </a:r>
            <a:r>
              <a:rPr lang="vi-VN" sz="2400" b="1" i="1" dirty="0">
                <a:solidFill>
                  <a:srgbClr val="7030A0"/>
                </a:solidFill>
                <a:latin typeface="+mj-lt"/>
              </a:rPr>
              <a:t>: Chép vần của từng tiếng vừa tìm được vào mô hình cấu tạo vần dưới đây:</a:t>
            </a:r>
            <a:endParaRPr lang="en-US" sz="2400" b="1" i="1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22574"/>
              </p:ext>
            </p:extLst>
          </p:nvPr>
        </p:nvGraphicFramePr>
        <p:xfrm>
          <a:off x="723378" y="2133600"/>
          <a:ext cx="6080760" cy="2048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9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Vần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đầu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chính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cuối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 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036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4582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800080"/>
                </a:solidFill>
                <a:latin typeface=".VnTime" panose="020B7200000000000000" pitchFamily="34" charset="0"/>
              </a:rPr>
              <a:t>Bµi 3 :</a:t>
            </a:r>
            <a:r>
              <a:rPr lang="en-US" sz="2800">
                <a:solidFill>
                  <a:srgbClr val="660033"/>
                </a:solidFill>
                <a:latin typeface=".VnTime" panose="020B7200000000000000" pitchFamily="34" charset="0"/>
              </a:rPr>
              <a:t> GhÐp vÇn cña tõng tiÕng võa t×m ®­ưîc vµo m« h×nh cÊu t¹o dư­íi ®©y:</a:t>
            </a:r>
          </a:p>
        </p:txBody>
      </p:sp>
      <p:graphicFrame>
        <p:nvGraphicFramePr>
          <p:cNvPr id="36925" name="Group 61"/>
          <p:cNvGraphicFramePr>
            <a:graphicFrameLocks noGrp="1"/>
          </p:cNvGraphicFramePr>
          <p:nvPr>
            <p:ph/>
          </p:nvPr>
        </p:nvGraphicFramePr>
        <p:xfrm>
          <a:off x="1143000" y="1524000"/>
          <a:ext cx="7239000" cy="4876802"/>
        </p:xfrm>
        <a:graphic>
          <a:graphicData uri="http://schemas.openxmlformats.org/drawingml/2006/table">
            <a:tbl>
              <a:tblPr/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2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Tiếng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Vần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đệm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chính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cuối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trạng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nguyên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Nguyễn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Hiền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khoa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6926" name="Text Box 62"/>
          <p:cNvSpPr txBox="1">
            <a:spLocks noChangeArrowheads="1"/>
          </p:cNvSpPr>
          <p:nvPr/>
        </p:nvSpPr>
        <p:spPr bwMode="auto">
          <a:xfrm>
            <a:off x="5318125" y="27844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6927" name="Text Box 63"/>
          <p:cNvSpPr txBox="1">
            <a:spLocks noChangeArrowheads="1"/>
          </p:cNvSpPr>
          <p:nvPr/>
        </p:nvSpPr>
        <p:spPr bwMode="auto">
          <a:xfrm>
            <a:off x="7239000" y="27432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5318125" y="3417888"/>
            <a:ext cx="51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yê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7239000" y="33766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3733800" y="34147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36932" name="Text Box 68"/>
          <p:cNvSpPr txBox="1">
            <a:spLocks noChangeArrowheads="1"/>
          </p:cNvSpPr>
          <p:nvPr/>
        </p:nvSpPr>
        <p:spPr bwMode="auto">
          <a:xfrm>
            <a:off x="5318125" y="4003675"/>
            <a:ext cx="51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yê</a:t>
            </a:r>
          </a:p>
        </p:txBody>
      </p:sp>
      <p:sp>
        <p:nvSpPr>
          <p:cNvPr id="36933" name="Text Box 69"/>
          <p:cNvSpPr txBox="1">
            <a:spLocks noChangeArrowheads="1"/>
          </p:cNvSpPr>
          <p:nvPr/>
        </p:nvSpPr>
        <p:spPr bwMode="auto">
          <a:xfrm>
            <a:off x="7239000" y="3962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6934" name="Text Box 70"/>
          <p:cNvSpPr txBox="1">
            <a:spLocks noChangeArrowheads="1"/>
          </p:cNvSpPr>
          <p:nvPr/>
        </p:nvSpPr>
        <p:spPr bwMode="auto">
          <a:xfrm>
            <a:off x="3733800" y="40005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36935" name="Text Box 71"/>
          <p:cNvSpPr txBox="1">
            <a:spLocks noChangeArrowheads="1"/>
          </p:cNvSpPr>
          <p:nvPr/>
        </p:nvSpPr>
        <p:spPr bwMode="auto">
          <a:xfrm>
            <a:off x="5318125" y="4586288"/>
            <a:ext cx="439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iê</a:t>
            </a:r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7239000" y="45450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6938" name="Text Box 74"/>
          <p:cNvSpPr txBox="1">
            <a:spLocks noChangeArrowheads="1"/>
          </p:cNvSpPr>
          <p:nvPr/>
        </p:nvSpPr>
        <p:spPr bwMode="auto">
          <a:xfrm>
            <a:off x="5318125" y="5195888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6940" name="Text Box 76"/>
          <p:cNvSpPr txBox="1">
            <a:spLocks noChangeArrowheads="1"/>
          </p:cNvSpPr>
          <p:nvPr/>
        </p:nvSpPr>
        <p:spPr bwMode="auto">
          <a:xfrm>
            <a:off x="3733800" y="51927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6941" name="Text Box 77"/>
          <p:cNvSpPr txBox="1">
            <a:spLocks noChangeArrowheads="1"/>
          </p:cNvSpPr>
          <p:nvPr/>
        </p:nvSpPr>
        <p:spPr bwMode="auto">
          <a:xfrm>
            <a:off x="5318125" y="5805488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9393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6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926" grpId="0"/>
      <p:bldP spid="36927" grpId="0"/>
      <p:bldP spid="36929" grpId="0"/>
      <p:bldP spid="36930" grpId="0"/>
      <p:bldP spid="36931" grpId="0"/>
      <p:bldP spid="36932" grpId="0"/>
      <p:bldP spid="36933" grpId="0"/>
      <p:bldP spid="36934" grpId="0"/>
      <p:bldP spid="36935" grpId="0"/>
      <p:bldP spid="36936" grpId="0"/>
      <p:bldP spid="36938" grpId="0"/>
      <p:bldP spid="369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Group 3"/>
          <p:cNvGraphicFramePr>
            <a:graphicFrameLocks noGrp="1"/>
          </p:cNvGraphicFramePr>
          <p:nvPr>
            <p:ph/>
          </p:nvPr>
        </p:nvGraphicFramePr>
        <p:xfrm>
          <a:off x="1143000" y="914400"/>
          <a:ext cx="7239000" cy="4876802"/>
        </p:xfrm>
        <a:graphic>
          <a:graphicData uri="http://schemas.openxmlformats.org/drawingml/2006/table">
            <a:tbl>
              <a:tblPr/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2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Tiếng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Vần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đệm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chính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cuối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làng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Mộ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Trạch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huyện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Bình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Giang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5318125" y="21748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7239000" y="21336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</a:p>
        </p:txBody>
      </p:sp>
      <p:sp>
        <p:nvSpPr>
          <p:cNvPr id="38961" name="Text Box 49"/>
          <p:cNvSpPr txBox="1">
            <a:spLocks noChangeArrowheads="1"/>
          </p:cNvSpPr>
          <p:nvPr/>
        </p:nvSpPr>
        <p:spPr bwMode="auto">
          <a:xfrm>
            <a:off x="5318125" y="28082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ô</a:t>
            </a: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5318125" y="33940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7239000" y="3352800"/>
            <a:ext cx="51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</a:p>
        </p:txBody>
      </p:sp>
      <p:sp>
        <p:nvSpPr>
          <p:cNvPr id="38967" name="Text Box 55"/>
          <p:cNvSpPr txBox="1">
            <a:spLocks noChangeArrowheads="1"/>
          </p:cNvSpPr>
          <p:nvPr/>
        </p:nvSpPr>
        <p:spPr bwMode="auto">
          <a:xfrm>
            <a:off x="5318125" y="3976688"/>
            <a:ext cx="51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yê</a:t>
            </a:r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7239000" y="39354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7239000" y="45720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</a:p>
        </p:txBody>
      </p:sp>
      <p:sp>
        <p:nvSpPr>
          <p:cNvPr id="38970" name="Text Box 58"/>
          <p:cNvSpPr txBox="1">
            <a:spLocks noChangeArrowheads="1"/>
          </p:cNvSpPr>
          <p:nvPr/>
        </p:nvSpPr>
        <p:spPr bwMode="auto">
          <a:xfrm>
            <a:off x="5334000" y="45593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5318125" y="5195888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8972" name="Text Box 60"/>
          <p:cNvSpPr txBox="1">
            <a:spLocks noChangeArrowheads="1"/>
          </p:cNvSpPr>
          <p:nvPr/>
        </p:nvSpPr>
        <p:spPr bwMode="auto">
          <a:xfrm>
            <a:off x="3657600" y="393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38973" name="Text Box 61"/>
          <p:cNvSpPr txBox="1">
            <a:spLocks noChangeArrowheads="1"/>
          </p:cNvSpPr>
          <p:nvPr/>
        </p:nvSpPr>
        <p:spPr bwMode="auto">
          <a:xfrm>
            <a:off x="7315200" y="51816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9614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8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9" grpId="0"/>
      <p:bldP spid="38960" grpId="0"/>
      <p:bldP spid="38961" grpId="0"/>
      <p:bldP spid="38964" grpId="0"/>
      <p:bldP spid="38965" grpId="0"/>
      <p:bldP spid="38967" grpId="0"/>
      <p:bldP spid="38968" grpId="0"/>
      <p:bldP spid="38969" grpId="0"/>
      <p:bldP spid="38970" grpId="0"/>
      <p:bldP spid="389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81200"/>
            <a:ext cx="6705600" cy="2339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vần của tất cả các tiếng đều có âm chính. Ngoài âm chính một số vần còn có âm cuối và âm đệm.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2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19400" y="1676400"/>
            <a:ext cx="5486400" cy="1600200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71500" indent="-571500" algn="l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000" b="1" dirty="0">
                <a:solidFill>
                  <a:srgbClr val="FF0000"/>
                </a:solidFill>
              </a:rPr>
              <a:t>ặn dò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cấu tạo </a:t>
            </a:r>
            <a:r>
              <a:rPr lang="en-US" sz="3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vi-VN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và vần</a:t>
            </a:r>
            <a:b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N</a:t>
            </a:r>
            <a:r>
              <a:rPr lang="vi-VN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hớ</a:t>
            </a: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 gửi các học sinh</a:t>
            </a:r>
            <a:b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8494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F49C1-8345-5581-E522-DA4DDA20B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DAAC76-56A8-6CE6-8E6B-E39A0511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65275"/>
            <a:ext cx="56673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9F587C-C1FD-2A2A-3F3E-0B2BDB31081A}"/>
              </a:ext>
            </a:extLst>
          </p:cNvPr>
          <p:cNvSpPr txBox="1"/>
          <p:nvPr/>
        </p:nvSpPr>
        <p:spPr>
          <a:xfrm>
            <a:off x="2177354" y="2436421"/>
            <a:ext cx="52625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Khởi</a:t>
            </a:r>
            <a:r>
              <a:rPr lang="en-US" sz="6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 </a:t>
            </a:r>
            <a:r>
              <a:rPr lang="en-US" sz="6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động</a:t>
            </a:r>
            <a:endParaRPr lang="en-US" sz="66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638300" y="248285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nguệch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ngúc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ngoằn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ngoèo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1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28B9B7CA-C83F-4641-8065-7694F24BC092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752600"/>
            <a:ext cx="8229600" cy="18651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b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 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vi-VN" altLang="en-US" sz="3600" dirty="0">
                <a:solidFill>
                  <a:srgbClr val="210BA5"/>
                </a:solidFill>
                <a:latin typeface="Times New Roman" panose="02020603050405020304" pitchFamily="18" charset="0"/>
              </a:rPr>
              <a:t>Lương Ngọc Quyến</a:t>
            </a:r>
            <a:endParaRPr lang="en-US" altLang="en-US" sz="3600" dirty="0">
              <a:solidFill>
                <a:srgbClr val="210BA5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8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1800" y="2139559"/>
            <a:ext cx="584112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Lương Ngọc Quyến sinh năm 1885, mất năm 1917.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Ông là con trai của nhà yêu nước Lương Văn Can.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Ông tham gia cách mạng và bị giặc bắt giam.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Ngày 30/8/19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, ông được giải thoát và tham gia chỉ huy nghĩa quân ở Thái Nguyên.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3379"/>
            <a:ext cx="239871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/>
          <p:cNvSpPr/>
          <p:nvPr/>
        </p:nvSpPr>
        <p:spPr>
          <a:xfrm>
            <a:off x="2181316" y="580762"/>
            <a:ext cx="5994400" cy="14427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?Trình bày hiểu biết của em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về Lương Ngọc Quyến?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9148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850624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803307391_bf65e29f4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91000" cy="518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5" descr="20081226090519luong20van20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343400" cy="518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381000" y="5638800"/>
            <a:ext cx="36576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99"/>
              </a:gs>
              <a:gs pos="50000">
                <a:schemeClr val="tx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Quyến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4953000" y="5638800"/>
            <a:ext cx="35814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99"/>
              </a:gs>
              <a:gs pos="50000">
                <a:schemeClr val="tx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Can</a:t>
            </a:r>
          </a:p>
        </p:txBody>
      </p:sp>
    </p:spTree>
    <p:extLst>
      <p:ext uri="{BB962C8B-B14F-4D97-AF65-F5344CB8AC3E}">
        <p14:creationId xmlns:p14="http://schemas.microsoft.com/office/powerpoint/2010/main" val="85675815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080770" y="3810329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uyến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23315" y="4450354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106170" y="1478277"/>
            <a:ext cx="357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oét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495" y="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FAD1F3EF-C407-498A-A88D-B1960DDE4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315" y="1093082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879A0920-AAD9-431E-9E09-A1F14BBC5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90" y="1905531"/>
            <a:ext cx="7992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7325FDFA-0468-4E5F-8943-00271251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90" y="718681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í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9103F7F0-219F-457E-B0FF-CA95DF86C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90" y="5145998"/>
            <a:ext cx="59201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hật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ản,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uốc,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hái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guyên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054850FA-0B7C-49DB-903F-477816428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660" y="5739521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ội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ấn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7182CF03-5232-4C8A-84F4-A1D4C90A6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" y="2901914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Viết hoa tên riêng của người, địa danh, tên tổ chúc ; những chữ sau dấu chấm :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F97BDEF8-473F-4B24-BC5E-BD61A4F49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" y="6224165"/>
            <a:ext cx="8155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Ngày, tháng, năm : 30-8-1917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9" grpId="0"/>
      <p:bldP spid="2060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5146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0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5146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508</Words>
  <Application>Microsoft Office PowerPoint</Application>
  <PresentationFormat>On-screen Show (4:3)</PresentationFormat>
  <Paragraphs>133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DengXian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Về ôn lại cấu tạo tiếng và vần - Chuẩn bị bài: Nhớ – viết: Thư gửi các học sinh     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Hiep Hung</dc:creator>
  <cp:lastModifiedBy>ADMIN</cp:lastModifiedBy>
  <cp:revision>30</cp:revision>
  <dcterms:created xsi:type="dcterms:W3CDTF">2020-08-25T13:02:54Z</dcterms:created>
  <dcterms:modified xsi:type="dcterms:W3CDTF">2022-09-02T15:25:50Z</dcterms:modified>
</cp:coreProperties>
</file>