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308" r:id="rId2"/>
    <p:sldId id="286" r:id="rId3"/>
    <p:sldId id="258" r:id="rId4"/>
    <p:sldId id="259" r:id="rId5"/>
    <p:sldId id="260" r:id="rId6"/>
    <p:sldId id="287" r:id="rId7"/>
    <p:sldId id="262" r:id="rId8"/>
    <p:sldId id="263" r:id="rId9"/>
    <p:sldId id="264" r:id="rId10"/>
    <p:sldId id="265" r:id="rId11"/>
    <p:sldId id="266" r:id="rId12"/>
    <p:sldId id="267" r:id="rId13"/>
    <p:sldId id="268" r:id="rId14"/>
    <p:sldId id="269" r:id="rId15"/>
    <p:sldId id="288" r:id="rId16"/>
    <p:sldId id="271" r:id="rId17"/>
    <p:sldId id="272" r:id="rId18"/>
    <p:sldId id="273" r:id="rId19"/>
    <p:sldId id="274" r:id="rId20"/>
    <p:sldId id="282" r:id="rId21"/>
    <p:sldId id="276" r:id="rId22"/>
    <p:sldId id="277" r:id="rId23"/>
    <p:sldId id="278" r:id="rId24"/>
    <p:sldId id="280" r:id="rId25"/>
    <p:sldId id="283" r:id="rId26"/>
    <p:sldId id="285" r:id="rId27"/>
    <p:sldId id="284" r:id="rId28"/>
    <p:sldId id="570" r:id="rId29"/>
  </p:sldIdLst>
  <p:sldSz cx="12192000" cy="6858000"/>
  <p:notesSz cx="6858000" cy="9144000"/>
  <p:embeddedFontLst>
    <p:embeddedFont>
      <p:font typeface="#9Slide03 Quicksand" pitchFamily="2" charset="77"/>
      <p:regular r:id="rId30"/>
    </p:embeddedFont>
    <p:embeddedFont>
      <p:font typeface="#9Slide07 Cadena" panose="02000503000000020004" pitchFamily="2" charset="77"/>
      <p:bold r:id="rId31"/>
    </p:embeddedFont>
    <p:embeddedFont>
      <p:font typeface="AvantGarde" panose="00000400000000000000"/>
      <p:regular r:id="rId32"/>
    </p:embeddedFont>
    <p:embeddedFont>
      <p:font typeface="Browallia New" panose="020B0604020202020204" pitchFamily="34" charset="-34"/>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Pattaya" pitchFamily="2" charset="-34"/>
      <p:regular r:id="rId43"/>
    </p:embeddedFont>
  </p:embeddedFontLst>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3647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86" d="100"/>
          <a:sy n="86" d="100"/>
        </p:scale>
        <p:origin x="216"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EF2E-5189-460E-AF86-ECE21C422E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531956-54FC-4653-805A-36C3841C7D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6D5FA4-FE81-4B7B-ABD5-2506BBA8E43D}"/>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5" name="Footer Placeholder 4">
            <a:extLst>
              <a:ext uri="{FF2B5EF4-FFF2-40B4-BE49-F238E27FC236}">
                <a16:creationId xmlns:a16="http://schemas.microsoft.com/office/drawing/2014/main" id="{C654E322-3149-457A-A7DA-2178D7E65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A536C-7399-49FF-B87E-218FD926E7BF}"/>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756854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97223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01397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523009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3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800718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185182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902361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523899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763158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958095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82946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08DA0-E056-49A0-979D-298529AEC1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332BC0-1CF7-45BD-9737-14C01F6D5B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8374A-C39E-4A94-B0CD-371A88433871}"/>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5" name="Footer Placeholder 4">
            <a:extLst>
              <a:ext uri="{FF2B5EF4-FFF2-40B4-BE49-F238E27FC236}">
                <a16:creationId xmlns:a16="http://schemas.microsoft.com/office/drawing/2014/main" id="{1620F30E-4A81-4B15-8529-FBC68A44B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32520-AFFC-4EC8-ABE6-1E959A6B0309}"/>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8924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800836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847380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889934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9901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546726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51683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175873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203272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971991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39832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BAA62-97D9-402D-9C81-C5494EBE2D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6AB004-0F9F-4725-84D7-0E7FCC0D2C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857214-40DE-4EF4-8920-0C4FFCC20AD0}"/>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5" name="Footer Placeholder 4">
            <a:extLst>
              <a:ext uri="{FF2B5EF4-FFF2-40B4-BE49-F238E27FC236}">
                <a16:creationId xmlns:a16="http://schemas.microsoft.com/office/drawing/2014/main" id="{DBA867A1-58D7-4F52-B1C9-7F952A2A27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E7DBC-B067-4EBE-B023-C91B26CC63CE}"/>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218294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059141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195760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822535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07282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41249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005008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21676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8592005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3450352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05739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8DA8-AC4E-4CFA-BF9B-18CB4089B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DCA2CB-BD65-4A2A-ABC9-CDFF875DCD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A92A13-3093-4476-A4D9-3DBC9738E8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4749AD-9505-42B2-8F1B-E1409798BBFD}"/>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6" name="Footer Placeholder 5">
            <a:extLst>
              <a:ext uri="{FF2B5EF4-FFF2-40B4-BE49-F238E27FC236}">
                <a16:creationId xmlns:a16="http://schemas.microsoft.com/office/drawing/2014/main" id="{BE9C5B33-A2B4-4069-B20E-D410AFA4B2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BF43ED-0FCF-45E0-B923-EBB1B9B92859}"/>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292293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00440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112349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60655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8415535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048038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587845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5891995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5C99-9C05-43A7-A579-45BC5DA926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418C14-BFF8-44C2-AAA3-300EA42391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166B5E-4434-4D6C-8D2F-B0D990FE9E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6A1FC9-0F18-4464-BDAD-C60CDE749F2F}"/>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6" name="Footer Placeholder 5">
            <a:extLst>
              <a:ext uri="{FF2B5EF4-FFF2-40B4-BE49-F238E27FC236}">
                <a16:creationId xmlns:a16="http://schemas.microsoft.com/office/drawing/2014/main" id="{B1F662CC-3A65-484F-B44C-6FA7D2987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D88C42-90AF-43AD-9EBE-FF17F3397221}"/>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494748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2FFC3-2251-454F-8DE6-700086856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EDB8E9-B43F-42FD-97B7-591033E7BC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0EBAC0-CF89-4426-8640-5626E9D0B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21F82C-338D-4090-BE8A-C206F24DA99D}"/>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6" name="Footer Placeholder 5">
            <a:extLst>
              <a:ext uri="{FF2B5EF4-FFF2-40B4-BE49-F238E27FC236}">
                <a16:creationId xmlns:a16="http://schemas.microsoft.com/office/drawing/2014/main" id="{6BE7957B-DDBD-452A-958A-B9816A0A7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8EFB7-FA69-4819-8EA1-ADEAF08850A5}"/>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8532238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1E36B-1F2A-460E-A20A-E854EAC7B7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40231A-FEA2-4EA8-BED7-DD1459D6FD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E60AF-D44D-42D3-B949-693EADBB0002}"/>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5" name="Footer Placeholder 4">
            <a:extLst>
              <a:ext uri="{FF2B5EF4-FFF2-40B4-BE49-F238E27FC236}">
                <a16:creationId xmlns:a16="http://schemas.microsoft.com/office/drawing/2014/main" id="{4AD96DCF-CAE1-4F2C-9FF2-358475B0A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41BDDA-76A6-4EEF-924D-DD05B6B30693}"/>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89348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7A5B0-457F-473D-ABF4-79689E0779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166099-A69C-4B07-9B35-208B972A3B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FE13EA-B196-4A8B-999F-A100CC520F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3ED3B3-8DB6-4516-9D0F-C17349C778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154CB3-A46E-47DC-B4FE-430F487948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DB1AFF-00D8-456C-8F86-3B134C44E23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8" name="Footer Placeholder 7">
            <a:extLst>
              <a:ext uri="{FF2B5EF4-FFF2-40B4-BE49-F238E27FC236}">
                <a16:creationId xmlns:a16="http://schemas.microsoft.com/office/drawing/2014/main" id="{5E7A3F8B-6EB4-4A5C-94E9-5746A2567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D8384D-9AD4-4EFE-97AD-8CD64AD6F0BB}"/>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3952301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484403-B40C-48E0-B709-F0162B956B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2E72F0-D136-46EA-91DE-6338DC8E47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A0C06-C574-4667-A02C-16B7DBFC8DCC}"/>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5" name="Footer Placeholder 4">
            <a:extLst>
              <a:ext uri="{FF2B5EF4-FFF2-40B4-BE49-F238E27FC236}">
                <a16:creationId xmlns:a16="http://schemas.microsoft.com/office/drawing/2014/main" id="{4A6DC860-915B-44A1-A124-0E76922A88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24008-1848-4056-A3AC-ADD4C76A5DC9}"/>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99978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F75D-F63D-4D3C-B904-93A9187458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64D009-BA58-452B-9192-09B1A934B943}"/>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4" name="Footer Placeholder 3">
            <a:extLst>
              <a:ext uri="{FF2B5EF4-FFF2-40B4-BE49-F238E27FC236}">
                <a16:creationId xmlns:a16="http://schemas.microsoft.com/office/drawing/2014/main" id="{2A46CC41-C80C-4963-954C-E9FC02C35A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892986-1AB5-40EC-AE20-F2A1F4EC4F7F}"/>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529957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688313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11956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5/9/22</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324682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A2303-A219-49FC-8681-76F8B410E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E6DBD1-1FCF-4CEE-A8ED-6297DA0690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2DA17-2F5D-47D1-9DAC-4DE8CD71E8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6B2C5-5203-4697-B8DC-97B13FFDE754}" type="datetimeFigureOut">
              <a:rPr lang="en-US" smtClean="0"/>
              <a:t>5/9/22</a:t>
            </a:fld>
            <a:endParaRPr lang="en-US"/>
          </a:p>
        </p:txBody>
      </p:sp>
      <p:sp>
        <p:nvSpPr>
          <p:cNvPr id="5" name="Footer Placeholder 4">
            <a:extLst>
              <a:ext uri="{FF2B5EF4-FFF2-40B4-BE49-F238E27FC236}">
                <a16:creationId xmlns:a16="http://schemas.microsoft.com/office/drawing/2014/main" id="{33618466-9927-4983-8290-0D229823FE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DFC11A-D4CE-4AC1-A20B-A47878A28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659D8-53F8-48B8-A6EF-59ED81BD3D31}" type="slidenum">
              <a:rPr lang="en-US" smtClean="0"/>
              <a:t>‹#›</a:t>
            </a:fld>
            <a:endParaRPr lang="en-US"/>
          </a:p>
        </p:txBody>
      </p:sp>
    </p:spTree>
    <p:extLst>
      <p:ext uri="{BB962C8B-B14F-4D97-AF65-F5344CB8AC3E}">
        <p14:creationId xmlns:p14="http://schemas.microsoft.com/office/powerpoint/2010/main" val="632556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98" r:id="rId8"/>
    <p:sldLayoutId id="2147483697" r:id="rId9"/>
    <p:sldLayoutId id="2147483696" r:id="rId10"/>
    <p:sldLayoutId id="2147483695" r:id="rId11"/>
    <p:sldLayoutId id="2147483694" r:id="rId12"/>
    <p:sldLayoutId id="2147483693" r:id="rId13"/>
    <p:sldLayoutId id="2147483692" r:id="rId14"/>
    <p:sldLayoutId id="2147483691" r:id="rId15"/>
    <p:sldLayoutId id="2147483690" r:id="rId16"/>
    <p:sldLayoutId id="2147483689" r:id="rId17"/>
    <p:sldLayoutId id="2147483688" r:id="rId18"/>
    <p:sldLayoutId id="2147483687" r:id="rId19"/>
    <p:sldLayoutId id="2147483686" r:id="rId20"/>
    <p:sldLayoutId id="2147483685" r:id="rId21"/>
    <p:sldLayoutId id="2147483684" r:id="rId22"/>
    <p:sldLayoutId id="2147483683" r:id="rId23"/>
    <p:sldLayoutId id="2147483682" r:id="rId24"/>
    <p:sldLayoutId id="2147483681" r:id="rId25"/>
    <p:sldLayoutId id="2147483680" r:id="rId26"/>
    <p:sldLayoutId id="2147483679" r:id="rId27"/>
    <p:sldLayoutId id="2147483678" r:id="rId28"/>
    <p:sldLayoutId id="2147483677" r:id="rId29"/>
    <p:sldLayoutId id="2147483676" r:id="rId30"/>
    <p:sldLayoutId id="2147483675" r:id="rId31"/>
    <p:sldLayoutId id="2147483674" r:id="rId32"/>
    <p:sldLayoutId id="2147483673" r:id="rId33"/>
    <p:sldLayoutId id="2147483672" r:id="rId34"/>
    <p:sldLayoutId id="2147483671" r:id="rId35"/>
    <p:sldLayoutId id="2147483670" r:id="rId36"/>
    <p:sldLayoutId id="2147483669" r:id="rId37"/>
    <p:sldLayoutId id="2147483668" r:id="rId38"/>
    <p:sldLayoutId id="2147483667" r:id="rId39"/>
    <p:sldLayoutId id="2147483666" r:id="rId40"/>
    <p:sldLayoutId id="2147483665" r:id="rId41"/>
    <p:sldLayoutId id="2147483664" r:id="rId42"/>
    <p:sldLayoutId id="2147483663" r:id="rId43"/>
    <p:sldLayoutId id="2147483662" r:id="rId44"/>
    <p:sldLayoutId id="2147483661" r:id="rId45"/>
    <p:sldLayoutId id="2147483660" r:id="rId46"/>
    <p:sldLayoutId id="2147483656" r:id="rId47"/>
    <p:sldLayoutId id="2147483657" r:id="rId48"/>
    <p:sldLayoutId id="2147483658" r:id="rId49"/>
    <p:sldLayoutId id="2147483659" r:id="rId5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7.xml"/><Relationship Id="rId4" Type="http://schemas.microsoft.com/office/2007/relationships/hdphoto" Target="../media/hdphoto8.wdp"/></Relationships>
</file>

<file path=ppt/slides/_rels/slide1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7.wdp"/><Relationship Id="rId3" Type="http://schemas.openxmlformats.org/officeDocument/2006/relationships/image" Target="../media/image12.png"/><Relationship Id="rId7" Type="http://schemas.openxmlformats.org/officeDocument/2006/relationships/image" Target="../media/image16.gif"/><Relationship Id="rId12"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7.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13.png"/><Relationship Id="rId15" Type="http://schemas.microsoft.com/office/2007/relationships/hdphoto" Target="../media/hdphoto9.wdp"/><Relationship Id="rId10" Type="http://schemas.openxmlformats.org/officeDocument/2006/relationships/image" Target="../media/image18.png"/><Relationship Id="rId4" Type="http://schemas.microsoft.com/office/2007/relationships/hdphoto" Target="../media/hdphoto3.wdp"/><Relationship Id="rId9" Type="http://schemas.microsoft.com/office/2007/relationships/hdphoto" Target="../media/hdphoto5.wdp"/><Relationship Id="rId1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2.gif"/><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microsoft.com/office/2007/relationships/hdphoto" Target="../media/hdphoto11.wdp"/><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3.jpeg"/><Relationship Id="rId4" Type="http://schemas.microsoft.com/office/2007/relationships/hdphoto" Target="../media/hdphoto10.wdp"/><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microsoft.com/office/2007/relationships/hdphoto" Target="../media/hdphoto11.wdp"/><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jpeg"/><Relationship Id="rId4" Type="http://schemas.microsoft.com/office/2007/relationships/hdphoto" Target="../media/hdphoto10.wdp"/><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microsoft.com/office/2007/relationships/hdphoto" Target="../media/hdphoto11.wdp"/><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5.jpeg"/><Relationship Id="rId4" Type="http://schemas.microsoft.com/office/2007/relationships/hdphoto" Target="../media/hdphoto10.wdp"/><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microsoft.com/office/2007/relationships/hdphoto" Target="../media/hdphoto11.wdp"/><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10.wdp"/><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microsoft.com/office/2007/relationships/hdphoto" Target="../media/hdphoto11.wdp"/><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10.wdp"/><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7.wdp"/><Relationship Id="rId3" Type="http://schemas.openxmlformats.org/officeDocument/2006/relationships/image" Target="../media/image12.png"/><Relationship Id="rId7" Type="http://schemas.openxmlformats.org/officeDocument/2006/relationships/image" Target="../media/image16.gif"/><Relationship Id="rId12"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7.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13.png"/><Relationship Id="rId15" Type="http://schemas.microsoft.com/office/2007/relationships/hdphoto" Target="../media/hdphoto9.wdp"/><Relationship Id="rId10" Type="http://schemas.openxmlformats.org/officeDocument/2006/relationships/image" Target="../media/image18.png"/><Relationship Id="rId4" Type="http://schemas.microsoft.com/office/2007/relationships/hdphoto" Target="../media/hdphoto3.wdp"/><Relationship Id="rId9" Type="http://schemas.microsoft.com/office/2007/relationships/hdphoto" Target="../media/hdphoto5.wdp"/><Relationship Id="rId1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7.wdp"/><Relationship Id="rId3" Type="http://schemas.openxmlformats.org/officeDocument/2006/relationships/image" Target="../media/image12.png"/><Relationship Id="rId7" Type="http://schemas.openxmlformats.org/officeDocument/2006/relationships/image" Target="../media/image16.gif"/><Relationship Id="rId12"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7.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13.png"/><Relationship Id="rId15" Type="http://schemas.microsoft.com/office/2007/relationships/hdphoto" Target="../media/hdphoto9.wdp"/><Relationship Id="rId10" Type="http://schemas.openxmlformats.org/officeDocument/2006/relationships/image" Target="../media/image18.png"/><Relationship Id="rId4" Type="http://schemas.microsoft.com/office/2007/relationships/hdphoto" Target="../media/hdphoto3.wdp"/><Relationship Id="rId9" Type="http://schemas.microsoft.com/office/2007/relationships/hdphoto" Target="../media/hdphoto5.wdp"/><Relationship Id="rId14"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10" Type="http://schemas.microsoft.com/office/2007/relationships/hdphoto" Target="../media/hdphoto12.wdp"/><Relationship Id="rId4" Type="http://schemas.microsoft.com/office/2007/relationships/hdphoto" Target="../media/hdphoto1.wdp"/><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38.gif"/><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13" Type="http://schemas.microsoft.com/office/2007/relationships/hdphoto" Target="../media/hdphoto6.wdp"/><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7.xml"/><Relationship Id="rId6" Type="http://schemas.microsoft.com/office/2007/relationships/hdphoto" Target="../media/hdphoto4.wdp"/><Relationship Id="rId11" Type="http://schemas.microsoft.com/office/2007/relationships/hdphoto" Target="../media/hdphoto5.wdp"/><Relationship Id="rId5" Type="http://schemas.openxmlformats.org/officeDocument/2006/relationships/image" Target="../media/image13.png"/><Relationship Id="rId15" Type="http://schemas.microsoft.com/office/2007/relationships/hdphoto" Target="../media/hdphoto7.wdp"/><Relationship Id="rId10" Type="http://schemas.openxmlformats.org/officeDocument/2006/relationships/image" Target="../media/image17.png"/><Relationship Id="rId4" Type="http://schemas.microsoft.com/office/2007/relationships/hdphoto" Target="../media/hdphoto3.wdp"/><Relationship Id="rId9" Type="http://schemas.openxmlformats.org/officeDocument/2006/relationships/image" Target="../media/image16.gif"/><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2.gif"/><Relationship Id="rId4" Type="http://schemas.microsoft.com/office/2007/relationships/hdphoto" Target="../media/hdphoto6.wdp"/></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2.gif"/><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7.xml"/><Relationship Id="rId4" Type="http://schemas.microsoft.com/office/2007/relationships/hdphoto" Target="../media/hdphoto8.wdp"/></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7.xml"/><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E48A696E-FA93-904D-A150-92BD96C69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a16="http://schemas.microsoft.com/office/drawing/2014/main" id="{6DBE57CD-BFE7-974C-83B3-0061DBC40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618038"/>
            <a:ext cx="8809038"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9EF8C21-2284-944A-B2E3-F0A04D6284A6}"/>
              </a:ext>
            </a:extLst>
          </p:cNvPr>
          <p:cNvSpPr txBox="1"/>
          <p:nvPr/>
        </p:nvSpPr>
        <p:spPr>
          <a:xfrm>
            <a:off x="3045244" y="1527076"/>
            <a:ext cx="5461752" cy="1569660"/>
          </a:xfrm>
          <a:prstGeom prst="rect">
            <a:avLst/>
          </a:prstGeom>
          <a:noFill/>
        </p:spPr>
        <p:txBody>
          <a:bodyPr wrap="none">
            <a:spAutoFit/>
          </a:bodyPr>
          <a:lstStyle/>
          <a:p>
            <a:pPr algn="ctr">
              <a:defRPr/>
            </a:pPr>
            <a:r>
              <a:rPr lang="vi-VN"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TẬP ĐỌC 5</a:t>
            </a:r>
          </a:p>
          <a:p>
            <a:pPr algn="ctr">
              <a:defRPr/>
            </a:pP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a:t>
            </a:r>
            <a:r>
              <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học</a:t>
            </a:r>
            <a:r>
              <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trên</a:t>
            </a:r>
            <a:r>
              <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đường</a:t>
            </a:r>
            <a:endPar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9" name="Picture 158" descr="200712419435657_1">
            <a:extLst>
              <a:ext uri="{FF2B5EF4-FFF2-40B4-BE49-F238E27FC236}">
                <a16:creationId xmlns:a16="http://schemas.microsoft.com/office/drawing/2014/main" id="{D8A2A86B-C28C-A942-A3D6-1E3C794607F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92238" y="4649788"/>
            <a:ext cx="6731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9" descr="10004015438746072987">
            <a:extLst>
              <a:ext uri="{FF2B5EF4-FFF2-40B4-BE49-F238E27FC236}">
                <a16:creationId xmlns:a16="http://schemas.microsoft.com/office/drawing/2014/main" id="{FC21AA8A-27C0-4442-9433-082186410F1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01862" flipH="1">
            <a:off x="12496800" y="5924550"/>
            <a:ext cx="13223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0" descr="200712419435657_1">
            <a:extLst>
              <a:ext uri="{FF2B5EF4-FFF2-40B4-BE49-F238E27FC236}">
                <a16:creationId xmlns:a16="http://schemas.microsoft.com/office/drawing/2014/main" id="{DC5EEEBC-C6EA-5B47-A6EB-C90B108EBDE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819188" y="3124200"/>
            <a:ext cx="711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48C32282-0482-7943-A505-27A79F8E07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584200" y="3627438"/>
            <a:ext cx="1277938"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E1F5B331-F756-194A-AD62-B57A80DBEC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525463" y="3625850"/>
            <a:ext cx="1277937" cy="136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7" name="TextBox 6">
            <a:extLst>
              <a:ext uri="{FF2B5EF4-FFF2-40B4-BE49-F238E27FC236}">
                <a16:creationId xmlns:a16="http://schemas.microsoft.com/office/drawing/2014/main" id="{15E3C4DA-96B0-3248-A79B-710812906286}"/>
              </a:ext>
            </a:extLst>
          </p:cNvPr>
          <p:cNvSpPr txBox="1">
            <a:spLocks noChangeArrowheads="1"/>
          </p:cNvSpPr>
          <p:nvPr/>
        </p:nvSpPr>
        <p:spPr bwMode="auto">
          <a:xfrm>
            <a:off x="609600" y="155575"/>
            <a:ext cx="10972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PHÒNG GIÁO DỤC VÀ ĐÀO TẠO QUẬN LONG BIÊN</a:t>
            </a:r>
          </a:p>
          <a:p>
            <a:pPr algn="ctr" eaLnBrk="1" hangingPunct="1">
              <a:lnSpc>
                <a:spcPct val="100000"/>
              </a:lnSpc>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Trường Tiểu học Phúc Lợi</a:t>
            </a:r>
          </a:p>
        </p:txBody>
      </p:sp>
    </p:spTree>
    <p:extLst>
      <p:ext uri="{BB962C8B-B14F-4D97-AF65-F5344CB8AC3E}">
        <p14:creationId xmlns:p14="http://schemas.microsoft.com/office/powerpoint/2010/main" val="32739672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1500" fill="hold"/>
                                        <p:tgtEl>
                                          <p:spTgt spid="5"/>
                                        </p:tgtEl>
                                        <p:attrNameLst>
                                          <p:attrName>ppt_w</p:attrName>
                                        </p:attrNameLst>
                                      </p:cBhvr>
                                      <p:tavLst>
                                        <p:tav tm="0">
                                          <p:val>
                                            <p:fltVal val="0"/>
                                          </p:val>
                                        </p:tav>
                                        <p:tav tm="100000">
                                          <p:val>
                                            <p:strVal val="#ppt_w"/>
                                          </p:val>
                                        </p:tav>
                                      </p:tavLst>
                                    </p:anim>
                                    <p:anim calcmode="lin" valueType="num">
                                      <p:cBhvr>
                                        <p:cTn id="15" dur="1500" fill="hold"/>
                                        <p:tgtEl>
                                          <p:spTgt spid="5"/>
                                        </p:tgtEl>
                                        <p:attrNameLst>
                                          <p:attrName>ppt_h</p:attrName>
                                        </p:attrNameLst>
                                      </p:cBhvr>
                                      <p:tavLst>
                                        <p:tav tm="0">
                                          <p:val>
                                            <p:fltVal val="0"/>
                                          </p:val>
                                        </p:tav>
                                        <p:tav tm="100000">
                                          <p:val>
                                            <p:strVal val="#ppt_h"/>
                                          </p:val>
                                        </p:tav>
                                      </p:tavLst>
                                    </p:anim>
                                    <p:animEffect transition="in" filter="fade">
                                      <p:cBhvr>
                                        <p:cTn id="16" dur="1500"/>
                                        <p:tgtEl>
                                          <p:spTgt spid="5"/>
                                        </p:tgtEl>
                                      </p:cBhvr>
                                    </p:animEffect>
                                    <p:anim calcmode="lin" valueType="num">
                                      <p:cBhvr>
                                        <p:cTn id="17" dur="1500" fill="hold"/>
                                        <p:tgtEl>
                                          <p:spTgt spid="5"/>
                                        </p:tgtEl>
                                        <p:attrNameLst>
                                          <p:attrName>ppt_x</p:attrName>
                                        </p:attrNameLst>
                                      </p:cBhvr>
                                      <p:tavLst>
                                        <p:tav tm="0">
                                          <p:val>
                                            <p:fltVal val="0.5"/>
                                          </p:val>
                                        </p:tav>
                                        <p:tav tm="100000">
                                          <p:val>
                                            <p:strVal val="#ppt_x"/>
                                          </p:val>
                                        </p:tav>
                                      </p:tavLst>
                                    </p:anim>
                                    <p:anim calcmode="lin" valueType="num">
                                      <p:cBhvr>
                                        <p:cTn id="18" dur="150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6*min(max(#ppt_w*#ppt_h,.3),1)-7.4)/-.7*#ppt_w"/>
                                          </p:val>
                                        </p:tav>
                                        <p:tav tm="100000">
                                          <p:val>
                                            <p:strVal val="#ppt_w"/>
                                          </p:val>
                                        </p:tav>
                                      </p:tavLst>
                                    </p:anim>
                                    <p:anim calcmode="lin" valueType="num">
                                      <p:cBhvr>
                                        <p:cTn id="28" dur="500" fill="hold"/>
                                        <p:tgtEl>
                                          <p:spTgt spid="7"/>
                                        </p:tgtEl>
                                        <p:attrNameLst>
                                          <p:attrName>ppt_h</p:attrName>
                                        </p:attrNameLst>
                                      </p:cBhvr>
                                      <p:tavLst>
                                        <p:tav tm="0">
                                          <p:val>
                                            <p:strVal val="(6*min(max(#ppt_w*#ppt_h,.3),1)-7.4)/-.7*#ppt_h"/>
                                          </p:val>
                                        </p:tav>
                                        <p:tav tm="100000">
                                          <p:val>
                                            <p:strVal val="#ppt_h"/>
                                          </p:val>
                                        </p:tav>
                                      </p:tavLst>
                                    </p:anim>
                                    <p:anim calcmode="lin" valueType="num">
                                      <p:cBhvr>
                                        <p:cTn id="29" dur="500" fill="hold"/>
                                        <p:tgtEl>
                                          <p:spTgt spid="7"/>
                                        </p:tgtEl>
                                        <p:attrNameLst>
                                          <p:attrName>ppt_x</p:attrName>
                                        </p:attrNameLst>
                                      </p:cBhvr>
                                      <p:tavLst>
                                        <p:tav tm="0">
                                          <p:val>
                                            <p:fltVal val="0.5"/>
                                          </p:val>
                                        </p:tav>
                                        <p:tav tm="100000">
                                          <p:val>
                                            <p:strVal val="#ppt_x"/>
                                          </p:val>
                                        </p:tav>
                                      </p:tavLst>
                                    </p:anim>
                                    <p:anim calcmode="lin" valueType="num">
                                      <p:cBhvr>
                                        <p:cTn id="30" dur="50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4.16667E-7 7.40741E-7 C 0.01914 -0.00093 0.03841 0.00162 0.05729 -0.0037 C 0.0599 -0.0044 0.06198 -0.00833 0.06458 -0.00926 C 0.07122 -0.01134 0.07773 -0.01181 0.08438 -0.01296 C 0.10534 -0.02222 0.12565 -0.03519 0.14688 -0.04259 C 0.15456 -0.04838 0.16159 -0.05185 0.16875 -0.05926 C 0.17227 -0.06296 0.17917 -0.07037 0.17917 -0.07014 C 0.1819 -0.10903 0.18945 -0.11644 0.20417 -0.14259 C 0.21706 -0.16551 0.23216 -0.18264 0.24583 -0.2037 C 0.25273 -0.21458 0.26159 -0.22107 0.26875 -0.23148 C 0.2793 -0.24722 0.29362 -0.26204 0.30729 -0.26667 C 0.32031 -0.28056 0.33385 -0.29421 0.34792 -0.3037 C 0.35378 -0.3081 0.35638 -0.31273 0.3625 -0.31505 C 0.38216 -0.33866 0.40885 -0.35995 0.43229 -0.36667 C 0.43815 -0.37222 0.44336 -0.37431 0.45 -0.37616 C 0.46784 -0.38796 0.4875 -0.3963 0.50625 -0.40185 C 0.51992 -0.41435 0.53581 -0.41782 0.55104 -0.42245 C 0.56081 -0.43079 0.57201 -0.43333 0.58229 -0.44074 C 0.59258 -0.44792 0.60169 -0.46111 0.6125 -0.46482 C 0.62331 -0.47616 0.64076 -0.49815 0.64896 -0.51667 C 0.65404 -0.52801 0.65885 -0.53982 0.66458 -0.55 C 0.6668 -0.56227 0.66393 -0.54907 0.66875 -0.56111 C 0.67383 -0.57384 0.67904 -0.6037 0.68542 -0.61111 C 0.68737 -0.62037 0.68815 -0.62431 0.69258 -0.62963 C 0.69753 -0.65579 0.7151 -0.68519 0.72604 -0.70185 C 0.7319 -0.71088 0.73398 -0.71875 0.74167 -0.72407 C 0.75104 -0.74607 0.73867 -0.72037 0.74896 -0.73333 C 0.75039 -0.73519 0.75065 -0.73866 0.75208 -0.74074 C 0.75482 -0.74537 0.75872 -0.74792 0.76146 -0.75185 C 0.76771 -0.76134 0.77344 -0.77292 0.78021 -0.78148 C 0.78711 -0.79005 0.7901 -0.78958 0.79688 -0.7963 C 0.80273 -0.80208 0.80833 -0.80926 0.81458 -0.81482 C 0.8168 -0.82107 0.82292 -0.83148 0.82292 -0.83125 C 0.82643 -0.85 0.83164 -0.84745 0.83542 -0.86111 " pathEditMode="relative" rAng="0" ptsTypes="AAAAAAAAAAAAAAAAAAAAAAAAAAAAAAAAAA">
                                      <p:cBhvr>
                                        <p:cTn id="37" dur="5750" fill="hold"/>
                                        <p:tgtEl>
                                          <p:spTgt spid="13"/>
                                        </p:tgtEl>
                                        <p:attrNameLst>
                                          <p:attrName>ppt_x</p:attrName>
                                          <p:attrName>ppt_y</p:attrName>
                                        </p:attrNameLst>
                                      </p:cBhvr>
                                      <p:rCtr x="41771" y="-43056"/>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320949" y="287691"/>
            <a:ext cx="11444756" cy="6376710"/>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C00000"/>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Rectangle 10">
            <a:extLst>
              <a:ext uri="{FF2B5EF4-FFF2-40B4-BE49-F238E27FC236}">
                <a16:creationId xmlns:a16="http://schemas.microsoft.com/office/drawing/2014/main" id="{D40D9B4D-4D7C-472A-8ADD-1E1588B11C11}"/>
              </a:ext>
            </a:extLst>
          </p:cNvPr>
          <p:cNvSpPr/>
          <p:nvPr/>
        </p:nvSpPr>
        <p:spPr>
          <a:xfrm>
            <a:off x="639373" y="445555"/>
            <a:ext cx="10807908" cy="6124754"/>
          </a:xfrm>
          <a:prstGeom prst="rect">
            <a:avLst/>
          </a:prstGeom>
        </p:spPr>
        <p:txBody>
          <a:bodyPr wrap="square">
            <a:spAutoFit/>
          </a:bodyPr>
          <a:lstStyle/>
          <a:p>
            <a:pPr algn="ctr"/>
            <a:r>
              <a:rPr lang="vi-VN" sz="4000" b="1" dirty="0">
                <a:solidFill>
                  <a:srgbClr val="C00000"/>
                </a:solidFill>
                <a:latin typeface="#9Slide07 Cadena" panose="02000503000000020004" pitchFamily="2" charset="0"/>
                <a:cs typeface="Calibri" panose="020F0502020204030204" pitchFamily="34" charset="0"/>
              </a:rPr>
              <a:t>Lớp học trên đường</a:t>
            </a:r>
          </a:p>
          <a:p>
            <a:pPr algn="just"/>
            <a:r>
              <a:rPr lang="vi-VN" sz="3200" dirty="0">
                <a:solidFill>
                  <a:srgbClr val="000000"/>
                </a:solidFill>
                <a:latin typeface="Calibri" panose="020F0502020204030204" pitchFamily="34" charset="0"/>
                <a:cs typeface="Calibri" panose="020F0502020204030204" pitchFamily="34" charset="0"/>
              </a:rPr>
              <a:t>      Từ đó, tôi không dám sao nhãng một phút nào. Ít lâu sau, tôi đọc được, trong khi con Ca-pi đáng thương chỉ biết “viết” tên nó bằng cách rút những chữ gỗ trong bảng chữ cái.</a:t>
            </a:r>
          </a:p>
          <a:p>
            <a:pPr algn="just"/>
            <a:r>
              <a:rPr lang="vi-VN" sz="3200" dirty="0">
                <a:solidFill>
                  <a:srgbClr val="000000"/>
                </a:solidFill>
                <a:latin typeface="Calibri" panose="020F0502020204030204" pitchFamily="34" charset="0"/>
                <a:cs typeface="Calibri" panose="020F0502020204030204" pitchFamily="34" charset="0"/>
              </a:rPr>
              <a:t>      Cụ Vi-ta-li hỏi tôi:</a:t>
            </a:r>
          </a:p>
          <a:p>
            <a:pPr algn="just"/>
            <a:r>
              <a:rPr lang="vi-VN" sz="3200" dirty="0">
                <a:solidFill>
                  <a:srgbClr val="000000"/>
                </a:solidFill>
                <a:latin typeface="Calibri" panose="020F0502020204030204" pitchFamily="34" charset="0"/>
                <a:cs typeface="Calibri" panose="020F0502020204030204" pitchFamily="34" charset="0"/>
              </a:rPr>
              <a:t>     -  Bây giờ con có muốn học nhạc không?</a:t>
            </a:r>
          </a:p>
          <a:p>
            <a:pPr algn="just"/>
            <a:r>
              <a:rPr lang="vi-VN" sz="3200" dirty="0">
                <a:solidFill>
                  <a:srgbClr val="000000"/>
                </a:solidFill>
                <a:latin typeface="Calibri" panose="020F0502020204030204" pitchFamily="34" charset="0"/>
                <a:cs typeface="Calibri" panose="020F0502020204030204" pitchFamily="34" charset="0"/>
              </a:rPr>
              <a:t>     - Đấy là điều con thích nhất. Nghe thầy hát, có lúc con muốn cười, có lúc lại muốn khóc. Có lúc tự nhiên con nhớ đến mẹ con và tưởng như đang trông thấy mẹ con ở nhà.</a:t>
            </a:r>
          </a:p>
          <a:p>
            <a:pPr algn="just"/>
            <a:r>
              <a:rPr lang="vi-VN" sz="3200" dirty="0">
                <a:solidFill>
                  <a:srgbClr val="000000"/>
                </a:solidFill>
                <a:latin typeface="Calibri" panose="020F0502020204030204" pitchFamily="34" charset="0"/>
                <a:cs typeface="Calibri" panose="020F0502020204030204" pitchFamily="34" charset="0"/>
              </a:rPr>
              <a:t>       Bằng một giọng cảm động, thầy bảo tôi:</a:t>
            </a:r>
          </a:p>
          <a:p>
            <a:pPr algn="just"/>
            <a:r>
              <a:rPr lang="vi-VN" sz="3200" dirty="0">
                <a:solidFill>
                  <a:srgbClr val="000000"/>
                </a:solidFill>
                <a:latin typeface="Calibri" panose="020F0502020204030204" pitchFamily="34" charset="0"/>
                <a:cs typeface="Calibri" panose="020F0502020204030204" pitchFamily="34" charset="0"/>
              </a:rPr>
              <a:t>    - Con thật là một đứa trẻ có tâm hồn.</a:t>
            </a:r>
          </a:p>
          <a:p>
            <a:pPr algn="r"/>
            <a:r>
              <a:rPr lang="vi-VN" sz="3200" b="1" dirty="0">
                <a:solidFill>
                  <a:srgbClr val="000000"/>
                </a:solidFill>
                <a:latin typeface="Calibri" panose="020F0502020204030204" pitchFamily="34" charset="0"/>
                <a:cs typeface="Calibri" panose="020F0502020204030204" pitchFamily="34" charset="0"/>
              </a:rPr>
              <a:t>Theo HÉC-TO MA-LÔ</a:t>
            </a:r>
          </a:p>
        </p:txBody>
      </p:sp>
      <p:pic>
        <p:nvPicPr>
          <p:cNvPr id="5" name="Picture 4">
            <a:extLst>
              <a:ext uri="{FF2B5EF4-FFF2-40B4-BE49-F238E27FC236}">
                <a16:creationId xmlns:a16="http://schemas.microsoft.com/office/drawing/2014/main" id="{62E19D45-4695-4F4B-932E-EB29B91C5E8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125" b="42448" l="19546" r="51245">
                        <a14:foregroundMark x1="20571" y1="31641" x2="22548" y2="37760"/>
                        <a14:foregroundMark x1="21596" y1="31250" x2="21962" y2="29948"/>
                        <a14:foregroundMark x1="38726" y1="29948" x2="39678" y2="39063"/>
                        <a14:foregroundMark x1="37848" y1="29036" x2="38726" y2="29036"/>
                        <a14:foregroundMark x1="45461" y1="30599" x2="49561" y2="37500"/>
                        <a14:foregroundMark x1="49561" y1="37500" x2="49561" y2="38542"/>
                        <a14:foregroundMark x1="19619" y1="35026" x2="19619" y2="35026"/>
                        <a14:foregroundMark x1="22840" y1="31901" x2="22474" y2="39714"/>
                        <a14:foregroundMark x1="21816" y1="42318" x2="21816" y2="42318"/>
                        <a14:foregroundMark x1="23572" y1="42318" x2="23572" y2="42318"/>
                        <a14:foregroundMark x1="24963" y1="39714" x2="24963" y2="39714"/>
                        <a14:foregroundMark x1="37848" y1="36979" x2="39092" y2="36198"/>
                        <a14:foregroundMark x1="39092" y1="36198" x2="40849" y2="36849"/>
                        <a14:foregroundMark x1="40849" y1="41276" x2="40849" y2="41276"/>
                        <a14:foregroundMark x1="37335" y1="41276" x2="37335" y2="41276"/>
                        <a14:foregroundMark x1="42460" y1="35677" x2="42460" y2="35677"/>
                        <a14:foregroundMark x1="41947" y1="36849" x2="41947" y2="36849"/>
                        <a14:foregroundMark x1="35578" y1="34766" x2="35578" y2="34766"/>
                        <a14:foregroundMark x1="46193" y1="37500" x2="46193" y2="37500"/>
                        <a14:foregroundMark x1="48609" y1="41276" x2="48609" y2="41276"/>
                        <a14:foregroundMark x1="49488" y1="42318" x2="49488" y2="42318"/>
                        <a14:foregroundMark x1="51245" y1="34766" x2="51245" y2="34766"/>
                        <a14:foregroundMark x1="48975" y1="30339" x2="48975" y2="36979"/>
                        <a14:foregroundMark x1="34114" y1="40755" x2="34114" y2="40755"/>
                        <a14:foregroundMark x1="27233" y1="40755" x2="27233" y2="40755"/>
                        <a14:foregroundMark x1="30234" y1="42188" x2="30234" y2="42188"/>
                        <a14:foregroundMark x1="31332" y1="42188" x2="31332" y2="42188"/>
                        <a14:foregroundMark x1="44583" y1="31901" x2="48682" y2="38281"/>
                        <a14:foregroundMark x1="48682" y1="38281" x2="48682" y2="38542"/>
                      </a14:backgroundRemoval>
                    </a14:imgEffect>
                  </a14:imgLayer>
                </a14:imgProps>
              </a:ext>
            </a:extLst>
          </a:blip>
          <a:srcRect l="35182" t="26363" r="56244" b="55632"/>
          <a:stretch/>
        </p:blipFill>
        <p:spPr>
          <a:xfrm>
            <a:off x="744719" y="956694"/>
            <a:ext cx="586323" cy="692224"/>
          </a:xfrm>
          <a:prstGeom prst="rect">
            <a:avLst/>
          </a:prstGeom>
        </p:spPr>
      </p:pic>
    </p:spTree>
    <p:extLst>
      <p:ext uri="{BB962C8B-B14F-4D97-AF65-F5344CB8AC3E}">
        <p14:creationId xmlns:p14="http://schemas.microsoft.com/office/powerpoint/2010/main" val="450430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4332158" y="1484026"/>
            <a:ext cx="3942413" cy="4362138"/>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C00000"/>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469F60C2-B074-46DC-B1CD-334ADED34E70}"/>
              </a:ext>
            </a:extLst>
          </p:cNvPr>
          <p:cNvSpPr/>
          <p:nvPr/>
        </p:nvSpPr>
        <p:spPr>
          <a:xfrm>
            <a:off x="5113644" y="1820826"/>
            <a:ext cx="2594300" cy="992579"/>
          </a:xfrm>
          <a:prstGeom prst="rect">
            <a:avLst/>
          </a:prstGeom>
          <a:noFill/>
        </p:spPr>
        <p:txBody>
          <a:bodyPr wrap="none" lIns="68580" tIns="34290" rIns="68580" bIns="34290">
            <a:spAutoFit/>
          </a:bodyPr>
          <a:lstStyle/>
          <a:p>
            <a:pPr algn="ctr"/>
            <a:r>
              <a:rPr lang="vi-VN" sz="6000" b="1" dirty="0">
                <a:ln w="13462">
                  <a:solidFill>
                    <a:schemeClr val="bg1"/>
                  </a:solidFill>
                  <a:prstDash val="solid"/>
                </a:ln>
                <a:solidFill>
                  <a:srgbClr val="002060"/>
                </a:solidFill>
                <a:effectLst>
                  <a:outerShdw dist="38100" dir="2700000" algn="bl" rotWithShape="0">
                    <a:schemeClr val="accent5"/>
                  </a:outerShdw>
                </a:effectLst>
                <a:latin typeface="#9Slide07 Cadena" panose="02000503000000020004" pitchFamily="2" charset="0"/>
              </a:rPr>
              <a:t>Từ khó </a:t>
            </a:r>
            <a:endParaRPr lang="en-US" sz="6000" b="1" dirty="0">
              <a:ln w="13462">
                <a:solidFill>
                  <a:schemeClr val="bg1"/>
                </a:solidFill>
                <a:prstDash val="solid"/>
              </a:ln>
              <a:solidFill>
                <a:srgbClr val="002060"/>
              </a:solidFill>
              <a:effectLst>
                <a:outerShdw dist="38100" dir="2700000" algn="bl" rotWithShape="0">
                  <a:schemeClr val="accent5"/>
                </a:outerShdw>
              </a:effectLst>
              <a:latin typeface="#9Slide07 Cadena" panose="02000503000000020004" pitchFamily="2" charset="0"/>
            </a:endParaRPr>
          </a:p>
        </p:txBody>
      </p:sp>
      <p:sp>
        <p:nvSpPr>
          <p:cNvPr id="25" name="Rectangle 24">
            <a:extLst>
              <a:ext uri="{FF2B5EF4-FFF2-40B4-BE49-F238E27FC236}">
                <a16:creationId xmlns:a16="http://schemas.microsoft.com/office/drawing/2014/main" id="{88CC35BE-6E11-4204-893C-5E5FED60F3B0}"/>
              </a:ext>
            </a:extLst>
          </p:cNvPr>
          <p:cNvSpPr/>
          <p:nvPr/>
        </p:nvSpPr>
        <p:spPr>
          <a:xfrm>
            <a:off x="5243488" y="2986240"/>
            <a:ext cx="2020425" cy="807913"/>
          </a:xfrm>
          <a:prstGeom prst="rect">
            <a:avLst/>
          </a:prstGeom>
          <a:noFill/>
          <a:ln>
            <a:noFill/>
          </a:ln>
        </p:spPr>
        <p:txBody>
          <a:bodyPr wrap="none" lIns="68580" tIns="34290" rIns="68580" bIns="34290">
            <a:spAutoFit/>
          </a:bodyPr>
          <a:lstStyle/>
          <a:p>
            <a:pPr algn="ctr"/>
            <a:r>
              <a:rPr lang="vi-VN" sz="4800" b="1" dirty="0">
                <a:ln w="13462">
                  <a:solidFill>
                    <a:schemeClr val="bg2">
                      <a:lumMod val="40000"/>
                      <a:lumOff val="60000"/>
                    </a:schemeClr>
                  </a:solidFill>
                  <a:prstDash val="solid"/>
                </a:ln>
                <a:solidFill>
                  <a:srgbClr val="FF0000"/>
                </a:solidFill>
                <a:latin typeface="#9Slide03 Quicksand" panose="00000500000000000000" pitchFamily="2" charset="0"/>
              </a:rPr>
              <a:t>Vi-ta-li</a:t>
            </a:r>
            <a:endParaRPr lang="en-US" sz="4800" b="1" dirty="0">
              <a:ln w="13462">
                <a:solidFill>
                  <a:schemeClr val="bg2">
                    <a:lumMod val="40000"/>
                    <a:lumOff val="60000"/>
                  </a:schemeClr>
                </a:solidFill>
                <a:prstDash val="solid"/>
              </a:ln>
              <a:solidFill>
                <a:srgbClr val="FF0000"/>
              </a:solidFill>
              <a:latin typeface="#9Slide03 Quicksand" panose="00000500000000000000" pitchFamily="2" charset="0"/>
            </a:endParaRPr>
          </a:p>
        </p:txBody>
      </p:sp>
      <p:pic>
        <p:nvPicPr>
          <p:cNvPr id="12" name="Picture 11">
            <a:extLst>
              <a:ext uri="{FF2B5EF4-FFF2-40B4-BE49-F238E27FC236}">
                <a16:creationId xmlns:a16="http://schemas.microsoft.com/office/drawing/2014/main" id="{45392C95-56D0-4FF6-8B94-359F1AB28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013" y="2635"/>
            <a:ext cx="4570243" cy="6855365"/>
          </a:xfrm>
          <a:prstGeom prst="rect">
            <a:avLst/>
          </a:prstGeom>
        </p:spPr>
      </p:pic>
      <p:sp>
        <p:nvSpPr>
          <p:cNvPr id="27" name="Rectangle 26">
            <a:extLst>
              <a:ext uri="{FF2B5EF4-FFF2-40B4-BE49-F238E27FC236}">
                <a16:creationId xmlns:a16="http://schemas.microsoft.com/office/drawing/2014/main" id="{876FA87D-66D4-4E79-ADEE-A54B58A7A5C6}"/>
              </a:ext>
            </a:extLst>
          </p:cNvPr>
          <p:cNvSpPr/>
          <p:nvPr/>
        </p:nvSpPr>
        <p:spPr>
          <a:xfrm>
            <a:off x="5424626" y="3815111"/>
            <a:ext cx="1658146" cy="807913"/>
          </a:xfrm>
          <a:prstGeom prst="rect">
            <a:avLst/>
          </a:prstGeom>
          <a:noFill/>
          <a:ln>
            <a:noFill/>
          </a:ln>
        </p:spPr>
        <p:txBody>
          <a:bodyPr wrap="none" lIns="68580" tIns="34290" rIns="68580" bIns="34290">
            <a:spAutoFit/>
          </a:bodyPr>
          <a:lstStyle/>
          <a:p>
            <a:pPr algn="ctr"/>
            <a:r>
              <a:rPr lang="vi-VN" sz="4800" b="1" dirty="0">
                <a:ln w="13462">
                  <a:solidFill>
                    <a:schemeClr val="bg2">
                      <a:lumMod val="40000"/>
                      <a:lumOff val="60000"/>
                    </a:schemeClr>
                  </a:solidFill>
                  <a:prstDash val="solid"/>
                </a:ln>
                <a:solidFill>
                  <a:schemeClr val="accent2">
                    <a:lumMod val="75000"/>
                  </a:schemeClr>
                </a:solidFill>
                <a:latin typeface="#9Slide03 Quicksand" panose="00000500000000000000" pitchFamily="2" charset="0"/>
              </a:rPr>
              <a:t>Ca-pi</a:t>
            </a:r>
            <a:endParaRPr lang="en-US" sz="4800" b="1" dirty="0">
              <a:ln w="13462">
                <a:solidFill>
                  <a:schemeClr val="bg2">
                    <a:lumMod val="40000"/>
                    <a:lumOff val="60000"/>
                  </a:schemeClr>
                </a:solidFill>
                <a:prstDash val="solid"/>
              </a:ln>
              <a:solidFill>
                <a:schemeClr val="accent2">
                  <a:lumMod val="75000"/>
                </a:schemeClr>
              </a:solidFill>
              <a:latin typeface="#9Slide03 Quicksand" panose="00000500000000000000" pitchFamily="2" charset="0"/>
            </a:endParaRPr>
          </a:p>
        </p:txBody>
      </p:sp>
      <p:sp>
        <p:nvSpPr>
          <p:cNvPr id="29" name="Rectangle 28">
            <a:extLst>
              <a:ext uri="{FF2B5EF4-FFF2-40B4-BE49-F238E27FC236}">
                <a16:creationId xmlns:a16="http://schemas.microsoft.com/office/drawing/2014/main" id="{B7F773AB-CB2A-4D4F-B1F0-E075AFD49D49}"/>
              </a:ext>
            </a:extLst>
          </p:cNvPr>
          <p:cNvSpPr/>
          <p:nvPr/>
        </p:nvSpPr>
        <p:spPr>
          <a:xfrm>
            <a:off x="5297360" y="4786605"/>
            <a:ext cx="1831271" cy="807913"/>
          </a:xfrm>
          <a:prstGeom prst="rect">
            <a:avLst/>
          </a:prstGeom>
          <a:noFill/>
          <a:ln>
            <a:noFill/>
          </a:ln>
        </p:spPr>
        <p:txBody>
          <a:bodyPr wrap="none" lIns="68580" tIns="34290" rIns="68580" bIns="34290">
            <a:spAutoFit/>
          </a:bodyPr>
          <a:lstStyle/>
          <a:p>
            <a:pPr algn="ctr"/>
            <a:r>
              <a:rPr lang="vi-VN" sz="4800" b="1">
                <a:ln w="13462">
                  <a:solidFill>
                    <a:schemeClr val="bg2">
                      <a:lumMod val="40000"/>
                      <a:lumOff val="60000"/>
                    </a:schemeClr>
                  </a:solidFill>
                  <a:prstDash val="solid"/>
                </a:ln>
                <a:solidFill>
                  <a:srgbClr val="00B050"/>
                </a:solidFill>
                <a:latin typeface="#9Slide03 Quicksand" panose="00000500000000000000" pitchFamily="2" charset="0"/>
              </a:rPr>
              <a:t>Rê-mi</a:t>
            </a:r>
            <a:endParaRPr lang="en-US" sz="4800" b="1" dirty="0">
              <a:ln w="13462">
                <a:solidFill>
                  <a:schemeClr val="bg2">
                    <a:lumMod val="40000"/>
                    <a:lumOff val="60000"/>
                  </a:schemeClr>
                </a:solidFill>
                <a:prstDash val="solid"/>
              </a:ln>
              <a:solidFill>
                <a:srgbClr val="00B050"/>
              </a:solidFill>
              <a:latin typeface="#9Slide03 Quicksand" panose="00000500000000000000" pitchFamily="2" charset="0"/>
            </a:endParaRPr>
          </a:p>
        </p:txBody>
      </p:sp>
      <p:pic>
        <p:nvPicPr>
          <p:cNvPr id="13" name="Picture 12">
            <a:extLst>
              <a:ext uri="{FF2B5EF4-FFF2-40B4-BE49-F238E27FC236}">
                <a16:creationId xmlns:a16="http://schemas.microsoft.com/office/drawing/2014/main" id="{640EF119-79B8-48AB-9AC5-AB0D898C7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724" y="17997"/>
            <a:ext cx="4570243" cy="6855365"/>
          </a:xfrm>
          <a:prstGeom prst="rect">
            <a:avLst/>
          </a:prstGeom>
        </p:spPr>
      </p:pic>
    </p:spTree>
    <p:extLst>
      <p:ext uri="{BB962C8B-B14F-4D97-AF65-F5344CB8AC3E}">
        <p14:creationId xmlns:p14="http://schemas.microsoft.com/office/powerpoint/2010/main" val="39623370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27"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596348" y="456829"/>
            <a:ext cx="11118574" cy="6216926"/>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C00000"/>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469F60C2-B074-46DC-B1CD-334ADED34E70}"/>
              </a:ext>
            </a:extLst>
          </p:cNvPr>
          <p:cNvSpPr/>
          <p:nvPr/>
        </p:nvSpPr>
        <p:spPr>
          <a:xfrm>
            <a:off x="4468372" y="1807118"/>
            <a:ext cx="6960433" cy="3516347"/>
          </a:xfrm>
          <a:prstGeom prst="rect">
            <a:avLst/>
          </a:prstGeom>
          <a:noFill/>
        </p:spPr>
        <p:txBody>
          <a:bodyPr wrap="square" lIns="68580" tIns="34290" rIns="68580" bIns="34290">
            <a:spAutoFit/>
          </a:bodyPr>
          <a:lstStyle/>
          <a:p>
            <a:pPr algn="just"/>
            <a:r>
              <a:rPr lang="vi-VN" sz="2800" b="1" dirty="0">
                <a:ln w="13462">
                  <a:noFill/>
                  <a:prstDash val="solid"/>
                </a:ln>
                <a:solidFill>
                  <a:srgbClr val="002060"/>
                </a:solidFill>
                <a:latin typeface="Pattaya" panose="00000500000000000000" pitchFamily="2" charset="-34"/>
                <a:cs typeface="Pattaya" panose="00000500000000000000" pitchFamily="2" charset="-34"/>
              </a:rPr>
              <a:t>Mẩu chuyện trên trích từ tiểu thuyết </a:t>
            </a:r>
            <a:r>
              <a:rPr lang="vi-VN" sz="2800" b="1" dirty="0">
                <a:ln w="13462">
                  <a:noFill/>
                  <a:prstDash val="solid"/>
                </a:ln>
                <a:solidFill>
                  <a:srgbClr val="C00000"/>
                </a:solidFill>
                <a:latin typeface="Pattaya" panose="00000500000000000000" pitchFamily="2" charset="-34"/>
                <a:cs typeface="Pattaya" panose="00000500000000000000" pitchFamily="2" charset="-34"/>
              </a:rPr>
              <a:t>Không gia đình</a:t>
            </a:r>
            <a:r>
              <a:rPr lang="vi-VN" sz="2800" b="1" dirty="0">
                <a:ln w="13462">
                  <a:noFill/>
                  <a:prstDash val="solid"/>
                </a:ln>
                <a:solidFill>
                  <a:srgbClr val="002060"/>
                </a:solidFill>
                <a:latin typeface="Pattaya" panose="00000500000000000000" pitchFamily="2" charset="-34"/>
                <a:cs typeface="Pattaya" panose="00000500000000000000" pitchFamily="2" charset="-34"/>
              </a:rPr>
              <a:t> của nhà văn Pháp Héc-to Ma-lô viết về cuộc đời lưu lạc của chú bé Rê-mi. Bị bắt cóc và vứt ra lề đường từ lúc mới sinh, Rê-mi được một gia đình nghèo nuôi, rồi được chủ một gánh xiếc rong là cụ Vi-ta-li dìu dắt nên người. Trải bao thăng trầm, cuối cùng cậu đã tìm được gia đình và sống hạnh phúc bên những người ruột thịt.</a:t>
            </a:r>
            <a:endParaRPr lang="en-US" sz="2800" b="1" dirty="0">
              <a:ln w="13462">
                <a:noFill/>
                <a:prstDash val="solid"/>
              </a:ln>
              <a:solidFill>
                <a:srgbClr val="002060"/>
              </a:solidFill>
              <a:latin typeface="Pattaya" panose="00000500000000000000" pitchFamily="2" charset="-34"/>
              <a:cs typeface="Pattaya" panose="00000500000000000000" pitchFamily="2" charset="-34"/>
            </a:endParaRPr>
          </a:p>
        </p:txBody>
      </p:sp>
      <p:pic>
        <p:nvPicPr>
          <p:cNvPr id="1026" name="Picture 2" descr="Không gia đình">
            <a:extLst>
              <a:ext uri="{FF2B5EF4-FFF2-40B4-BE49-F238E27FC236}">
                <a16:creationId xmlns:a16="http://schemas.microsoft.com/office/drawing/2014/main" id="{5B129566-71D0-4AD6-B1BD-6FFB81267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856" y="900803"/>
            <a:ext cx="3447009" cy="5056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2926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596348" y="1566095"/>
            <a:ext cx="11118574" cy="4754358"/>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C00000"/>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469F60C2-B074-46DC-B1CD-334ADED34E70}"/>
              </a:ext>
            </a:extLst>
          </p:cNvPr>
          <p:cNvSpPr/>
          <p:nvPr/>
        </p:nvSpPr>
        <p:spPr>
          <a:xfrm>
            <a:off x="4435769" y="1687642"/>
            <a:ext cx="3320460" cy="992579"/>
          </a:xfrm>
          <a:prstGeom prst="rect">
            <a:avLst/>
          </a:prstGeom>
          <a:noFill/>
        </p:spPr>
        <p:txBody>
          <a:bodyPr wrap="none" lIns="68580" tIns="34290" rIns="68580" bIns="34290">
            <a:spAutoFit/>
          </a:bodyPr>
          <a:lstStyle/>
          <a:p>
            <a:pPr algn="ctr"/>
            <a:r>
              <a:rPr lang="vi-VN" sz="60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rPr>
              <a:t>Chú thích</a:t>
            </a:r>
            <a:endParaRPr lang="en-US" sz="60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endParaRPr>
          </a:p>
        </p:txBody>
      </p:sp>
      <p:sp>
        <p:nvSpPr>
          <p:cNvPr id="25" name="Rectangle 24">
            <a:extLst>
              <a:ext uri="{FF2B5EF4-FFF2-40B4-BE49-F238E27FC236}">
                <a16:creationId xmlns:a16="http://schemas.microsoft.com/office/drawing/2014/main" id="{88CC35BE-6E11-4204-893C-5E5FED60F3B0}"/>
              </a:ext>
            </a:extLst>
          </p:cNvPr>
          <p:cNvSpPr/>
          <p:nvPr/>
        </p:nvSpPr>
        <p:spPr>
          <a:xfrm>
            <a:off x="761779" y="2680221"/>
            <a:ext cx="4206921"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n</a:t>
            </a:r>
            <a:r>
              <a:rPr lang="vi-VN" sz="3600" b="1" dirty="0">
                <a:ln w="13462">
                  <a:noFill/>
                  <a:prstDash val="solid"/>
                </a:ln>
                <a:solidFill>
                  <a:srgbClr val="FF0000"/>
                </a:solidFill>
                <a:latin typeface="#9Slide03 Quicksand" panose="00000500000000000000" pitchFamily="2" charset="0"/>
              </a:rPr>
              <a:t>gày một ngày hai</a:t>
            </a:r>
            <a:endParaRPr lang="en-US" sz="3600" b="1" dirty="0">
              <a:ln w="13462">
                <a:noFill/>
                <a:prstDash val="solid"/>
              </a:ln>
              <a:solidFill>
                <a:srgbClr val="FF0000"/>
              </a:solidFill>
              <a:latin typeface="#9Slide03 Quicksand" panose="00000500000000000000" pitchFamily="2" charset="0"/>
            </a:endParaRPr>
          </a:p>
        </p:txBody>
      </p:sp>
      <p:sp>
        <p:nvSpPr>
          <p:cNvPr id="8" name="TextBox 7">
            <a:extLst>
              <a:ext uri="{FF2B5EF4-FFF2-40B4-BE49-F238E27FC236}">
                <a16:creationId xmlns:a16="http://schemas.microsoft.com/office/drawing/2014/main" id="{C9272B56-F240-4FF6-8AC1-96D6E975A9C9}"/>
              </a:ext>
            </a:extLst>
          </p:cNvPr>
          <p:cNvSpPr txBox="1"/>
          <p:nvPr/>
        </p:nvSpPr>
        <p:spPr>
          <a:xfrm>
            <a:off x="5042046" y="2756079"/>
            <a:ext cx="5975724" cy="492443"/>
          </a:xfrm>
          <a:prstGeom prst="rect">
            <a:avLst/>
          </a:prstGeom>
          <a:noFill/>
        </p:spPr>
        <p:txBody>
          <a:bodyPr wrap="square" lIns="0" tIns="0" rIns="0" bIns="0" rtlCol="0">
            <a:spAutoFit/>
          </a:bodyPr>
          <a:lstStyle/>
          <a:p>
            <a:pPr algn="just"/>
            <a:r>
              <a:rPr lang="vi-VN" sz="3200" b="1" i="1" dirty="0">
                <a:solidFill>
                  <a:srgbClr val="002060"/>
                </a:solidFill>
                <a:latin typeface="Calibri" panose="020F0502020204030204" pitchFamily="34" charset="0"/>
                <a:ea typeface="AvantGarde" panose="00000400000000000000" pitchFamily="2" charset="0"/>
                <a:cs typeface="Calibri" panose="020F0502020204030204" pitchFamily="34" charset="0"/>
              </a:rPr>
              <a:t>: nhanh chóng, có kết quả ngay.</a:t>
            </a:r>
            <a:endParaRPr lang="en-US" sz="3200" b="1" i="1" dirty="0">
              <a:solidFill>
                <a:srgbClr val="002060"/>
              </a:solidFill>
              <a:latin typeface="Calibri" panose="020F0502020204030204" pitchFamily="34" charset="0"/>
              <a:ea typeface="AvantGarde" panose="00000400000000000000" pitchFamily="2" charset="0"/>
              <a:cs typeface="Calibri" panose="020F0502020204030204" pitchFamily="34" charset="0"/>
            </a:endParaRPr>
          </a:p>
        </p:txBody>
      </p:sp>
      <p:sp>
        <p:nvSpPr>
          <p:cNvPr id="9" name="Rectangle 8">
            <a:extLst>
              <a:ext uri="{FF2B5EF4-FFF2-40B4-BE49-F238E27FC236}">
                <a16:creationId xmlns:a16="http://schemas.microsoft.com/office/drawing/2014/main" id="{E34B76CF-ABF0-414D-AF73-B4D33CBE5C08}"/>
              </a:ext>
            </a:extLst>
          </p:cNvPr>
          <p:cNvSpPr/>
          <p:nvPr/>
        </p:nvSpPr>
        <p:spPr>
          <a:xfrm>
            <a:off x="2114715" y="3459320"/>
            <a:ext cx="1501053"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t</a:t>
            </a:r>
            <a:r>
              <a:rPr lang="vi-VN" sz="3600" b="1" dirty="0">
                <a:ln w="13462">
                  <a:noFill/>
                  <a:prstDash val="solid"/>
                </a:ln>
                <a:solidFill>
                  <a:srgbClr val="FF0000"/>
                </a:solidFill>
                <a:latin typeface="#9Slide03 Quicksand" panose="00000500000000000000" pitchFamily="2" charset="0"/>
              </a:rPr>
              <a:t>ấn tới</a:t>
            </a:r>
            <a:endParaRPr lang="en-US" sz="3600" b="1" dirty="0">
              <a:ln w="13462">
                <a:noFill/>
                <a:prstDash val="solid"/>
              </a:ln>
              <a:solidFill>
                <a:srgbClr val="FF0000"/>
              </a:solidFill>
              <a:latin typeface="#9Slide03 Quicksand" panose="00000500000000000000" pitchFamily="2" charset="0"/>
            </a:endParaRPr>
          </a:p>
        </p:txBody>
      </p:sp>
      <p:sp>
        <p:nvSpPr>
          <p:cNvPr id="10" name="TextBox 9">
            <a:extLst>
              <a:ext uri="{FF2B5EF4-FFF2-40B4-BE49-F238E27FC236}">
                <a16:creationId xmlns:a16="http://schemas.microsoft.com/office/drawing/2014/main" id="{686D0434-F3A2-4D20-BD1D-12DD827E0036}"/>
              </a:ext>
            </a:extLst>
          </p:cNvPr>
          <p:cNvSpPr txBox="1"/>
          <p:nvPr/>
        </p:nvSpPr>
        <p:spPr>
          <a:xfrm>
            <a:off x="4967097" y="3524722"/>
            <a:ext cx="5975724" cy="492443"/>
          </a:xfrm>
          <a:prstGeom prst="rect">
            <a:avLst/>
          </a:prstGeom>
          <a:noFill/>
        </p:spPr>
        <p:txBody>
          <a:bodyPr wrap="square" lIns="0" tIns="0" rIns="0" bIns="0" rtlCol="0">
            <a:spAutoFit/>
          </a:bodyPr>
          <a:lstStyle/>
          <a:p>
            <a:pPr algn="just"/>
            <a:r>
              <a:rPr lang="vi-VN" sz="3200" b="1" i="1" dirty="0">
                <a:solidFill>
                  <a:srgbClr val="002060"/>
                </a:solidFill>
                <a:latin typeface="Calibri" panose="020F0502020204030204" pitchFamily="34" charset="0"/>
                <a:ea typeface="AvantGarde" panose="00000400000000000000" pitchFamily="2" charset="0"/>
                <a:cs typeface="Calibri" panose="020F0502020204030204" pitchFamily="34" charset="0"/>
              </a:rPr>
              <a:t>: tiến bộ, đạt nhiều kết quả.</a:t>
            </a:r>
            <a:endParaRPr lang="en-US" sz="3200" b="1" i="1" dirty="0">
              <a:solidFill>
                <a:srgbClr val="002060"/>
              </a:solidFill>
              <a:latin typeface="Calibri" panose="020F0502020204030204" pitchFamily="34" charset="0"/>
              <a:ea typeface="AvantGarde" panose="00000400000000000000" pitchFamily="2" charset="0"/>
              <a:cs typeface="Calibri" panose="020F0502020204030204" pitchFamily="34" charset="0"/>
            </a:endParaRPr>
          </a:p>
        </p:txBody>
      </p:sp>
      <p:sp>
        <p:nvSpPr>
          <p:cNvPr id="11" name="Rectangle 10">
            <a:extLst>
              <a:ext uri="{FF2B5EF4-FFF2-40B4-BE49-F238E27FC236}">
                <a16:creationId xmlns:a16="http://schemas.microsoft.com/office/drawing/2014/main" id="{7E3028EF-2A4B-4359-B6A8-19B08D0C5D15}"/>
              </a:ext>
            </a:extLst>
          </p:cNvPr>
          <p:cNvSpPr/>
          <p:nvPr/>
        </p:nvSpPr>
        <p:spPr>
          <a:xfrm>
            <a:off x="2035366" y="4294578"/>
            <a:ext cx="1659750"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đ</a:t>
            </a:r>
            <a:r>
              <a:rPr lang="vi-VN" sz="3600" b="1" dirty="0">
                <a:ln w="13462">
                  <a:noFill/>
                  <a:prstDash val="solid"/>
                </a:ln>
                <a:solidFill>
                  <a:srgbClr val="FF0000"/>
                </a:solidFill>
                <a:latin typeface="#9Slide03 Quicksand" panose="00000500000000000000" pitchFamily="2" charset="0"/>
              </a:rPr>
              <a:t>ắc chí</a:t>
            </a:r>
            <a:endParaRPr lang="en-US" sz="3600" b="1" dirty="0">
              <a:ln w="13462">
                <a:noFill/>
                <a:prstDash val="solid"/>
              </a:ln>
              <a:solidFill>
                <a:srgbClr val="FF0000"/>
              </a:solidFill>
              <a:latin typeface="#9Slide03 Quicksand" panose="00000500000000000000" pitchFamily="2" charset="0"/>
            </a:endParaRPr>
          </a:p>
        </p:txBody>
      </p:sp>
      <p:sp>
        <p:nvSpPr>
          <p:cNvPr id="12" name="TextBox 11">
            <a:extLst>
              <a:ext uri="{FF2B5EF4-FFF2-40B4-BE49-F238E27FC236}">
                <a16:creationId xmlns:a16="http://schemas.microsoft.com/office/drawing/2014/main" id="{BA2AE6D1-40DC-4838-9DE9-98A705D5D543}"/>
              </a:ext>
            </a:extLst>
          </p:cNvPr>
          <p:cNvSpPr txBox="1"/>
          <p:nvPr/>
        </p:nvSpPr>
        <p:spPr>
          <a:xfrm>
            <a:off x="4479334" y="4359980"/>
            <a:ext cx="7045378" cy="492443"/>
          </a:xfrm>
          <a:prstGeom prst="rect">
            <a:avLst/>
          </a:prstGeom>
          <a:noFill/>
        </p:spPr>
        <p:txBody>
          <a:bodyPr wrap="square" lIns="0" tIns="0" rIns="0" bIns="0" rtlCol="0">
            <a:spAutoFit/>
          </a:bodyPr>
          <a:lstStyle/>
          <a:p>
            <a:pPr algn="just"/>
            <a:r>
              <a:rPr lang="vi-VN" sz="3200" b="1" i="1" dirty="0">
                <a:solidFill>
                  <a:srgbClr val="002060"/>
                </a:solidFill>
                <a:latin typeface="Calibri" panose="020F0502020204030204" pitchFamily="34" charset="0"/>
                <a:ea typeface="AvantGarde" panose="00000400000000000000" pitchFamily="2" charset="0"/>
                <a:cs typeface="Calibri" panose="020F0502020204030204" pitchFamily="34" charset="0"/>
              </a:rPr>
              <a:t>: tỏ ra thích thú vì đạt được mong muốn.</a:t>
            </a:r>
            <a:endParaRPr lang="en-US" sz="3200" b="1" i="1" dirty="0">
              <a:solidFill>
                <a:srgbClr val="002060"/>
              </a:solidFill>
              <a:latin typeface="Calibri" panose="020F0502020204030204" pitchFamily="34" charset="0"/>
              <a:ea typeface="AvantGarde" panose="00000400000000000000" pitchFamily="2" charset="0"/>
              <a:cs typeface="Calibri" panose="020F0502020204030204" pitchFamily="34" charset="0"/>
            </a:endParaRPr>
          </a:p>
        </p:txBody>
      </p:sp>
      <p:sp>
        <p:nvSpPr>
          <p:cNvPr id="14" name="Rectangle 13">
            <a:extLst>
              <a:ext uri="{FF2B5EF4-FFF2-40B4-BE49-F238E27FC236}">
                <a16:creationId xmlns:a16="http://schemas.microsoft.com/office/drawing/2014/main" id="{C8B41091-7623-4CCF-9FA1-9DF6B1913C44}"/>
              </a:ext>
            </a:extLst>
          </p:cNvPr>
          <p:cNvSpPr/>
          <p:nvPr/>
        </p:nvSpPr>
        <p:spPr>
          <a:xfrm>
            <a:off x="1292818" y="5125339"/>
            <a:ext cx="2400337"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s</a:t>
            </a:r>
            <a:r>
              <a:rPr lang="vi-VN" sz="3600" b="1" dirty="0">
                <a:ln w="13462">
                  <a:noFill/>
                  <a:prstDash val="solid"/>
                </a:ln>
                <a:solidFill>
                  <a:srgbClr val="FF0000"/>
                </a:solidFill>
                <a:latin typeface="#9Slide03 Quicksand" panose="00000500000000000000" pitchFamily="2" charset="0"/>
              </a:rPr>
              <a:t>ao nhãng</a:t>
            </a:r>
            <a:endParaRPr lang="en-US" sz="3600" b="1" dirty="0">
              <a:ln w="13462">
                <a:noFill/>
                <a:prstDash val="solid"/>
              </a:ln>
              <a:solidFill>
                <a:srgbClr val="FF0000"/>
              </a:solidFill>
              <a:latin typeface="#9Slide03 Quicksand" panose="00000500000000000000" pitchFamily="2" charset="0"/>
            </a:endParaRPr>
          </a:p>
        </p:txBody>
      </p:sp>
      <p:sp>
        <p:nvSpPr>
          <p:cNvPr id="15" name="TextBox 14">
            <a:extLst>
              <a:ext uri="{FF2B5EF4-FFF2-40B4-BE49-F238E27FC236}">
                <a16:creationId xmlns:a16="http://schemas.microsoft.com/office/drawing/2014/main" id="{44AD05DD-5FC0-43F4-8172-2351A9105CAC}"/>
              </a:ext>
            </a:extLst>
          </p:cNvPr>
          <p:cNvSpPr txBox="1"/>
          <p:nvPr/>
        </p:nvSpPr>
        <p:spPr>
          <a:xfrm>
            <a:off x="4166922" y="5190741"/>
            <a:ext cx="7357790" cy="492443"/>
          </a:xfrm>
          <a:prstGeom prst="rect">
            <a:avLst/>
          </a:prstGeom>
          <a:noFill/>
        </p:spPr>
        <p:txBody>
          <a:bodyPr wrap="square" lIns="0" tIns="0" rIns="0" bIns="0" rtlCol="0">
            <a:spAutoFit/>
          </a:bodyPr>
          <a:lstStyle/>
          <a:p>
            <a:pPr algn="just"/>
            <a:r>
              <a:rPr lang="vi-VN" sz="3200" b="1" i="1" dirty="0">
                <a:solidFill>
                  <a:srgbClr val="002060"/>
                </a:solidFill>
                <a:latin typeface="Calibri" panose="020F0502020204030204" pitchFamily="34" charset="0"/>
                <a:ea typeface="AvantGarde" panose="00000400000000000000" pitchFamily="2" charset="0"/>
                <a:cs typeface="Calibri" panose="020F0502020204030204" pitchFamily="34" charset="0"/>
              </a:rPr>
              <a:t>: quên đi, không để tâm vào việc phải làm.</a:t>
            </a:r>
            <a:endParaRPr lang="en-US" sz="3200" b="1" i="1" dirty="0">
              <a:solidFill>
                <a:srgbClr val="002060"/>
              </a:solidFill>
              <a:latin typeface="Calibri" panose="020F0502020204030204" pitchFamily="34" charset="0"/>
              <a:ea typeface="AvantGarde" panose="00000400000000000000" pitchFamily="2" charset="0"/>
              <a:cs typeface="Calibri" panose="020F0502020204030204" pitchFamily="34" charset="0"/>
            </a:endParaRPr>
          </a:p>
        </p:txBody>
      </p:sp>
    </p:spTree>
    <p:extLst>
      <p:ext uri="{BB962C8B-B14F-4D97-AF65-F5344CB8AC3E}">
        <p14:creationId xmlns:p14="http://schemas.microsoft.com/office/powerpoint/2010/main" val="2033202278"/>
      </p:ext>
    </p:extLst>
  </p:cSld>
  <p:clrMapOvr>
    <a:masterClrMapping/>
  </p:clrMapOvr>
  <p:transition spd="slow">
    <p:wheel spokes="1"/>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14:presetBounceEnd="60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60000">
                                          <p:cBhvr additive="base">
                                            <p:cTn id="19" dur="1300" fill="hold"/>
                                            <p:tgtEl>
                                              <p:spTgt spid="8"/>
                                            </p:tgtEl>
                                            <p:attrNameLst>
                                              <p:attrName>ppt_x</p:attrName>
                                            </p:attrNameLst>
                                          </p:cBhvr>
                                          <p:tavLst>
                                            <p:tav tm="0">
                                              <p:val>
                                                <p:strVal val="0-#ppt_w/2"/>
                                              </p:val>
                                            </p:tav>
                                            <p:tav tm="100000">
                                              <p:val>
                                                <p:strVal val="#ppt_x"/>
                                              </p:val>
                                            </p:tav>
                                          </p:tavLst>
                                        </p:anim>
                                        <p:anim calcmode="lin" valueType="num" p14:bounceEnd="60000">
                                          <p:cBhvr additive="base">
                                            <p:cTn id="20" dur="13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14:presetBounceEnd="60000">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14:bounceEnd="60000">
                                          <p:cBhvr additive="base">
                                            <p:cTn id="30" dur="130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31" dur="13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14:presetBounceEnd="60000">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14:bounceEnd="60000">
                                          <p:cBhvr additive="base">
                                            <p:cTn id="41" dur="1300" fill="hold"/>
                                            <p:tgtEl>
                                              <p:spTgt spid="12"/>
                                            </p:tgtEl>
                                            <p:attrNameLst>
                                              <p:attrName>ppt_x</p:attrName>
                                            </p:attrNameLst>
                                          </p:cBhvr>
                                          <p:tavLst>
                                            <p:tav tm="0">
                                              <p:val>
                                                <p:strVal val="0-#ppt_w/2"/>
                                              </p:val>
                                            </p:tav>
                                            <p:tav tm="100000">
                                              <p:val>
                                                <p:strVal val="#ppt_x"/>
                                              </p:val>
                                            </p:tav>
                                          </p:tavLst>
                                        </p:anim>
                                        <p:anim calcmode="lin" valueType="num" p14:bounceEnd="60000">
                                          <p:cBhvr additive="base">
                                            <p:cTn id="42" dur="13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14:presetBounceEnd="60000">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14:bounceEnd="60000">
                                          <p:cBhvr additive="base">
                                            <p:cTn id="52" dur="1300" fill="hold"/>
                                            <p:tgtEl>
                                              <p:spTgt spid="15"/>
                                            </p:tgtEl>
                                            <p:attrNameLst>
                                              <p:attrName>ppt_x</p:attrName>
                                            </p:attrNameLst>
                                          </p:cBhvr>
                                          <p:tavLst>
                                            <p:tav tm="0">
                                              <p:val>
                                                <p:strVal val="0-#ppt_w/2"/>
                                              </p:val>
                                            </p:tav>
                                            <p:tav tm="100000">
                                              <p:val>
                                                <p:strVal val="#ppt_x"/>
                                              </p:val>
                                            </p:tav>
                                          </p:tavLst>
                                        </p:anim>
                                        <p:anim calcmode="lin" valueType="num" p14:bounceEnd="60000">
                                          <p:cBhvr additive="base">
                                            <p:cTn id="53" dur="13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8" grpId="0"/>
          <p:bldP spid="9" grpId="0"/>
          <p:bldP spid="10" grpId="0"/>
          <p:bldP spid="11" grpId="0"/>
          <p:bldP spid="12" grpId="0"/>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300" fill="hold"/>
                                            <p:tgtEl>
                                              <p:spTgt spid="8"/>
                                            </p:tgtEl>
                                            <p:attrNameLst>
                                              <p:attrName>ppt_x</p:attrName>
                                            </p:attrNameLst>
                                          </p:cBhvr>
                                          <p:tavLst>
                                            <p:tav tm="0">
                                              <p:val>
                                                <p:strVal val="0-#ppt_w/2"/>
                                              </p:val>
                                            </p:tav>
                                            <p:tav tm="100000">
                                              <p:val>
                                                <p:strVal val="#ppt_x"/>
                                              </p:val>
                                            </p:tav>
                                          </p:tavLst>
                                        </p:anim>
                                        <p:anim calcmode="lin" valueType="num">
                                          <p:cBhvr additive="base">
                                            <p:cTn id="20" dur="13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1300" fill="hold"/>
                                            <p:tgtEl>
                                              <p:spTgt spid="10"/>
                                            </p:tgtEl>
                                            <p:attrNameLst>
                                              <p:attrName>ppt_x</p:attrName>
                                            </p:attrNameLst>
                                          </p:cBhvr>
                                          <p:tavLst>
                                            <p:tav tm="0">
                                              <p:val>
                                                <p:strVal val="0-#ppt_w/2"/>
                                              </p:val>
                                            </p:tav>
                                            <p:tav tm="100000">
                                              <p:val>
                                                <p:strVal val="#ppt_x"/>
                                              </p:val>
                                            </p:tav>
                                          </p:tavLst>
                                        </p:anim>
                                        <p:anim calcmode="lin" valueType="num">
                                          <p:cBhvr additive="base">
                                            <p:cTn id="31" dur="13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1300" fill="hold"/>
                                            <p:tgtEl>
                                              <p:spTgt spid="12"/>
                                            </p:tgtEl>
                                            <p:attrNameLst>
                                              <p:attrName>ppt_x</p:attrName>
                                            </p:attrNameLst>
                                          </p:cBhvr>
                                          <p:tavLst>
                                            <p:tav tm="0">
                                              <p:val>
                                                <p:strVal val="0-#ppt_w/2"/>
                                              </p:val>
                                            </p:tav>
                                            <p:tav tm="100000">
                                              <p:val>
                                                <p:strVal val="#ppt_x"/>
                                              </p:val>
                                            </p:tav>
                                          </p:tavLst>
                                        </p:anim>
                                        <p:anim calcmode="lin" valueType="num">
                                          <p:cBhvr additive="base">
                                            <p:cTn id="42" dur="13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1300" fill="hold"/>
                                            <p:tgtEl>
                                              <p:spTgt spid="15"/>
                                            </p:tgtEl>
                                            <p:attrNameLst>
                                              <p:attrName>ppt_x</p:attrName>
                                            </p:attrNameLst>
                                          </p:cBhvr>
                                          <p:tavLst>
                                            <p:tav tm="0">
                                              <p:val>
                                                <p:strVal val="0-#ppt_w/2"/>
                                              </p:val>
                                            </p:tav>
                                            <p:tav tm="100000">
                                              <p:val>
                                                <p:strVal val="#ppt_x"/>
                                              </p:val>
                                            </p:tav>
                                          </p:tavLst>
                                        </p:anim>
                                        <p:anim calcmode="lin" valueType="num">
                                          <p:cBhvr additive="base">
                                            <p:cTn id="53" dur="13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8" grpId="0"/>
          <p:bldP spid="9" grpId="0"/>
          <p:bldP spid="10" grpId="0"/>
          <p:bldP spid="11" grpId="0"/>
          <p:bldP spid="12" grpId="0"/>
          <p:bldP spid="14" grpId="0"/>
          <p:bldP spid="15"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4E4CDF9-E98C-4235-8704-8FFA2A68A2FD}"/>
              </a:ext>
            </a:extLst>
          </p:cNvPr>
          <p:cNvGrpSpPr/>
          <p:nvPr/>
        </p:nvGrpSpPr>
        <p:grpSpPr>
          <a:xfrm>
            <a:off x="1795225" y="1076722"/>
            <a:ext cx="2924361" cy="826451"/>
            <a:chOff x="4996873" y="3528289"/>
            <a:chExt cx="1699489" cy="480291"/>
          </a:xfrm>
          <a:solidFill>
            <a:srgbClr val="FF7930"/>
          </a:solidFill>
          <a:effectLst>
            <a:outerShdw blurRad="50800" dist="38100" dir="2700000" algn="tl" rotWithShape="0">
              <a:prstClr val="black">
                <a:alpha val="40000"/>
              </a:prstClr>
            </a:outerShdw>
          </a:effectLst>
        </p:grpSpPr>
        <p:sp>
          <p:nvSpPr>
            <p:cNvPr id="3" name="椭圆 2">
              <a:extLst>
                <a:ext uri="{FF2B5EF4-FFF2-40B4-BE49-F238E27FC236}">
                  <a16:creationId xmlns:a16="http://schemas.microsoft.com/office/drawing/2014/main" id="{93693570-965B-42F9-B0EA-9A72865F6BB1}"/>
                </a:ext>
              </a:extLst>
            </p:cNvPr>
            <p:cNvSpPr/>
            <p:nvPr/>
          </p:nvSpPr>
          <p:spPr>
            <a:xfrm>
              <a:off x="4996873"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学</a:t>
              </a:r>
            </a:p>
          </p:txBody>
        </p:sp>
        <p:sp>
          <p:nvSpPr>
            <p:cNvPr id="4" name="椭圆 3">
              <a:extLst>
                <a:ext uri="{FF2B5EF4-FFF2-40B4-BE49-F238E27FC236}">
                  <a16:creationId xmlns:a16="http://schemas.microsoft.com/office/drawing/2014/main" id="{2010FD03-59AC-4DC2-B08D-AE56D35B1CDB}"/>
                </a:ext>
              </a:extLst>
            </p:cNvPr>
            <p:cNvSpPr/>
            <p:nvPr/>
          </p:nvSpPr>
          <p:spPr>
            <a:xfrm>
              <a:off x="5403272"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习</a:t>
              </a:r>
            </a:p>
          </p:txBody>
        </p:sp>
        <p:sp>
          <p:nvSpPr>
            <p:cNvPr id="5" name="椭圆 4">
              <a:extLst>
                <a:ext uri="{FF2B5EF4-FFF2-40B4-BE49-F238E27FC236}">
                  <a16:creationId xmlns:a16="http://schemas.microsoft.com/office/drawing/2014/main" id="{3E1780DD-7059-4F8F-8CA0-D1591B4A0649}"/>
                </a:ext>
              </a:extLst>
            </p:cNvPr>
            <p:cNvSpPr/>
            <p:nvPr/>
          </p:nvSpPr>
          <p:spPr>
            <a:xfrm>
              <a:off x="5809671"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目</a:t>
              </a:r>
            </a:p>
          </p:txBody>
        </p:sp>
        <p:sp>
          <p:nvSpPr>
            <p:cNvPr id="6" name="椭圆 5">
              <a:extLst>
                <a:ext uri="{FF2B5EF4-FFF2-40B4-BE49-F238E27FC236}">
                  <a16:creationId xmlns:a16="http://schemas.microsoft.com/office/drawing/2014/main" id="{2CFDF915-46FD-4026-8C8D-7C8B6A1E1BC0}"/>
                </a:ext>
              </a:extLst>
            </p:cNvPr>
            <p:cNvSpPr/>
            <p:nvPr/>
          </p:nvSpPr>
          <p:spPr>
            <a:xfrm>
              <a:off x="6216071"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标</a:t>
              </a:r>
            </a:p>
          </p:txBody>
        </p:sp>
      </p:grpSp>
      <p:sp>
        <p:nvSpPr>
          <p:cNvPr id="7" name="文本框 6">
            <a:extLst>
              <a:ext uri="{FF2B5EF4-FFF2-40B4-BE49-F238E27FC236}">
                <a16:creationId xmlns:a16="http://schemas.microsoft.com/office/drawing/2014/main" id="{84C724A5-1A66-4377-8C84-E287F39FA497}"/>
              </a:ext>
            </a:extLst>
          </p:cNvPr>
          <p:cNvSpPr txBox="1"/>
          <p:nvPr/>
        </p:nvSpPr>
        <p:spPr>
          <a:xfrm>
            <a:off x="2621676" y="2478340"/>
            <a:ext cx="6695211" cy="2308324"/>
          </a:xfrm>
          <a:prstGeom prst="rect">
            <a:avLst/>
          </a:prstGeom>
          <a:noFill/>
        </p:spPr>
        <p:txBody>
          <a:bodyPr wrap="square" rtlCol="0">
            <a:spAutoFit/>
          </a:bodyPr>
          <a:lstStyle/>
          <a:p>
            <a:r>
              <a:rPr lang="en-US" altLang="zh-CN" sz="2400" dirty="0">
                <a:latin typeface="字魂27号-布丁体" panose="00000500000000000000" pitchFamily="2" charset="-122"/>
                <a:ea typeface="字魂27号-布丁体" panose="00000500000000000000" pitchFamily="2" charset="-122"/>
              </a:rPr>
              <a:t>1</a:t>
            </a:r>
            <a:r>
              <a:rPr lang="zh-CN" altLang="en-US" sz="2400" dirty="0">
                <a:latin typeface="字魂27号-布丁体" panose="00000500000000000000" pitchFamily="2" charset="-122"/>
                <a:ea typeface="字魂27号-布丁体" panose="00000500000000000000" pitchFamily="2" charset="-122"/>
              </a:rPr>
              <a:t>、认识长方体正方体的展开图，能够知道各个面展开后的图中位置。</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2</a:t>
            </a:r>
            <a:r>
              <a:rPr lang="zh-CN" altLang="en-US" sz="2400" dirty="0">
                <a:latin typeface="字魂27号-布丁体" panose="00000500000000000000" pitchFamily="2" charset="-122"/>
                <a:ea typeface="字魂27号-布丁体" panose="00000500000000000000" pitchFamily="2" charset="-122"/>
              </a:rPr>
              <a:t>、理解并掌握长方体正方体表面积的计算方法。</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3</a:t>
            </a:r>
            <a:r>
              <a:rPr lang="zh-CN" altLang="en-US" sz="2400" dirty="0">
                <a:latin typeface="字魂27号-布丁体" panose="00000500000000000000" pitchFamily="2" charset="-122"/>
                <a:ea typeface="字魂27号-布丁体" panose="00000500000000000000" pitchFamily="2" charset="-122"/>
              </a:rPr>
              <a:t>、运用公式解决实际问题。</a:t>
            </a:r>
          </a:p>
        </p:txBody>
      </p:sp>
      <p:pic>
        <p:nvPicPr>
          <p:cNvPr id="8" name="Picture 18" descr="Empty room with parquet floor and yellow wallpaper 3112391 Vector Art at  Vecteezy">
            <a:extLst>
              <a:ext uri="{FF2B5EF4-FFF2-40B4-BE49-F238E27FC236}">
                <a16:creationId xmlns:a16="http://schemas.microsoft.com/office/drawing/2014/main" id="{2147AA47-E0B4-407C-BAD4-08C15041C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rtoon Border, Lovely, Cartoon, Frame PNG and PSD | Thiệp, Giấy viết, Sổ  tay">
            <a:extLst>
              <a:ext uri="{FF2B5EF4-FFF2-40B4-BE49-F238E27FC236}">
                <a16:creationId xmlns:a16="http://schemas.microsoft.com/office/drawing/2014/main" id="{D4AE3F98-2AB2-441E-85D8-E1B2C744EC4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17692" y1="13692" x2="19846" y2="22000"/>
                        <a14:backgroundMark x1="20308" y1="14154" x2="22462" y2="14615"/>
                      </a14:backgroundRemoval>
                    </a14:imgEffect>
                    <a14:imgEffect>
                      <a14:sharpenSoften amount="25000"/>
                    </a14:imgEffect>
                  </a14:imgLayer>
                </a14:imgProps>
              </a:ext>
              <a:ext uri="{28A0092B-C50C-407E-A947-70E740481C1C}">
                <a14:useLocalDpi xmlns:a14="http://schemas.microsoft.com/office/drawing/2010/main" val="0"/>
              </a:ext>
            </a:extLst>
          </a:blip>
          <a:srcRect t="24097" b="10482"/>
          <a:stretch/>
        </p:blipFill>
        <p:spPr bwMode="auto">
          <a:xfrm>
            <a:off x="-97278" y="741862"/>
            <a:ext cx="10325942" cy="61161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Biểu tượng hoạt hình 3D III, Sony Vegas, nghệ thuật vuông vàng và đen, png  | PNGEgg">
            <a:extLst>
              <a:ext uri="{FF2B5EF4-FFF2-40B4-BE49-F238E27FC236}">
                <a16:creationId xmlns:a16="http://schemas.microsoft.com/office/drawing/2014/main" id="{B6E5988A-F846-416A-933C-DEC06882E146}"/>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67528" y="1403180"/>
            <a:ext cx="1030409" cy="10610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Biểu tượng hoạt hình 3D III, Sony Vegas, nghệ thuật vuông vàng và đen, png  | PNGEgg">
            <a:extLst>
              <a:ext uri="{FF2B5EF4-FFF2-40B4-BE49-F238E27FC236}">
                <a16:creationId xmlns:a16="http://schemas.microsoft.com/office/drawing/2014/main" id="{394C1621-3FE7-4CB3-ABA0-F63CBA339E5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39325" y="2624853"/>
            <a:ext cx="1030409" cy="10610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Biểu tượng hoạt hình 3D III, Sony Vegas, nghệ thuật vuông vàng và đen, png  | PNGEgg">
            <a:extLst>
              <a:ext uri="{FF2B5EF4-FFF2-40B4-BE49-F238E27FC236}">
                <a16:creationId xmlns:a16="http://schemas.microsoft.com/office/drawing/2014/main" id="{A640B5DD-140B-4307-85D0-12C20113AA71}"/>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39325" y="3884008"/>
            <a:ext cx="1056117" cy="108755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F7B5D095-814C-45F2-873A-40844CD5A0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9640" y="3062069"/>
            <a:ext cx="4919287" cy="3988611"/>
          </a:xfrm>
          <a:prstGeom prst="rect">
            <a:avLst/>
          </a:prstGeom>
        </p:spPr>
      </p:pic>
      <p:sp>
        <p:nvSpPr>
          <p:cNvPr id="34" name="TextBox 33">
            <a:extLst>
              <a:ext uri="{FF2B5EF4-FFF2-40B4-BE49-F238E27FC236}">
                <a16:creationId xmlns:a16="http://schemas.microsoft.com/office/drawing/2014/main" id="{81B0D837-8EF9-457D-AA2E-2249A083AF6F}"/>
              </a:ext>
            </a:extLst>
          </p:cNvPr>
          <p:cNvSpPr txBox="1"/>
          <p:nvPr/>
        </p:nvSpPr>
        <p:spPr>
          <a:xfrm>
            <a:off x="3726182" y="1689684"/>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Luyện đọc</a:t>
            </a:r>
            <a:endParaRPr lang="en-US" sz="4400" dirty="0">
              <a:solidFill>
                <a:srgbClr val="C00000"/>
              </a:solidFill>
              <a:latin typeface="#9Slide07 Cadena" panose="02000503000000020004" pitchFamily="2" charset="0"/>
              <a:cs typeface="Pattaya" panose="00000500000000000000" pitchFamily="2" charset="-34"/>
            </a:endParaRPr>
          </a:p>
        </p:txBody>
      </p:sp>
      <p:sp>
        <p:nvSpPr>
          <p:cNvPr id="35" name="TextBox 34">
            <a:extLst>
              <a:ext uri="{FF2B5EF4-FFF2-40B4-BE49-F238E27FC236}">
                <a16:creationId xmlns:a16="http://schemas.microsoft.com/office/drawing/2014/main" id="{1BE031E7-A1B8-4301-99FF-F7801EA10C03}"/>
              </a:ext>
            </a:extLst>
          </p:cNvPr>
          <p:cNvSpPr txBox="1"/>
          <p:nvPr/>
        </p:nvSpPr>
        <p:spPr>
          <a:xfrm>
            <a:off x="3722166" y="2875283"/>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Tìm hiểu bài</a:t>
            </a:r>
            <a:endParaRPr lang="en-US" sz="4400" dirty="0">
              <a:solidFill>
                <a:srgbClr val="C00000"/>
              </a:solidFill>
              <a:latin typeface="#9Slide07 Cadena" panose="02000503000000020004" pitchFamily="2" charset="0"/>
              <a:cs typeface="Pattaya" panose="00000500000000000000" pitchFamily="2" charset="-34"/>
            </a:endParaRPr>
          </a:p>
        </p:txBody>
      </p:sp>
      <p:sp>
        <p:nvSpPr>
          <p:cNvPr id="36" name="TextBox 35">
            <a:extLst>
              <a:ext uri="{FF2B5EF4-FFF2-40B4-BE49-F238E27FC236}">
                <a16:creationId xmlns:a16="http://schemas.microsoft.com/office/drawing/2014/main" id="{F80EF7B8-4183-4AD7-9180-0F0262A0F45E}"/>
              </a:ext>
            </a:extLst>
          </p:cNvPr>
          <p:cNvSpPr txBox="1"/>
          <p:nvPr/>
        </p:nvSpPr>
        <p:spPr>
          <a:xfrm>
            <a:off x="3677793" y="4088162"/>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Đọc diễn cảm</a:t>
            </a:r>
            <a:endParaRPr lang="en-US" sz="4400" dirty="0">
              <a:solidFill>
                <a:srgbClr val="C00000"/>
              </a:solidFill>
              <a:latin typeface="#9Slide07 Cadena" panose="02000503000000020004" pitchFamily="2" charset="0"/>
              <a:cs typeface="Pattaya" panose="00000500000000000000" pitchFamily="2" charset="-34"/>
            </a:endParaRPr>
          </a:p>
        </p:txBody>
      </p:sp>
      <p:pic>
        <p:nvPicPr>
          <p:cNvPr id="6146" name="Picture 2" descr="Premium Vector | Dog and cat pet shop cartoon logo">
            <a:extLst>
              <a:ext uri="{FF2B5EF4-FFF2-40B4-BE49-F238E27FC236}">
                <a16:creationId xmlns:a16="http://schemas.microsoft.com/office/drawing/2014/main" id="{FD13AEC9-A5D7-4361-9BAC-01282CA080BD}"/>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55000" y1="67917" x2="59722" y2="64583"/>
                      </a14:backgroundRemoval>
                    </a14:imgEffect>
                  </a14:imgLayer>
                </a14:imgProps>
              </a:ext>
              <a:ext uri="{28A0092B-C50C-407E-A947-70E740481C1C}">
                <a14:useLocalDpi xmlns:a14="http://schemas.microsoft.com/office/drawing/2010/main" val="0"/>
              </a:ext>
            </a:extLst>
          </a:blip>
          <a:srcRect l="26536" t="20018" r="24106" b="21020"/>
          <a:stretch/>
        </p:blipFill>
        <p:spPr bwMode="auto">
          <a:xfrm>
            <a:off x="2543903" y="2663936"/>
            <a:ext cx="1207278" cy="96144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talyst (@catalystvibes) • Instagram photos and videos | Cartoon styles,  Cartoon icons, Icon illustration">
            <a:extLst>
              <a:ext uri="{FF2B5EF4-FFF2-40B4-BE49-F238E27FC236}">
                <a16:creationId xmlns:a16="http://schemas.microsoft.com/office/drawing/2014/main" id="{18794A5F-6D0F-4866-8CB1-934BD80DD13B}"/>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26875" b="77813" l="26250" r="75469">
                        <a14:foregroundMark x1="42031" y1="26875" x2="46875" y2="26875"/>
                        <a14:foregroundMark x1="26250" y1="49844" x2="29375" y2="54688"/>
                        <a14:foregroundMark x1="49375" y1="77813" x2="59688" y2="76875"/>
                        <a14:foregroundMark x1="72656" y1="61406" x2="72500" y2="50000"/>
                        <a14:foregroundMark x1="67031" y1="37500" x2="65313" y2="43125"/>
                        <a14:foregroundMark x1="74688" y1="48281" x2="75469" y2="55469"/>
                      </a14:backgroundRemoval>
                    </a14:imgEffect>
                  </a14:imgLayer>
                </a14:imgProps>
              </a:ext>
              <a:ext uri="{28A0092B-C50C-407E-A947-70E740481C1C}">
                <a14:useLocalDpi xmlns:a14="http://schemas.microsoft.com/office/drawing/2010/main" val="0"/>
              </a:ext>
            </a:extLst>
          </a:blip>
          <a:srcRect l="22596" t="21468" r="22132" b="17234"/>
          <a:stretch/>
        </p:blipFill>
        <p:spPr bwMode="auto">
          <a:xfrm>
            <a:off x="2706602" y="1493297"/>
            <a:ext cx="772870" cy="85713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oncepto de cine con diseño de: vector de stock (libre de regalías)  342802433">
            <a:extLst>
              <a:ext uri="{FF2B5EF4-FFF2-40B4-BE49-F238E27FC236}">
                <a16:creationId xmlns:a16="http://schemas.microsoft.com/office/drawing/2014/main" id="{C7C2F79E-8C07-4A72-9079-CA92BCDAB0A7}"/>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6786" b="90000" l="6529" r="91753">
                        <a14:foregroundMark x1="47423" y1="8571" x2="47423" y2="8571"/>
                        <a14:foregroundMark x1="57045" y1="6786" x2="57045" y2="6786"/>
                        <a14:foregroundMark x1="91753" y1="43571" x2="91753" y2="43571"/>
                        <a14:foregroundMark x1="31271" y1="73571" x2="73540" y2="78929"/>
                        <a14:foregroundMark x1="72509" y1="72143" x2="49141" y2="69643"/>
                        <a14:foregroundMark x1="49141" y1="69643" x2="31615" y2="75000"/>
                        <a14:foregroundMark x1="31615" y1="75000" x2="49485" y2="83929"/>
                        <a14:foregroundMark x1="49485" y1="83929" x2="67698" y2="81429"/>
                        <a14:foregroundMark x1="67698" y1="81429" x2="71821" y2="71071"/>
                        <a14:foregroundMark x1="6529" y1="59643" x2="28866" y2="53929"/>
                        <a14:foregroundMark x1="28866" y1="53929" x2="32990" y2="53929"/>
                        <a14:foregroundMark x1="38144" y1="35357" x2="60825" y2="50000"/>
                        <a14:foregroundMark x1="55670" y1="33929" x2="63230" y2="54643"/>
                        <a14:foregroundMark x1="68041" y1="32857" x2="60825" y2="50000"/>
                        <a14:foregroundMark x1="60825" y1="50000" x2="43299" y2="48571"/>
                        <a14:foregroundMark x1="43299" y1="48571" x2="39519" y2="37857"/>
                        <a14:foregroundMark x1="82131" y1="35357" x2="84880" y2="37143"/>
                        <a14:foregroundMark x1="85223" y1="63214" x2="85223" y2="63571"/>
                        <a14:foregroundMark x1="85223" y1="63571" x2="85223" y2="63571"/>
                      </a14:backgroundRemoval>
                    </a14:imgEffect>
                  </a14:imgLayer>
                </a14:imgProps>
              </a:ext>
              <a:ext uri="{28A0092B-C50C-407E-A947-70E740481C1C}">
                <a14:useLocalDpi xmlns:a14="http://schemas.microsoft.com/office/drawing/2010/main" val="0"/>
              </a:ext>
            </a:extLst>
          </a:blip>
          <a:srcRect/>
          <a:stretch>
            <a:fillRect/>
          </a:stretch>
        </p:blipFill>
        <p:spPr bwMode="auto">
          <a:xfrm>
            <a:off x="2485959" y="3810979"/>
            <a:ext cx="1313230" cy="12635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ấu-tích Phong Thủy Xanh">
            <a:extLst>
              <a:ext uri="{FF2B5EF4-FFF2-40B4-BE49-F238E27FC236}">
                <a16:creationId xmlns:a16="http://schemas.microsoft.com/office/drawing/2014/main" id="{FBC9FF7C-9BC8-4A32-B36E-DEA306B8ECDC}"/>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9778" b="89778" l="7556" r="91556">
                        <a14:foregroundMark x1="7556" y1="56889" x2="7556" y2="56889"/>
                        <a14:foregroundMark x1="91556" y1="10667" x2="91556" y2="10667"/>
                      </a14:backgroundRemoval>
                    </a14:imgEffect>
                  </a14:imgLayer>
                </a14:imgProps>
              </a:ext>
              <a:ext uri="{28A0092B-C50C-407E-A947-70E740481C1C}">
                <a14:useLocalDpi xmlns:a14="http://schemas.microsoft.com/office/drawing/2010/main" val="0"/>
              </a:ext>
            </a:extLst>
          </a:blip>
          <a:srcRect/>
          <a:stretch>
            <a:fillRect/>
          </a:stretch>
        </p:blipFill>
        <p:spPr bwMode="auto">
          <a:xfrm>
            <a:off x="1841253" y="1158462"/>
            <a:ext cx="1095460" cy="109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7682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raoke bar interior with stage for music Vector Image">
            <a:extLst>
              <a:ext uri="{FF2B5EF4-FFF2-40B4-BE49-F238E27FC236}">
                <a16:creationId xmlns:a16="http://schemas.microsoft.com/office/drawing/2014/main" id="{71EF2CFA-E995-4BF1-BF4A-11FEA22F77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8462858-2A7B-4F96-B9E8-08396273DB7D}"/>
              </a:ext>
            </a:extLst>
          </p:cNvPr>
          <p:cNvSpPr/>
          <p:nvPr/>
        </p:nvSpPr>
        <p:spPr>
          <a:xfrm>
            <a:off x="4068416" y="1921566"/>
            <a:ext cx="4295091" cy="14411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4E7560-4CAE-45D1-AAEC-6E4E6943D6ED}"/>
              </a:ext>
            </a:extLst>
          </p:cNvPr>
          <p:cNvSpPr txBox="1"/>
          <p:nvPr/>
        </p:nvSpPr>
        <p:spPr>
          <a:xfrm>
            <a:off x="4068417" y="2020989"/>
            <a:ext cx="4295091" cy="1021556"/>
          </a:xfrm>
          <a:prstGeom prst="roundRect">
            <a:avLst/>
          </a:prstGeom>
          <a:solidFill>
            <a:schemeClr val="bg1"/>
          </a:solidFill>
        </p:spPr>
        <p:txBody>
          <a:bodyPr wrap="square" rtlCol="0">
            <a:spAutoFit/>
          </a:bodyPr>
          <a:lstStyle/>
          <a:p>
            <a:pPr algn="ctr"/>
            <a:r>
              <a:rPr lang="vi-VN" sz="5400" b="1" dirty="0">
                <a:solidFill>
                  <a:srgbClr val="002060"/>
                </a:solidFill>
                <a:latin typeface="#9Slide07 Cadena" panose="02000503000000020004" pitchFamily="2" charset="0"/>
                <a:cs typeface="Pattaya" panose="00000500000000000000" pitchFamily="2" charset="-34"/>
              </a:rPr>
              <a:t>Tìm hiểu bài</a:t>
            </a:r>
            <a:endParaRPr lang="en-US" sz="5400" b="1" dirty="0">
              <a:solidFill>
                <a:srgbClr val="002060"/>
              </a:solidFill>
              <a:latin typeface="#9Slide07 Cadena" panose="02000503000000020004" pitchFamily="2" charset="0"/>
              <a:cs typeface="Pattaya" panose="00000500000000000000" pitchFamily="2" charset="-34"/>
            </a:endParaRPr>
          </a:p>
        </p:txBody>
      </p:sp>
      <p:pic>
        <p:nvPicPr>
          <p:cNvPr id="5" name="Picture 4" descr="catalyst (@catalystvibes) • Instagram photos and videos | Cartoon styles,  Cartoon icons, Icon illustration">
            <a:extLst>
              <a:ext uri="{FF2B5EF4-FFF2-40B4-BE49-F238E27FC236}">
                <a16:creationId xmlns:a16="http://schemas.microsoft.com/office/drawing/2014/main" id="{02CECDBA-571C-4E57-A309-02EF2B2EA38A}"/>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6875" b="77813" l="26250" r="75469">
                        <a14:foregroundMark x1="42031" y1="26875" x2="46875" y2="26875"/>
                        <a14:foregroundMark x1="52897" y1="77492" x2="57863" y2="77041"/>
                        <a14:backgroundMark x1="61250" y1="37813" x2="76406" y2="61563"/>
                        <a14:backgroundMark x1="65938" y1="29375" x2="73594" y2="62500"/>
                        <a14:backgroundMark x1="64063" y1="27500" x2="79219" y2="62500"/>
                        <a14:backgroundMark x1="57500" y1="31250" x2="80156" y2="78594"/>
                        <a14:backgroundMark x1="61250" y1="25469" x2="61250" y2="43594"/>
                        <a14:backgroundMark x1="61250" y1="43594" x2="71719" y2="72969"/>
                        <a14:backgroundMark x1="55469" y1="29375" x2="68750" y2="71094"/>
                        <a14:backgroundMark x1="57500" y1="35000" x2="63125" y2="47344"/>
                        <a14:backgroundMark x1="57500" y1="40625" x2="65000" y2="51094"/>
                        <a14:backgroundMark x1="55469" y1="35000" x2="65938" y2="52031"/>
                        <a14:backgroundMark x1="58438" y1="45469" x2="65938" y2="56875"/>
                        <a14:backgroundMark x1="24219" y1="51094" x2="49844" y2="69063"/>
                        <a14:backgroundMark x1="29063" y1="46406" x2="42031" y2="79063"/>
                        <a14:backgroundMark x1="42031" y1="79063" x2="44219" y2="81406"/>
                        <a14:backgroundMark x1="30938" y1="44531" x2="52656" y2="64375"/>
                        <a14:backgroundMark x1="24219" y1="48281" x2="46094" y2="62500"/>
                        <a14:backgroundMark x1="28125" y1="39688" x2="50781" y2="63438"/>
                        <a14:backgroundMark x1="27031" y1="42656" x2="42344" y2="66250"/>
                        <a14:backgroundMark x1="47031" y1="61563" x2="47031" y2="78594"/>
                        <a14:backgroundMark x1="47031" y1="71094" x2="62187" y2="75781"/>
                        <a14:backgroundMark x1="46094" y1="67188" x2="63125" y2="71094"/>
                        <a14:backgroundMark x1="51719" y1="74844" x2="42344" y2="85313"/>
                      </a14:backgroundRemoval>
                    </a14:imgEffect>
                  </a14:imgLayer>
                </a14:imgProps>
              </a:ext>
              <a:ext uri="{28A0092B-C50C-407E-A947-70E740481C1C}">
                <a14:useLocalDpi xmlns:a14="http://schemas.microsoft.com/office/drawing/2010/main" val="0"/>
              </a:ext>
            </a:extLst>
          </a:blip>
          <a:srcRect l="22596" t="21468" r="22132" b="17234"/>
          <a:stretch/>
        </p:blipFill>
        <p:spPr bwMode="auto">
          <a:xfrm>
            <a:off x="6337697" y="2856166"/>
            <a:ext cx="772870" cy="857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339BC03-F4AC-493C-A7D6-D71053E726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384791" y="3046841"/>
            <a:ext cx="3791861" cy="3791861"/>
          </a:xfrm>
          <a:prstGeom prst="rect">
            <a:avLst/>
          </a:prstGeom>
        </p:spPr>
      </p:pic>
    </p:spTree>
    <p:extLst>
      <p:ext uri="{BB962C8B-B14F-4D97-AF65-F5344CB8AC3E}">
        <p14:creationId xmlns:p14="http://schemas.microsoft.com/office/powerpoint/2010/main" val="4198532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596348" y="494675"/>
            <a:ext cx="11118574" cy="5825778"/>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FFC000"/>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9" name="Picture 10" descr="Dog cat pet stuff and supply set Royalty Free Vector Image">
            <a:extLst>
              <a:ext uri="{FF2B5EF4-FFF2-40B4-BE49-F238E27FC236}">
                <a16:creationId xmlns:a16="http://schemas.microsoft.com/office/drawing/2014/main" id="{641CBB9B-B1DF-48B2-8528-8F5E8DD13AA3}"/>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596348" y="5273137"/>
            <a:ext cx="1223085" cy="127626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1B51FE7-4057-4C61-AA7F-36C36CAE88AE}"/>
              </a:ext>
            </a:extLst>
          </p:cNvPr>
          <p:cNvSpPr/>
          <p:nvPr/>
        </p:nvSpPr>
        <p:spPr>
          <a:xfrm>
            <a:off x="1315818" y="896321"/>
            <a:ext cx="10138403" cy="561692"/>
          </a:xfrm>
          <a:prstGeom prst="rect">
            <a:avLst/>
          </a:prstGeom>
          <a:noFill/>
        </p:spPr>
        <p:txBody>
          <a:bodyPr wrap="square" lIns="68580" tIns="34290" rIns="68580" bIns="34290">
            <a:spAutoFit/>
          </a:bodyPr>
          <a:lstStyle/>
          <a:p>
            <a:pPr algn="just"/>
            <a:r>
              <a:rPr lang="vi-VN" sz="3200" b="1" dirty="0">
                <a:ln w="13462">
                  <a:noFill/>
                  <a:prstDash val="solid"/>
                </a:ln>
                <a:solidFill>
                  <a:srgbClr val="FFC000"/>
                </a:solidFill>
                <a:latin typeface="#9Slide07 Cadena" panose="02000503000000020004" pitchFamily="2" charset="0"/>
                <a:cs typeface="Pattaya" panose="00000500000000000000" pitchFamily="2" charset="-34"/>
              </a:rPr>
              <a:t>Câu 1. Rê-mi học chữ trong hoàn cảnh như thế nào?</a:t>
            </a:r>
            <a:endParaRPr lang="en-US" sz="3200" b="1" dirty="0">
              <a:ln w="13462">
                <a:noFill/>
                <a:prstDash val="solid"/>
              </a:ln>
              <a:solidFill>
                <a:srgbClr val="FFC000"/>
              </a:solidFill>
              <a:latin typeface="#9Slide07 Cadena" panose="02000503000000020004" pitchFamily="2" charset="0"/>
              <a:cs typeface="Pattaya" panose="00000500000000000000" pitchFamily="2" charset="-34"/>
            </a:endParaRPr>
          </a:p>
        </p:txBody>
      </p:sp>
      <p:sp>
        <p:nvSpPr>
          <p:cNvPr id="12" name="TextBox 11">
            <a:extLst>
              <a:ext uri="{FF2B5EF4-FFF2-40B4-BE49-F238E27FC236}">
                <a16:creationId xmlns:a16="http://schemas.microsoft.com/office/drawing/2014/main" id="{63881FEE-7EFF-445D-B655-2A87E2CC12E2}"/>
              </a:ext>
            </a:extLst>
          </p:cNvPr>
          <p:cNvSpPr txBox="1"/>
          <p:nvPr/>
        </p:nvSpPr>
        <p:spPr>
          <a:xfrm>
            <a:off x="1207480" y="1581603"/>
            <a:ext cx="10080981" cy="584775"/>
          </a:xfrm>
          <a:prstGeom prst="rect">
            <a:avLst/>
          </a:prstGeom>
          <a:noFill/>
        </p:spPr>
        <p:txBody>
          <a:bodyPr wrap="square" rtlCol="0">
            <a:spAutoFit/>
          </a:bodyPr>
          <a:lstStyle/>
          <a:p>
            <a:pPr algn="ctr"/>
            <a:r>
              <a:rPr lang="vi-VN" sz="3200" dirty="0">
                <a:solidFill>
                  <a:srgbClr val="002060"/>
                </a:solidFill>
                <a:latin typeface="Pattaya" panose="00000500000000000000" pitchFamily="2" charset="-34"/>
                <a:cs typeface="Pattaya" panose="00000500000000000000" pitchFamily="2" charset="-34"/>
              </a:rPr>
              <a:t>Rê-mi học chữ trên đường hai thầy trò đi hát rong kiếm sống.</a:t>
            </a:r>
            <a:endParaRPr lang="en-US" sz="3200" dirty="0">
              <a:solidFill>
                <a:srgbClr val="002060"/>
              </a:solidFill>
              <a:latin typeface="Pattaya" panose="00000500000000000000" pitchFamily="2" charset="-34"/>
              <a:cs typeface="Pattaya" panose="00000500000000000000" pitchFamily="2" charset="-34"/>
            </a:endParaRPr>
          </a:p>
        </p:txBody>
      </p:sp>
      <p:pic>
        <p:nvPicPr>
          <p:cNvPr id="1028" name="Picture 4" descr="Không Gia Đình: Review phim Giáng Sinh Không Gia Đình">
            <a:extLst>
              <a:ext uri="{FF2B5EF4-FFF2-40B4-BE49-F238E27FC236}">
                <a16:creationId xmlns:a16="http://schemas.microsoft.com/office/drawing/2014/main" id="{9593663F-203E-4B53-A4D3-382D59588E3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3909" y="2608194"/>
            <a:ext cx="5014110" cy="31254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7717666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596348" y="494675"/>
            <a:ext cx="11118574" cy="5825778"/>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FFC000"/>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Rectangle 9">
            <a:extLst>
              <a:ext uri="{FF2B5EF4-FFF2-40B4-BE49-F238E27FC236}">
                <a16:creationId xmlns:a16="http://schemas.microsoft.com/office/drawing/2014/main" id="{D1B51FE7-4057-4C61-AA7F-36C36CAE88AE}"/>
              </a:ext>
            </a:extLst>
          </p:cNvPr>
          <p:cNvSpPr/>
          <p:nvPr/>
        </p:nvSpPr>
        <p:spPr>
          <a:xfrm>
            <a:off x="1815058" y="809908"/>
            <a:ext cx="10138403" cy="561692"/>
          </a:xfrm>
          <a:prstGeom prst="rect">
            <a:avLst/>
          </a:prstGeom>
          <a:noFill/>
        </p:spPr>
        <p:txBody>
          <a:bodyPr wrap="square" lIns="68580" tIns="34290" rIns="68580" bIns="34290">
            <a:spAutoFit/>
          </a:bodyPr>
          <a:lstStyle/>
          <a:p>
            <a:pPr algn="just"/>
            <a:r>
              <a:rPr lang="vi-VN" sz="3200" b="1" dirty="0">
                <a:ln w="13462">
                  <a:noFill/>
                  <a:prstDash val="solid"/>
                </a:ln>
                <a:solidFill>
                  <a:schemeClr val="accent6">
                    <a:lumMod val="50000"/>
                  </a:schemeClr>
                </a:solidFill>
                <a:latin typeface="#9Slide07 Cadena" panose="02000503000000020004" pitchFamily="2" charset="0"/>
                <a:cs typeface="Pattaya" panose="00000500000000000000" pitchFamily="2" charset="-34"/>
              </a:rPr>
              <a:t>Câu 2. Lớp học của Rê-mi có gì ngộ nghĩnh?</a:t>
            </a:r>
            <a:endParaRPr lang="en-US" sz="3200" b="1" dirty="0">
              <a:ln w="13462">
                <a:noFill/>
                <a:prstDash val="solid"/>
              </a:ln>
              <a:solidFill>
                <a:schemeClr val="accent6">
                  <a:lumMod val="50000"/>
                </a:schemeClr>
              </a:solidFill>
              <a:latin typeface="#9Slide07 Cadena" panose="02000503000000020004" pitchFamily="2" charset="0"/>
              <a:cs typeface="Pattaya" panose="00000500000000000000" pitchFamily="2" charset="-34"/>
            </a:endParaRPr>
          </a:p>
        </p:txBody>
      </p:sp>
      <p:pic>
        <p:nvPicPr>
          <p:cNvPr id="11"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6D45D07F-C776-4A01-98B7-CCD260885C3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95880" y="4249827"/>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iểu thuyết kinh điển “Không gia đình” chính thức lên màn ảnh rộng - Tạp  chí Đẹp">
            <a:extLst>
              <a:ext uri="{FF2B5EF4-FFF2-40B4-BE49-F238E27FC236}">
                <a16:creationId xmlns:a16="http://schemas.microsoft.com/office/drawing/2014/main" id="{595E4B0C-F092-497D-AAE3-11C635BB88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79708">
            <a:off x="3757470" y="2631308"/>
            <a:ext cx="4835747" cy="32218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3" name="TextBox 12">
            <a:extLst>
              <a:ext uri="{FF2B5EF4-FFF2-40B4-BE49-F238E27FC236}">
                <a16:creationId xmlns:a16="http://schemas.microsoft.com/office/drawing/2014/main" id="{3DBF9964-28C6-4E3A-B4C5-323BC1DFD303}"/>
              </a:ext>
            </a:extLst>
          </p:cNvPr>
          <p:cNvSpPr txBox="1"/>
          <p:nvPr/>
        </p:nvSpPr>
        <p:spPr>
          <a:xfrm>
            <a:off x="596348" y="1446868"/>
            <a:ext cx="11118573" cy="954107"/>
          </a:xfrm>
          <a:prstGeom prst="rect">
            <a:avLst/>
          </a:prstGeom>
          <a:noFill/>
        </p:spPr>
        <p:txBody>
          <a:bodyPr wrap="square" rtlCol="0">
            <a:spAutoFit/>
          </a:bodyPr>
          <a:lstStyle/>
          <a:p>
            <a:pPr marL="457200" indent="-457200" algn="ctr">
              <a:buFontTx/>
              <a:buChar char="-"/>
            </a:pPr>
            <a:r>
              <a:rPr lang="vi-VN" sz="2800" dirty="0">
                <a:solidFill>
                  <a:srgbClr val="002060"/>
                </a:solidFill>
                <a:latin typeface="Pattaya" panose="00000500000000000000" pitchFamily="2" charset="-34"/>
                <a:cs typeface="Pattaya" panose="00000500000000000000" pitchFamily="2" charset="-34"/>
              </a:rPr>
              <a:t>Lớp học của Rê-mi có cả một chú chó – thành viên của gánh xiếc.</a:t>
            </a:r>
          </a:p>
          <a:p>
            <a:pPr marL="457200" indent="-457200" algn="ctr">
              <a:buFontTx/>
              <a:buChar char="-"/>
            </a:pPr>
            <a:r>
              <a:rPr lang="vi-VN" sz="2800" dirty="0">
                <a:solidFill>
                  <a:srgbClr val="002060"/>
                </a:solidFill>
                <a:latin typeface="Pattaya" panose="00000500000000000000" pitchFamily="2" charset="-34"/>
                <a:cs typeface="Pattaya" panose="00000500000000000000" pitchFamily="2" charset="-34"/>
              </a:rPr>
              <a:t>Sách là những miếng gỗ mỏng khắc chữ, được cụ Vi-ta-li nhặt trên đường.</a:t>
            </a:r>
            <a:endParaRPr lang="en-US" sz="2800" dirty="0">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4184864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596348" y="494675"/>
            <a:ext cx="11118574" cy="5825778"/>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FFC000"/>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Rectangle 9">
            <a:extLst>
              <a:ext uri="{FF2B5EF4-FFF2-40B4-BE49-F238E27FC236}">
                <a16:creationId xmlns:a16="http://schemas.microsoft.com/office/drawing/2014/main" id="{D1B51FE7-4057-4C61-AA7F-36C36CAE88AE}"/>
              </a:ext>
            </a:extLst>
          </p:cNvPr>
          <p:cNvSpPr/>
          <p:nvPr/>
        </p:nvSpPr>
        <p:spPr>
          <a:xfrm>
            <a:off x="1026798" y="827130"/>
            <a:ext cx="10138403" cy="1054135"/>
          </a:xfrm>
          <a:prstGeom prst="rect">
            <a:avLst/>
          </a:prstGeom>
          <a:noFill/>
        </p:spPr>
        <p:txBody>
          <a:bodyPr wrap="square" lIns="68580" tIns="34290" rIns="68580" bIns="34290">
            <a:spAutoFit/>
          </a:bodyPr>
          <a:lstStyle/>
          <a:p>
            <a:pPr algn="ctr"/>
            <a:r>
              <a:rPr lang="vi-VN" sz="3200" b="1" dirty="0">
                <a:ln w="13462">
                  <a:noFill/>
                  <a:prstDash val="solid"/>
                </a:ln>
                <a:solidFill>
                  <a:srgbClr val="7030A0"/>
                </a:solidFill>
                <a:latin typeface="#9Slide07 Cadena" panose="02000503000000020004" pitchFamily="2" charset="0"/>
                <a:cs typeface="Pattaya" panose="00000500000000000000" pitchFamily="2" charset="-34"/>
              </a:rPr>
              <a:t>Câu 3. Tìm những chi tiết cho thấy Rê-mi </a:t>
            </a:r>
          </a:p>
          <a:p>
            <a:pPr algn="ctr"/>
            <a:r>
              <a:rPr lang="vi-VN" sz="3200" b="1" dirty="0">
                <a:ln w="13462">
                  <a:noFill/>
                  <a:prstDash val="solid"/>
                </a:ln>
                <a:solidFill>
                  <a:srgbClr val="7030A0"/>
                </a:solidFill>
                <a:latin typeface="#9Slide07 Cadena" panose="02000503000000020004" pitchFamily="2" charset="0"/>
                <a:cs typeface="Pattaya" panose="00000500000000000000" pitchFamily="2" charset="-34"/>
              </a:rPr>
              <a:t>là một cậu bé rất hiếu học.</a:t>
            </a:r>
            <a:endParaRPr lang="en-US" sz="3200" b="1" dirty="0">
              <a:ln w="13462">
                <a:noFill/>
                <a:prstDash val="solid"/>
              </a:ln>
              <a:solidFill>
                <a:srgbClr val="7030A0"/>
              </a:solidFill>
              <a:latin typeface="#9Slide07 Cadena" panose="02000503000000020004" pitchFamily="2" charset="0"/>
              <a:cs typeface="Pattaya" panose="00000500000000000000" pitchFamily="2" charset="-34"/>
            </a:endParaRPr>
          </a:p>
        </p:txBody>
      </p:sp>
      <p:pic>
        <p:nvPicPr>
          <p:cNvPr id="12"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4C4D99BF-E94E-4AE5-A9E3-B8BF700B59B5}"/>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477078" y="4714406"/>
            <a:ext cx="2414223" cy="18362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hông Gia Đình: Lời ru ẩn trong sâu thẳm trái tim khiến bất kỳ người xem  đều bật khóc">
            <a:extLst>
              <a:ext uri="{FF2B5EF4-FFF2-40B4-BE49-F238E27FC236}">
                <a16:creationId xmlns:a16="http://schemas.microsoft.com/office/drawing/2014/main" id="{33A456F3-00DA-4A02-B6B3-31C546FBE4E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4660" y="2312526"/>
            <a:ext cx="3172526" cy="23793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3" name="TextBox 12">
            <a:extLst>
              <a:ext uri="{FF2B5EF4-FFF2-40B4-BE49-F238E27FC236}">
                <a16:creationId xmlns:a16="http://schemas.microsoft.com/office/drawing/2014/main" id="{E9C2A20B-E65C-4566-AB88-54AE4E173AF4}"/>
              </a:ext>
            </a:extLst>
          </p:cNvPr>
          <p:cNvSpPr txBox="1"/>
          <p:nvPr/>
        </p:nvSpPr>
        <p:spPr>
          <a:xfrm>
            <a:off x="4098128" y="2176445"/>
            <a:ext cx="7469423" cy="3539430"/>
          </a:xfrm>
          <a:prstGeom prst="rect">
            <a:avLst/>
          </a:prstGeom>
          <a:noFill/>
        </p:spPr>
        <p:txBody>
          <a:bodyPr wrap="square" rtlCol="0">
            <a:spAutoFit/>
          </a:bodyPr>
          <a:lstStyle/>
          <a:p>
            <a:pPr marL="457200" indent="-457200" algn="just">
              <a:buFontTx/>
              <a:buChar char="-"/>
            </a:pPr>
            <a:r>
              <a:rPr lang="vi-VN" sz="2800" dirty="0">
                <a:solidFill>
                  <a:srgbClr val="002060"/>
                </a:solidFill>
                <a:latin typeface="Pattaya" panose="00000500000000000000" pitchFamily="2" charset="-34"/>
                <a:cs typeface="Pattaya" panose="00000500000000000000" pitchFamily="2" charset="-34"/>
              </a:rPr>
              <a:t>Lúc nào trong túi Rê-mi cũng đầy những miếng gỗ dẹp, chẳng bao lâu Rê-mi đã thuộc tất cả các chữ cái.</a:t>
            </a:r>
          </a:p>
          <a:p>
            <a:pPr marL="457200" indent="-457200" algn="just">
              <a:buFontTx/>
              <a:buChar char="-"/>
            </a:pPr>
            <a:r>
              <a:rPr lang="vi-VN" sz="2800" dirty="0">
                <a:solidFill>
                  <a:srgbClr val="002060"/>
                </a:solidFill>
                <a:latin typeface="Pattaya" panose="00000500000000000000" pitchFamily="2" charset="-34"/>
                <a:cs typeface="Pattaya" panose="00000500000000000000" pitchFamily="2" charset="-34"/>
              </a:rPr>
              <a:t>Khi bị thầy chê trách, so sánh với con chó Ca-pi vì chậm biết đọc, từ đó cậu không dám sao nhãng một phút nào.</a:t>
            </a:r>
          </a:p>
          <a:p>
            <a:pPr marL="457200" indent="-457200" algn="just">
              <a:buFontTx/>
              <a:buChar char="-"/>
            </a:pPr>
            <a:r>
              <a:rPr lang="vi-VN" sz="2800" dirty="0">
                <a:solidFill>
                  <a:srgbClr val="002060"/>
                </a:solidFill>
                <a:latin typeface="Pattaya" panose="00000500000000000000" pitchFamily="2" charset="-34"/>
                <a:cs typeface="Pattaya" panose="00000500000000000000" pitchFamily="2" charset="-34"/>
              </a:rPr>
              <a:t>Khi thầy hỏi có muốn học nhạc không, Rê-mi đã trả lời đó là điều cậu thích nhất.</a:t>
            </a:r>
            <a:endParaRPr lang="en-US" sz="2800" dirty="0">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2465330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596348" y="494675"/>
            <a:ext cx="11118574" cy="5825778"/>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FFC000"/>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Rectangle 9">
            <a:extLst>
              <a:ext uri="{FF2B5EF4-FFF2-40B4-BE49-F238E27FC236}">
                <a16:creationId xmlns:a16="http://schemas.microsoft.com/office/drawing/2014/main" id="{D1B51FE7-4057-4C61-AA7F-36C36CAE88AE}"/>
              </a:ext>
            </a:extLst>
          </p:cNvPr>
          <p:cNvSpPr/>
          <p:nvPr/>
        </p:nvSpPr>
        <p:spPr>
          <a:xfrm>
            <a:off x="1026798" y="1022002"/>
            <a:ext cx="10138403" cy="1054135"/>
          </a:xfrm>
          <a:prstGeom prst="rect">
            <a:avLst/>
          </a:prstGeom>
          <a:noFill/>
        </p:spPr>
        <p:txBody>
          <a:bodyPr wrap="square" lIns="68580" tIns="34290" rIns="68580" bIns="34290">
            <a:spAutoFit/>
          </a:bodyPr>
          <a:lstStyle/>
          <a:p>
            <a:pPr algn="ctr"/>
            <a:r>
              <a:rPr lang="vi-VN" sz="3200" b="1" dirty="0">
                <a:ln w="13462">
                  <a:noFill/>
                  <a:prstDash val="solid"/>
                </a:ln>
                <a:solidFill>
                  <a:schemeClr val="accent2"/>
                </a:solidFill>
                <a:latin typeface="#9Slide07 Cadena" panose="02000503000000020004" pitchFamily="2" charset="0"/>
                <a:cs typeface="Pattaya" panose="00000500000000000000" pitchFamily="2" charset="-34"/>
              </a:rPr>
              <a:t>Câu 4. Qua câu chuyện này, em có suy nghĩ gì về quyền học tập của trẻ em?</a:t>
            </a:r>
            <a:endParaRPr lang="en-US" sz="3200" b="1" dirty="0">
              <a:ln w="13462">
                <a:noFill/>
                <a:prstDash val="solid"/>
              </a:ln>
              <a:solidFill>
                <a:schemeClr val="accent2"/>
              </a:solidFill>
              <a:latin typeface="#9Slide07 Cadena" panose="02000503000000020004" pitchFamily="2" charset="0"/>
              <a:cs typeface="Pattaya" panose="00000500000000000000" pitchFamily="2" charset="-34"/>
            </a:endParaRPr>
          </a:p>
        </p:txBody>
      </p:sp>
      <p:pic>
        <p:nvPicPr>
          <p:cNvPr id="11" name="Picture 8" descr="Dog cat pet stuff and supply set Royalty Free Vector Image">
            <a:extLst>
              <a:ext uri="{FF2B5EF4-FFF2-40B4-BE49-F238E27FC236}">
                <a16:creationId xmlns:a16="http://schemas.microsoft.com/office/drawing/2014/main" id="{C8AFF2E1-58ED-4CDE-8E4E-0C0760D5D35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119270" y="4646952"/>
            <a:ext cx="2896101" cy="209790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2CAA973-2DC5-4011-8E50-F444B0E1385C}"/>
              </a:ext>
            </a:extLst>
          </p:cNvPr>
          <p:cNvSpPr txBox="1"/>
          <p:nvPr/>
        </p:nvSpPr>
        <p:spPr>
          <a:xfrm>
            <a:off x="737779" y="2713220"/>
            <a:ext cx="10829773" cy="1754326"/>
          </a:xfrm>
          <a:prstGeom prst="rect">
            <a:avLst/>
          </a:prstGeom>
          <a:noFill/>
        </p:spPr>
        <p:txBody>
          <a:bodyPr wrap="square" rtlCol="0">
            <a:spAutoFit/>
          </a:bodyPr>
          <a:lstStyle/>
          <a:p>
            <a:pPr marL="457200" indent="-457200" algn="just">
              <a:buFontTx/>
              <a:buChar char="-"/>
            </a:pPr>
            <a:r>
              <a:rPr lang="vi-VN" sz="3600" dirty="0">
                <a:solidFill>
                  <a:srgbClr val="002060"/>
                </a:solidFill>
                <a:latin typeface="Pattaya" panose="00000500000000000000" pitchFamily="2" charset="-34"/>
                <a:cs typeface="Pattaya" panose="00000500000000000000" pitchFamily="2" charset="-34"/>
              </a:rPr>
              <a:t>Trẻ em cần được dạy dỗ, học hành.</a:t>
            </a:r>
          </a:p>
          <a:p>
            <a:pPr marL="457200" indent="-457200" algn="just">
              <a:buFontTx/>
              <a:buChar char="-"/>
            </a:pPr>
            <a:r>
              <a:rPr lang="vi-VN" sz="3600" dirty="0">
                <a:solidFill>
                  <a:srgbClr val="002060"/>
                </a:solidFill>
                <a:latin typeface="Pattaya" panose="00000500000000000000" pitchFamily="2" charset="-34"/>
                <a:cs typeface="Pattaya" panose="00000500000000000000" pitchFamily="2" charset="-34"/>
              </a:rPr>
              <a:t>Người lớn cần quan tâm, giúp đỡ, tạo điều kiện cho trẻ em được học tập và trẻ em phải cố gắng, say mê học tập.</a:t>
            </a:r>
            <a:endParaRPr lang="en-US" sz="3600" dirty="0">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1525727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1000"/>
                                        <p:tgtEl>
                                          <p:spTgt spid="12">
                                            <p:txEl>
                                              <p:pRg st="1" end="1"/>
                                            </p:txEl>
                                          </p:spTgt>
                                        </p:tgtEl>
                                      </p:cBhvr>
                                    </p:animEffect>
                                    <p:anim calcmode="lin" valueType="num">
                                      <p:cBhvr>
                                        <p:cTn id="2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descr="Background scene with flowers in garden Royalty Free Vector">
            <a:extLst>
              <a:ext uri="{FF2B5EF4-FFF2-40B4-BE49-F238E27FC236}">
                <a16:creationId xmlns:a16="http://schemas.microsoft.com/office/drawing/2014/main" id="{14A9C610-D262-41C9-B9B7-A2FE0FF1B2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973"/>
          <a:stretch/>
        </p:blipFill>
        <p:spPr bwMode="auto">
          <a:xfrm>
            <a:off x="0" y="-1"/>
            <a:ext cx="12192000" cy="68702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0555C9A-E536-45A9-8864-B495191E348E}"/>
              </a:ext>
            </a:extLst>
          </p:cNvPr>
          <p:cNvSpPr/>
          <p:nvPr/>
        </p:nvSpPr>
        <p:spPr>
          <a:xfrm>
            <a:off x="-1149220" y="614411"/>
            <a:ext cx="6096000" cy="769441"/>
          </a:xfrm>
          <a:prstGeom prst="rect">
            <a:avLst/>
          </a:prstGeom>
        </p:spPr>
        <p:txBody>
          <a:bodyPr>
            <a:spAutoFit/>
          </a:bodyPr>
          <a:lstStyle/>
          <a:p>
            <a:pPr algn="ctr"/>
            <a:r>
              <a:rPr lang="vi-VN" sz="4400" b="1" dirty="0">
                <a:solidFill>
                  <a:srgbClr val="002060"/>
                </a:solidFill>
                <a:latin typeface="Pattaya" panose="00000500000000000000" pitchFamily="2" charset="-34"/>
                <a:cs typeface="Pattaya" panose="00000500000000000000" pitchFamily="2" charset="-34"/>
              </a:rPr>
              <a:t>Tập đọc</a:t>
            </a:r>
            <a:endParaRPr lang="en-US" sz="4400" dirty="0">
              <a:solidFill>
                <a:srgbClr val="002060"/>
              </a:solidFill>
            </a:endParaRPr>
          </a:p>
        </p:txBody>
      </p:sp>
      <p:sp>
        <p:nvSpPr>
          <p:cNvPr id="8" name="Rectangle 7">
            <a:extLst>
              <a:ext uri="{FF2B5EF4-FFF2-40B4-BE49-F238E27FC236}">
                <a16:creationId xmlns:a16="http://schemas.microsoft.com/office/drawing/2014/main" id="{2ADF5C5F-F714-4702-8DF7-AD39B0982F21}"/>
              </a:ext>
            </a:extLst>
          </p:cNvPr>
          <p:cNvSpPr/>
          <p:nvPr/>
        </p:nvSpPr>
        <p:spPr>
          <a:xfrm>
            <a:off x="961869" y="2465066"/>
            <a:ext cx="10268262" cy="3354765"/>
          </a:xfrm>
          <a:prstGeom prst="rect">
            <a:avLst/>
          </a:prstGeom>
        </p:spPr>
        <p:txBody>
          <a:bodyPr wrap="square">
            <a:spAutoFit/>
          </a:bodyPr>
          <a:lstStyle/>
          <a:p>
            <a:pPr algn="ctr"/>
            <a:r>
              <a:rPr lang="vi-VN" sz="6600" b="1" dirty="0">
                <a:solidFill>
                  <a:srgbClr val="C00000"/>
                </a:solidFill>
                <a:latin typeface="#9Slide07 Cadena" panose="02000503000000020004" pitchFamily="2" charset="0"/>
                <a:cs typeface="Pattaya" panose="00000500000000000000" pitchFamily="2" charset="-34"/>
              </a:rPr>
              <a:t>Lớp học trên đường</a:t>
            </a:r>
          </a:p>
          <a:p>
            <a:pPr algn="r"/>
            <a:endParaRPr lang="vi-VN" sz="4000" b="1" dirty="0">
              <a:solidFill>
                <a:srgbClr val="002060"/>
              </a:solidFill>
              <a:latin typeface="#9Slide07 Cadena" panose="02000503000000020004" pitchFamily="2" charset="0"/>
              <a:cs typeface="Pattaya" panose="00000500000000000000" pitchFamily="2" charset="-34"/>
            </a:endParaRPr>
          </a:p>
          <a:p>
            <a:pPr algn="r"/>
            <a:r>
              <a:rPr lang="vi-VN" sz="4000" b="1" dirty="0">
                <a:solidFill>
                  <a:srgbClr val="002060"/>
                </a:solidFill>
                <a:latin typeface="#9Slide07 Cadena" panose="02000503000000020004" pitchFamily="2" charset="0"/>
                <a:cs typeface="Pattaya" panose="00000500000000000000" pitchFamily="2" charset="-34"/>
              </a:rPr>
              <a:t>Theo Héc-to </a:t>
            </a:r>
            <a:r>
              <a:rPr lang="en-US" sz="4000" b="1" dirty="0">
                <a:solidFill>
                  <a:srgbClr val="002060"/>
                </a:solidFill>
                <a:latin typeface="#9Slide07 Cadena" panose="02000503000000020004" pitchFamily="2" charset="0"/>
                <a:cs typeface="Pattaya" panose="00000500000000000000" pitchFamily="2" charset="-34"/>
              </a:rPr>
              <a:t>M</a:t>
            </a:r>
            <a:r>
              <a:rPr lang="vi-VN" sz="4000" b="1" dirty="0">
                <a:solidFill>
                  <a:srgbClr val="002060"/>
                </a:solidFill>
                <a:latin typeface="#9Slide07 Cadena" panose="02000503000000020004" pitchFamily="2" charset="0"/>
                <a:cs typeface="Pattaya" panose="00000500000000000000" pitchFamily="2" charset="-34"/>
              </a:rPr>
              <a:t>a-lô</a:t>
            </a:r>
          </a:p>
          <a:p>
            <a:pPr algn="ctr"/>
            <a:endParaRPr lang="en-US" sz="6600" dirty="0">
              <a:solidFill>
                <a:srgbClr val="C00000"/>
              </a:solidFill>
              <a:latin typeface="#9Slide07 Cadena" panose="02000503000000020004" pitchFamily="2" charset="0"/>
            </a:endParaRPr>
          </a:p>
        </p:txBody>
      </p:sp>
    </p:spTree>
    <p:extLst>
      <p:ext uri="{BB962C8B-B14F-4D97-AF65-F5344CB8AC3E}">
        <p14:creationId xmlns:p14="http://schemas.microsoft.com/office/powerpoint/2010/main" val="20949403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1678898" y="1208223"/>
            <a:ext cx="9024079" cy="3918414"/>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FFC000"/>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3" name="TextBox 12">
            <a:extLst>
              <a:ext uri="{FF2B5EF4-FFF2-40B4-BE49-F238E27FC236}">
                <a16:creationId xmlns:a16="http://schemas.microsoft.com/office/drawing/2014/main" id="{25B3152B-CA53-48BE-960E-ED20F747AF21}"/>
              </a:ext>
            </a:extLst>
          </p:cNvPr>
          <p:cNvSpPr txBox="1"/>
          <p:nvPr/>
        </p:nvSpPr>
        <p:spPr>
          <a:xfrm>
            <a:off x="4382970" y="1410830"/>
            <a:ext cx="3762684" cy="1015663"/>
          </a:xfrm>
          <a:prstGeom prst="rect">
            <a:avLst/>
          </a:prstGeom>
          <a:noFill/>
        </p:spPr>
        <p:txBody>
          <a:bodyPr wrap="square" rtlCol="0">
            <a:spAutoFit/>
          </a:bodyPr>
          <a:lstStyle/>
          <a:p>
            <a:pPr algn="just"/>
            <a:r>
              <a:rPr lang="vi-VN" sz="6000" b="1" dirty="0">
                <a:solidFill>
                  <a:srgbClr val="C00000"/>
                </a:solidFill>
                <a:latin typeface="#9Slide07 Cadena" panose="02000503000000020004" pitchFamily="2" charset="0"/>
                <a:cs typeface="Pattaya" panose="00000500000000000000" pitchFamily="2" charset="-34"/>
              </a:rPr>
              <a:t>Nội dung</a:t>
            </a:r>
            <a:endParaRPr lang="en-US" sz="6000" b="1" dirty="0">
              <a:solidFill>
                <a:srgbClr val="C00000"/>
              </a:solidFill>
              <a:latin typeface="#9Slide07 Cadena" panose="02000503000000020004" pitchFamily="2" charset="0"/>
              <a:cs typeface="Pattaya" panose="00000500000000000000" pitchFamily="2" charset="-34"/>
            </a:endParaRPr>
          </a:p>
        </p:txBody>
      </p:sp>
      <p:sp>
        <p:nvSpPr>
          <p:cNvPr id="14" name="Rectangle 13">
            <a:extLst>
              <a:ext uri="{FF2B5EF4-FFF2-40B4-BE49-F238E27FC236}">
                <a16:creationId xmlns:a16="http://schemas.microsoft.com/office/drawing/2014/main" id="{99A91BA9-260F-40B2-9F9A-7CFC108C65AC}"/>
              </a:ext>
            </a:extLst>
          </p:cNvPr>
          <p:cNvSpPr/>
          <p:nvPr/>
        </p:nvSpPr>
        <p:spPr>
          <a:xfrm>
            <a:off x="1846539" y="2661336"/>
            <a:ext cx="8498922" cy="2100575"/>
          </a:xfrm>
          <a:prstGeom prst="rect">
            <a:avLst/>
          </a:prstGeom>
          <a:noFill/>
        </p:spPr>
        <p:txBody>
          <a:bodyPr wrap="square" lIns="68580" tIns="34290" rIns="68580" bIns="34290">
            <a:spAutoFit/>
          </a:bodyPr>
          <a:lstStyle/>
          <a:p>
            <a:pPr algn="ctr"/>
            <a:r>
              <a:rPr lang="vi-VN" sz="4400" b="1" dirty="0">
                <a:ln w="13462">
                  <a:noFill/>
                  <a:prstDash val="solid"/>
                </a:ln>
                <a:solidFill>
                  <a:srgbClr val="002060"/>
                </a:solidFill>
                <a:latin typeface="Pattaya" panose="00000500000000000000" pitchFamily="2" charset="-34"/>
                <a:cs typeface="Pattaya" panose="00000500000000000000" pitchFamily="2" charset="-34"/>
              </a:rPr>
              <a:t>Câu chuyện ca ngợi tấm lòng nhân từ của cụ Vi-ta-li và quyết tâm học tập của cậu bé nghèo Rê-mi.</a:t>
            </a:r>
            <a:endParaRPr lang="en-US" sz="4400" b="1" dirty="0">
              <a:ln w="13462">
                <a:noFill/>
                <a:prstDash val="solid"/>
              </a:ln>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2974967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4E4CDF9-E98C-4235-8704-8FFA2A68A2FD}"/>
              </a:ext>
            </a:extLst>
          </p:cNvPr>
          <p:cNvGrpSpPr/>
          <p:nvPr/>
        </p:nvGrpSpPr>
        <p:grpSpPr>
          <a:xfrm>
            <a:off x="1795225" y="1076722"/>
            <a:ext cx="2924361" cy="826451"/>
            <a:chOff x="4996873" y="3528289"/>
            <a:chExt cx="1699489" cy="480291"/>
          </a:xfrm>
          <a:solidFill>
            <a:srgbClr val="FF7930"/>
          </a:solidFill>
          <a:effectLst>
            <a:outerShdw blurRad="50800" dist="38100" dir="2700000" algn="tl" rotWithShape="0">
              <a:prstClr val="black">
                <a:alpha val="40000"/>
              </a:prstClr>
            </a:outerShdw>
          </a:effectLst>
        </p:grpSpPr>
        <p:sp>
          <p:nvSpPr>
            <p:cNvPr id="3" name="椭圆 2">
              <a:extLst>
                <a:ext uri="{FF2B5EF4-FFF2-40B4-BE49-F238E27FC236}">
                  <a16:creationId xmlns:a16="http://schemas.microsoft.com/office/drawing/2014/main" id="{93693570-965B-42F9-B0EA-9A72865F6BB1}"/>
                </a:ext>
              </a:extLst>
            </p:cNvPr>
            <p:cNvSpPr/>
            <p:nvPr/>
          </p:nvSpPr>
          <p:spPr>
            <a:xfrm>
              <a:off x="4996873"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学</a:t>
              </a:r>
            </a:p>
          </p:txBody>
        </p:sp>
        <p:sp>
          <p:nvSpPr>
            <p:cNvPr id="4" name="椭圆 3">
              <a:extLst>
                <a:ext uri="{FF2B5EF4-FFF2-40B4-BE49-F238E27FC236}">
                  <a16:creationId xmlns:a16="http://schemas.microsoft.com/office/drawing/2014/main" id="{2010FD03-59AC-4DC2-B08D-AE56D35B1CDB}"/>
                </a:ext>
              </a:extLst>
            </p:cNvPr>
            <p:cNvSpPr/>
            <p:nvPr/>
          </p:nvSpPr>
          <p:spPr>
            <a:xfrm>
              <a:off x="5403272"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习</a:t>
              </a:r>
            </a:p>
          </p:txBody>
        </p:sp>
        <p:sp>
          <p:nvSpPr>
            <p:cNvPr id="5" name="椭圆 4">
              <a:extLst>
                <a:ext uri="{FF2B5EF4-FFF2-40B4-BE49-F238E27FC236}">
                  <a16:creationId xmlns:a16="http://schemas.microsoft.com/office/drawing/2014/main" id="{3E1780DD-7059-4F8F-8CA0-D1591B4A0649}"/>
                </a:ext>
              </a:extLst>
            </p:cNvPr>
            <p:cNvSpPr/>
            <p:nvPr/>
          </p:nvSpPr>
          <p:spPr>
            <a:xfrm>
              <a:off x="5809671"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目</a:t>
              </a:r>
            </a:p>
          </p:txBody>
        </p:sp>
        <p:sp>
          <p:nvSpPr>
            <p:cNvPr id="6" name="椭圆 5">
              <a:extLst>
                <a:ext uri="{FF2B5EF4-FFF2-40B4-BE49-F238E27FC236}">
                  <a16:creationId xmlns:a16="http://schemas.microsoft.com/office/drawing/2014/main" id="{2CFDF915-46FD-4026-8C8D-7C8B6A1E1BC0}"/>
                </a:ext>
              </a:extLst>
            </p:cNvPr>
            <p:cNvSpPr/>
            <p:nvPr/>
          </p:nvSpPr>
          <p:spPr>
            <a:xfrm>
              <a:off x="6216071"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标</a:t>
              </a:r>
            </a:p>
          </p:txBody>
        </p:sp>
      </p:grpSp>
      <p:sp>
        <p:nvSpPr>
          <p:cNvPr id="7" name="文本框 6">
            <a:extLst>
              <a:ext uri="{FF2B5EF4-FFF2-40B4-BE49-F238E27FC236}">
                <a16:creationId xmlns:a16="http://schemas.microsoft.com/office/drawing/2014/main" id="{84C724A5-1A66-4377-8C84-E287F39FA497}"/>
              </a:ext>
            </a:extLst>
          </p:cNvPr>
          <p:cNvSpPr txBox="1"/>
          <p:nvPr/>
        </p:nvSpPr>
        <p:spPr>
          <a:xfrm>
            <a:off x="2621676" y="2478340"/>
            <a:ext cx="6695211" cy="2308324"/>
          </a:xfrm>
          <a:prstGeom prst="rect">
            <a:avLst/>
          </a:prstGeom>
          <a:noFill/>
        </p:spPr>
        <p:txBody>
          <a:bodyPr wrap="square" rtlCol="0">
            <a:spAutoFit/>
          </a:bodyPr>
          <a:lstStyle/>
          <a:p>
            <a:r>
              <a:rPr lang="en-US" altLang="zh-CN" sz="2400" dirty="0">
                <a:latin typeface="字魂27号-布丁体" panose="00000500000000000000" pitchFamily="2" charset="-122"/>
                <a:ea typeface="字魂27号-布丁体" panose="00000500000000000000" pitchFamily="2" charset="-122"/>
              </a:rPr>
              <a:t>1</a:t>
            </a:r>
            <a:r>
              <a:rPr lang="zh-CN" altLang="en-US" sz="2400" dirty="0">
                <a:latin typeface="字魂27号-布丁体" panose="00000500000000000000" pitchFamily="2" charset="-122"/>
                <a:ea typeface="字魂27号-布丁体" panose="00000500000000000000" pitchFamily="2" charset="-122"/>
              </a:rPr>
              <a:t>、认识长方体正方体的展开图，能够知道各个面展开后的图中位置。</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2</a:t>
            </a:r>
            <a:r>
              <a:rPr lang="zh-CN" altLang="en-US" sz="2400" dirty="0">
                <a:latin typeface="字魂27号-布丁体" panose="00000500000000000000" pitchFamily="2" charset="-122"/>
                <a:ea typeface="字魂27号-布丁体" panose="00000500000000000000" pitchFamily="2" charset="-122"/>
              </a:rPr>
              <a:t>、理解并掌握长方体正方体表面积的计算方法。</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3</a:t>
            </a:r>
            <a:r>
              <a:rPr lang="zh-CN" altLang="en-US" sz="2400" dirty="0">
                <a:latin typeface="字魂27号-布丁体" panose="00000500000000000000" pitchFamily="2" charset="-122"/>
                <a:ea typeface="字魂27号-布丁体" panose="00000500000000000000" pitchFamily="2" charset="-122"/>
              </a:rPr>
              <a:t>、运用公式解决实际问题。</a:t>
            </a:r>
          </a:p>
        </p:txBody>
      </p:sp>
      <p:pic>
        <p:nvPicPr>
          <p:cNvPr id="8" name="Picture 18" descr="Empty room with parquet floor and yellow wallpaper 3112391 Vector Art at  Vecteezy">
            <a:extLst>
              <a:ext uri="{FF2B5EF4-FFF2-40B4-BE49-F238E27FC236}">
                <a16:creationId xmlns:a16="http://schemas.microsoft.com/office/drawing/2014/main" id="{2147AA47-E0B4-407C-BAD4-08C15041C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rtoon Border, Lovely, Cartoon, Frame PNG and PSD | Thiệp, Giấy viết, Sổ  tay">
            <a:extLst>
              <a:ext uri="{FF2B5EF4-FFF2-40B4-BE49-F238E27FC236}">
                <a16:creationId xmlns:a16="http://schemas.microsoft.com/office/drawing/2014/main" id="{D4AE3F98-2AB2-441E-85D8-E1B2C744EC4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17692" y1="13692" x2="19846" y2="22000"/>
                        <a14:backgroundMark x1="20308" y1="14154" x2="22462" y2="14615"/>
                      </a14:backgroundRemoval>
                    </a14:imgEffect>
                    <a14:imgEffect>
                      <a14:sharpenSoften amount="25000"/>
                    </a14:imgEffect>
                  </a14:imgLayer>
                </a14:imgProps>
              </a:ext>
              <a:ext uri="{28A0092B-C50C-407E-A947-70E740481C1C}">
                <a14:useLocalDpi xmlns:a14="http://schemas.microsoft.com/office/drawing/2010/main" val="0"/>
              </a:ext>
            </a:extLst>
          </a:blip>
          <a:srcRect t="24097" b="10482"/>
          <a:stretch/>
        </p:blipFill>
        <p:spPr bwMode="auto">
          <a:xfrm>
            <a:off x="-97278" y="741862"/>
            <a:ext cx="10325942" cy="61161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Biểu tượng hoạt hình 3D III, Sony Vegas, nghệ thuật vuông vàng và đen, png  | PNGEgg">
            <a:extLst>
              <a:ext uri="{FF2B5EF4-FFF2-40B4-BE49-F238E27FC236}">
                <a16:creationId xmlns:a16="http://schemas.microsoft.com/office/drawing/2014/main" id="{B6E5988A-F846-416A-933C-DEC06882E146}"/>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67528" y="1403180"/>
            <a:ext cx="1030409" cy="10610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Biểu tượng hoạt hình 3D III, Sony Vegas, nghệ thuật vuông vàng và đen, png  | PNGEgg">
            <a:extLst>
              <a:ext uri="{FF2B5EF4-FFF2-40B4-BE49-F238E27FC236}">
                <a16:creationId xmlns:a16="http://schemas.microsoft.com/office/drawing/2014/main" id="{394C1621-3FE7-4CB3-ABA0-F63CBA339E5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39325" y="2624853"/>
            <a:ext cx="1030409" cy="10610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Biểu tượng hoạt hình 3D III, Sony Vegas, nghệ thuật vuông vàng và đen, png  | PNGEgg">
            <a:extLst>
              <a:ext uri="{FF2B5EF4-FFF2-40B4-BE49-F238E27FC236}">
                <a16:creationId xmlns:a16="http://schemas.microsoft.com/office/drawing/2014/main" id="{A640B5DD-140B-4307-85D0-12C20113AA71}"/>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39325" y="3884008"/>
            <a:ext cx="1056117" cy="108755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F7B5D095-814C-45F2-873A-40844CD5A0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9640" y="3062069"/>
            <a:ext cx="4919287" cy="3988611"/>
          </a:xfrm>
          <a:prstGeom prst="rect">
            <a:avLst/>
          </a:prstGeom>
        </p:spPr>
      </p:pic>
      <p:sp>
        <p:nvSpPr>
          <p:cNvPr id="34" name="TextBox 33">
            <a:extLst>
              <a:ext uri="{FF2B5EF4-FFF2-40B4-BE49-F238E27FC236}">
                <a16:creationId xmlns:a16="http://schemas.microsoft.com/office/drawing/2014/main" id="{81B0D837-8EF9-457D-AA2E-2249A083AF6F}"/>
              </a:ext>
            </a:extLst>
          </p:cNvPr>
          <p:cNvSpPr txBox="1"/>
          <p:nvPr/>
        </p:nvSpPr>
        <p:spPr>
          <a:xfrm>
            <a:off x="3726182" y="1689684"/>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Luyện đọc</a:t>
            </a:r>
            <a:endParaRPr lang="en-US" sz="4400" dirty="0">
              <a:solidFill>
                <a:srgbClr val="C00000"/>
              </a:solidFill>
              <a:latin typeface="#9Slide07 Cadena" panose="02000503000000020004" pitchFamily="2" charset="0"/>
              <a:cs typeface="Pattaya" panose="00000500000000000000" pitchFamily="2" charset="-34"/>
            </a:endParaRPr>
          </a:p>
        </p:txBody>
      </p:sp>
      <p:sp>
        <p:nvSpPr>
          <p:cNvPr id="35" name="TextBox 34">
            <a:extLst>
              <a:ext uri="{FF2B5EF4-FFF2-40B4-BE49-F238E27FC236}">
                <a16:creationId xmlns:a16="http://schemas.microsoft.com/office/drawing/2014/main" id="{1BE031E7-A1B8-4301-99FF-F7801EA10C03}"/>
              </a:ext>
            </a:extLst>
          </p:cNvPr>
          <p:cNvSpPr txBox="1"/>
          <p:nvPr/>
        </p:nvSpPr>
        <p:spPr>
          <a:xfrm>
            <a:off x="3722166" y="2875283"/>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Tìm hiểu bài</a:t>
            </a:r>
            <a:endParaRPr lang="en-US" sz="4400" dirty="0">
              <a:solidFill>
                <a:srgbClr val="C00000"/>
              </a:solidFill>
              <a:latin typeface="#9Slide07 Cadena" panose="02000503000000020004" pitchFamily="2" charset="0"/>
              <a:cs typeface="Pattaya" panose="00000500000000000000" pitchFamily="2" charset="-34"/>
            </a:endParaRPr>
          </a:p>
        </p:txBody>
      </p:sp>
      <p:sp>
        <p:nvSpPr>
          <p:cNvPr id="36" name="TextBox 35">
            <a:extLst>
              <a:ext uri="{FF2B5EF4-FFF2-40B4-BE49-F238E27FC236}">
                <a16:creationId xmlns:a16="http://schemas.microsoft.com/office/drawing/2014/main" id="{F80EF7B8-4183-4AD7-9180-0F0262A0F45E}"/>
              </a:ext>
            </a:extLst>
          </p:cNvPr>
          <p:cNvSpPr txBox="1"/>
          <p:nvPr/>
        </p:nvSpPr>
        <p:spPr>
          <a:xfrm>
            <a:off x="3677793" y="4088162"/>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Đọc diễn cảm</a:t>
            </a:r>
            <a:endParaRPr lang="en-US" sz="4400" dirty="0">
              <a:solidFill>
                <a:srgbClr val="C00000"/>
              </a:solidFill>
              <a:latin typeface="#9Slide07 Cadena" panose="02000503000000020004" pitchFamily="2" charset="0"/>
              <a:cs typeface="Pattaya" panose="00000500000000000000" pitchFamily="2" charset="-34"/>
            </a:endParaRPr>
          </a:p>
        </p:txBody>
      </p:sp>
      <p:pic>
        <p:nvPicPr>
          <p:cNvPr id="6146" name="Picture 2" descr="Premium Vector | Dog and cat pet shop cartoon logo">
            <a:extLst>
              <a:ext uri="{FF2B5EF4-FFF2-40B4-BE49-F238E27FC236}">
                <a16:creationId xmlns:a16="http://schemas.microsoft.com/office/drawing/2014/main" id="{FD13AEC9-A5D7-4361-9BAC-01282CA080BD}"/>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55000" y1="67917" x2="59722" y2="64583"/>
                      </a14:backgroundRemoval>
                    </a14:imgEffect>
                  </a14:imgLayer>
                </a14:imgProps>
              </a:ext>
              <a:ext uri="{28A0092B-C50C-407E-A947-70E740481C1C}">
                <a14:useLocalDpi xmlns:a14="http://schemas.microsoft.com/office/drawing/2010/main" val="0"/>
              </a:ext>
            </a:extLst>
          </a:blip>
          <a:srcRect l="26536" t="20018" r="24106" b="21020"/>
          <a:stretch/>
        </p:blipFill>
        <p:spPr bwMode="auto">
          <a:xfrm>
            <a:off x="2543903" y="2663936"/>
            <a:ext cx="1207278" cy="96144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talyst (@catalystvibes) • Instagram photos and videos | Cartoon styles,  Cartoon icons, Icon illustration">
            <a:extLst>
              <a:ext uri="{FF2B5EF4-FFF2-40B4-BE49-F238E27FC236}">
                <a16:creationId xmlns:a16="http://schemas.microsoft.com/office/drawing/2014/main" id="{18794A5F-6D0F-4866-8CB1-934BD80DD13B}"/>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26875" b="77813" l="26250" r="75469">
                        <a14:foregroundMark x1="42031" y1="26875" x2="46875" y2="26875"/>
                        <a14:foregroundMark x1="26250" y1="49844" x2="29375" y2="54688"/>
                        <a14:foregroundMark x1="49375" y1="77813" x2="59688" y2="76875"/>
                        <a14:foregroundMark x1="72656" y1="61406" x2="72500" y2="50000"/>
                        <a14:foregroundMark x1="67031" y1="37500" x2="65313" y2="43125"/>
                        <a14:foregroundMark x1="74688" y1="48281" x2="75469" y2="55469"/>
                      </a14:backgroundRemoval>
                    </a14:imgEffect>
                  </a14:imgLayer>
                </a14:imgProps>
              </a:ext>
              <a:ext uri="{28A0092B-C50C-407E-A947-70E740481C1C}">
                <a14:useLocalDpi xmlns:a14="http://schemas.microsoft.com/office/drawing/2010/main" val="0"/>
              </a:ext>
            </a:extLst>
          </a:blip>
          <a:srcRect l="22596" t="21468" r="22132" b="17234"/>
          <a:stretch/>
        </p:blipFill>
        <p:spPr bwMode="auto">
          <a:xfrm>
            <a:off x="2706602" y="1493297"/>
            <a:ext cx="772870" cy="85713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oncepto de cine con diseño de: vector de stock (libre de regalías)  342802433">
            <a:extLst>
              <a:ext uri="{FF2B5EF4-FFF2-40B4-BE49-F238E27FC236}">
                <a16:creationId xmlns:a16="http://schemas.microsoft.com/office/drawing/2014/main" id="{C7C2F79E-8C07-4A72-9079-CA92BCDAB0A7}"/>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6786" b="90000" l="6529" r="91753">
                        <a14:foregroundMark x1="47423" y1="8571" x2="47423" y2="8571"/>
                        <a14:foregroundMark x1="57045" y1="6786" x2="57045" y2="6786"/>
                        <a14:foregroundMark x1="91753" y1="43571" x2="91753" y2="43571"/>
                        <a14:foregroundMark x1="31271" y1="73571" x2="73540" y2="78929"/>
                        <a14:foregroundMark x1="72509" y1="72143" x2="49141" y2="69643"/>
                        <a14:foregroundMark x1="49141" y1="69643" x2="31615" y2="75000"/>
                        <a14:foregroundMark x1="31615" y1="75000" x2="49485" y2="83929"/>
                        <a14:foregroundMark x1="49485" y1="83929" x2="67698" y2="81429"/>
                        <a14:foregroundMark x1="67698" y1="81429" x2="71821" y2="71071"/>
                        <a14:foregroundMark x1="6529" y1="59643" x2="28866" y2="53929"/>
                        <a14:foregroundMark x1="28866" y1="53929" x2="32990" y2="53929"/>
                        <a14:foregroundMark x1="38144" y1="35357" x2="60825" y2="50000"/>
                        <a14:foregroundMark x1="55670" y1="33929" x2="63230" y2="54643"/>
                        <a14:foregroundMark x1="68041" y1="32857" x2="60825" y2="50000"/>
                        <a14:foregroundMark x1="60825" y1="50000" x2="43299" y2="48571"/>
                        <a14:foregroundMark x1="43299" y1="48571" x2="39519" y2="37857"/>
                        <a14:foregroundMark x1="82131" y1="35357" x2="84880" y2="37143"/>
                        <a14:foregroundMark x1="85223" y1="63214" x2="85223" y2="63571"/>
                        <a14:foregroundMark x1="85223" y1="63571" x2="85223" y2="63571"/>
                      </a14:backgroundRemoval>
                    </a14:imgEffect>
                  </a14:imgLayer>
                </a14:imgProps>
              </a:ext>
              <a:ext uri="{28A0092B-C50C-407E-A947-70E740481C1C}">
                <a14:useLocalDpi xmlns:a14="http://schemas.microsoft.com/office/drawing/2010/main" val="0"/>
              </a:ext>
            </a:extLst>
          </a:blip>
          <a:srcRect/>
          <a:stretch>
            <a:fillRect/>
          </a:stretch>
        </p:blipFill>
        <p:spPr bwMode="auto">
          <a:xfrm>
            <a:off x="2485959" y="3810979"/>
            <a:ext cx="1313230" cy="12635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ấu-tích Phong Thủy Xanh">
            <a:extLst>
              <a:ext uri="{FF2B5EF4-FFF2-40B4-BE49-F238E27FC236}">
                <a16:creationId xmlns:a16="http://schemas.microsoft.com/office/drawing/2014/main" id="{FBC9FF7C-9BC8-4A32-B36E-DEA306B8ECDC}"/>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9778" b="89778" l="7556" r="91556">
                        <a14:foregroundMark x1="7556" y1="56889" x2="7556" y2="56889"/>
                        <a14:foregroundMark x1="91556" y1="10667" x2="91556" y2="10667"/>
                      </a14:backgroundRemoval>
                    </a14:imgEffect>
                  </a14:imgLayer>
                </a14:imgProps>
              </a:ext>
              <a:ext uri="{28A0092B-C50C-407E-A947-70E740481C1C}">
                <a14:useLocalDpi xmlns:a14="http://schemas.microsoft.com/office/drawing/2010/main" val="0"/>
              </a:ext>
            </a:extLst>
          </a:blip>
          <a:srcRect/>
          <a:stretch>
            <a:fillRect/>
          </a:stretch>
        </p:blipFill>
        <p:spPr bwMode="auto">
          <a:xfrm>
            <a:off x="1812293" y="2417617"/>
            <a:ext cx="1095460" cy="109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4465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inema concept interior card poster Vector Image">
            <a:extLst>
              <a:ext uri="{FF2B5EF4-FFF2-40B4-BE49-F238E27FC236}">
                <a16:creationId xmlns:a16="http://schemas.microsoft.com/office/drawing/2014/main" id="{FC2871F6-F8CE-4368-8834-F10537A26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884"/>
          <a:stretch/>
        </p:blipFill>
        <p:spPr bwMode="auto">
          <a:xfrm>
            <a:off x="0" y="-21608"/>
            <a:ext cx="12192000" cy="68796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8A2DEF2-6BDE-46BC-89B1-0BB0EF7AA464}"/>
              </a:ext>
            </a:extLst>
          </p:cNvPr>
          <p:cNvSpPr txBox="1"/>
          <p:nvPr/>
        </p:nvSpPr>
        <p:spPr>
          <a:xfrm>
            <a:off x="3804534" y="1702936"/>
            <a:ext cx="5219545" cy="2308324"/>
          </a:xfrm>
          <a:prstGeom prst="rect">
            <a:avLst/>
          </a:prstGeom>
          <a:noFill/>
        </p:spPr>
        <p:txBody>
          <a:bodyPr wrap="square" rtlCol="0">
            <a:spAutoFit/>
          </a:bodyPr>
          <a:lstStyle/>
          <a:p>
            <a:pPr algn="just"/>
            <a:r>
              <a:rPr lang="vi-VN" sz="4800" dirty="0">
                <a:solidFill>
                  <a:schemeClr val="bg1"/>
                </a:solidFill>
                <a:latin typeface="#9Slide07 Cadena" panose="02000503000000020004" pitchFamily="2" charset="0"/>
                <a:cs typeface="Pattaya" panose="00000500000000000000" pitchFamily="2" charset="-34"/>
              </a:rPr>
              <a:t>Luyện    </a:t>
            </a:r>
            <a:r>
              <a:rPr lang="en-US" sz="4800" dirty="0">
                <a:solidFill>
                  <a:schemeClr val="bg1"/>
                </a:solidFill>
                <a:latin typeface="#9Slide07 Cadena" panose="02000503000000020004" pitchFamily="2" charset="0"/>
                <a:cs typeface="Pattaya" panose="00000500000000000000" pitchFamily="2" charset="-34"/>
              </a:rPr>
              <a:t>    </a:t>
            </a:r>
            <a:r>
              <a:rPr lang="vi-VN" sz="4800" dirty="0">
                <a:solidFill>
                  <a:schemeClr val="bg1"/>
                </a:solidFill>
                <a:latin typeface="#9Slide07 Cadena" panose="02000503000000020004" pitchFamily="2" charset="0"/>
                <a:cs typeface="Pattaya" panose="00000500000000000000" pitchFamily="2" charset="-34"/>
              </a:rPr>
              <a:t>đọc</a:t>
            </a:r>
          </a:p>
          <a:p>
            <a:pPr algn="just"/>
            <a:endParaRPr lang="vi-VN" sz="4800" dirty="0">
              <a:solidFill>
                <a:schemeClr val="bg1"/>
              </a:solidFill>
              <a:latin typeface="#9Slide07 Cadena" panose="02000503000000020004" pitchFamily="2" charset="0"/>
              <a:cs typeface="Pattaya" panose="00000500000000000000" pitchFamily="2" charset="-34"/>
            </a:endParaRPr>
          </a:p>
          <a:p>
            <a:pPr algn="just"/>
            <a:r>
              <a:rPr lang="vi-VN" sz="4800" dirty="0">
                <a:solidFill>
                  <a:schemeClr val="bg1"/>
                </a:solidFill>
                <a:latin typeface="#9Slide07 Cadena" panose="02000503000000020004" pitchFamily="2" charset="0"/>
                <a:cs typeface="Pattaya" panose="00000500000000000000" pitchFamily="2" charset="-34"/>
              </a:rPr>
              <a:t>diễn         </a:t>
            </a:r>
            <a:r>
              <a:rPr lang="en-US" sz="4800" dirty="0">
                <a:solidFill>
                  <a:schemeClr val="bg1"/>
                </a:solidFill>
                <a:latin typeface="#9Slide07 Cadena" panose="02000503000000020004" pitchFamily="2" charset="0"/>
                <a:cs typeface="Pattaya" panose="00000500000000000000" pitchFamily="2" charset="-34"/>
              </a:rPr>
              <a:t>      </a:t>
            </a:r>
            <a:r>
              <a:rPr lang="vi-VN" sz="4800" dirty="0">
                <a:solidFill>
                  <a:schemeClr val="bg1"/>
                </a:solidFill>
                <a:latin typeface="#9Slide07 Cadena" panose="02000503000000020004" pitchFamily="2" charset="0"/>
                <a:cs typeface="Pattaya" panose="00000500000000000000" pitchFamily="2" charset="-34"/>
              </a:rPr>
              <a:t>cảm</a:t>
            </a:r>
          </a:p>
        </p:txBody>
      </p:sp>
    </p:spTree>
    <p:extLst>
      <p:ext uri="{BB962C8B-B14F-4D97-AF65-F5344CB8AC3E}">
        <p14:creationId xmlns:p14="http://schemas.microsoft.com/office/powerpoint/2010/main" val="747321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inema concept interior card poster Vector Image">
            <a:extLst>
              <a:ext uri="{FF2B5EF4-FFF2-40B4-BE49-F238E27FC236}">
                <a16:creationId xmlns:a16="http://schemas.microsoft.com/office/drawing/2014/main" id="{FC2871F6-F8CE-4368-8834-F10537A26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33" b="345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951D3E6-7158-4065-9489-6AADBC26F84D}"/>
              </a:ext>
            </a:extLst>
          </p:cNvPr>
          <p:cNvSpPr/>
          <p:nvPr/>
        </p:nvSpPr>
        <p:spPr>
          <a:xfrm>
            <a:off x="2803161" y="1214204"/>
            <a:ext cx="6580682" cy="4781862"/>
          </a:xfrm>
          <a:prstGeom prst="rect">
            <a:avLst/>
          </a:prstGeom>
          <a:solidFill>
            <a:srgbClr val="E6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667;p39">
            <a:extLst>
              <a:ext uri="{FF2B5EF4-FFF2-40B4-BE49-F238E27FC236}">
                <a16:creationId xmlns:a16="http://schemas.microsoft.com/office/drawing/2014/main" id="{B9B50635-50D0-472C-93A4-3EE0485D79E3}"/>
              </a:ext>
            </a:extLst>
          </p:cNvPr>
          <p:cNvSpPr txBox="1">
            <a:spLocks/>
          </p:cNvSpPr>
          <p:nvPr/>
        </p:nvSpPr>
        <p:spPr>
          <a:xfrm>
            <a:off x="2803162" y="1308755"/>
            <a:ext cx="6405560" cy="572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600" b="1" dirty="0">
                <a:solidFill>
                  <a:srgbClr val="C00000"/>
                </a:solidFill>
                <a:latin typeface="#9Slide07 Cadena" panose="02000503000000020004" pitchFamily="2" charset="0"/>
                <a:ea typeface="Kozuka Mincho Pro H" panose="02020A00000000000000" pitchFamily="18" charset="-128"/>
                <a:cs typeface="Browallia New" panose="020B0604020202020204" pitchFamily="34" charset="-34"/>
              </a:rPr>
              <a:t>Giọng đọc</a:t>
            </a:r>
          </a:p>
        </p:txBody>
      </p:sp>
      <p:sp>
        <p:nvSpPr>
          <p:cNvPr id="6" name="Rectangle 5">
            <a:extLst>
              <a:ext uri="{FF2B5EF4-FFF2-40B4-BE49-F238E27FC236}">
                <a16:creationId xmlns:a16="http://schemas.microsoft.com/office/drawing/2014/main" id="{A180AF48-15D4-4026-BF18-49CD4D762679}"/>
              </a:ext>
            </a:extLst>
          </p:cNvPr>
          <p:cNvSpPr/>
          <p:nvPr/>
        </p:nvSpPr>
        <p:spPr>
          <a:xfrm>
            <a:off x="2803161" y="2062405"/>
            <a:ext cx="6405561" cy="3947234"/>
          </a:xfrm>
          <a:prstGeom prst="rect">
            <a:avLst/>
          </a:prstGeom>
          <a:noFill/>
        </p:spPr>
        <p:txBody>
          <a:bodyPr wrap="square" lIns="68580" tIns="34290" rIns="68580" bIns="34290">
            <a:spAutoFit/>
          </a:bodyPr>
          <a:lstStyle/>
          <a:p>
            <a:pPr marL="457200" indent="-457200" algn="just">
              <a:buFontTx/>
              <a:buChar char="-"/>
            </a:pPr>
            <a:r>
              <a:rPr lang="vi-VN" sz="2800" b="1" dirty="0">
                <a:ln w="13462">
                  <a:noFill/>
                  <a:prstDash val="solid"/>
                </a:ln>
                <a:solidFill>
                  <a:srgbClr val="002060"/>
                </a:solidFill>
                <a:latin typeface="Pattaya" panose="00000500000000000000" pitchFamily="2" charset="-34"/>
                <a:cs typeface="Pattaya" panose="00000500000000000000" pitchFamily="2" charset="-34"/>
              </a:rPr>
              <a:t>Đọc toàn bài với giọng kể chuyện </a:t>
            </a:r>
            <a:r>
              <a:rPr lang="vi-VN" sz="2800" b="1" dirty="0">
                <a:ln w="13462">
                  <a:noFill/>
                  <a:prstDash val="solid"/>
                </a:ln>
                <a:solidFill>
                  <a:srgbClr val="FF0000"/>
                </a:solidFill>
                <a:latin typeface="Pattaya" panose="00000500000000000000" pitchFamily="2" charset="-34"/>
                <a:cs typeface="Pattaya" panose="00000500000000000000" pitchFamily="2" charset="-34"/>
              </a:rPr>
              <a:t>nhẹ nhàng, đầy cảm xúc</a:t>
            </a:r>
            <a:r>
              <a:rPr lang="vi-VN" sz="2800" b="1" dirty="0">
                <a:ln w="13462">
                  <a:noFill/>
                  <a:prstDash val="solid"/>
                </a:ln>
                <a:solidFill>
                  <a:srgbClr val="002060"/>
                </a:solidFill>
                <a:latin typeface="Pattaya" panose="00000500000000000000" pitchFamily="2" charset="-34"/>
                <a:cs typeface="Pattaya" panose="00000500000000000000" pitchFamily="2" charset="-34"/>
              </a:rPr>
              <a:t>.</a:t>
            </a:r>
          </a:p>
          <a:p>
            <a:pPr marL="457200" indent="-457200" algn="just">
              <a:buFontTx/>
              <a:buChar char="-"/>
            </a:pPr>
            <a:r>
              <a:rPr lang="vi-VN" sz="2800" b="1" dirty="0">
                <a:ln w="13462">
                  <a:noFill/>
                  <a:prstDash val="solid"/>
                </a:ln>
                <a:solidFill>
                  <a:srgbClr val="002060"/>
                </a:solidFill>
                <a:latin typeface="Pattaya" panose="00000500000000000000" pitchFamily="2" charset="-34"/>
                <a:cs typeface="Pattaya" panose="00000500000000000000" pitchFamily="2" charset="-34"/>
              </a:rPr>
              <a:t>Lời cụ Vi-ta-li khi </a:t>
            </a:r>
            <a:r>
              <a:rPr lang="vi-VN" sz="2800" b="1" dirty="0">
                <a:ln w="13462">
                  <a:noFill/>
                  <a:prstDash val="solid"/>
                </a:ln>
                <a:solidFill>
                  <a:srgbClr val="FF0000"/>
                </a:solidFill>
                <a:latin typeface="Pattaya" panose="00000500000000000000" pitchFamily="2" charset="-34"/>
                <a:cs typeface="Pattaya" panose="00000500000000000000" pitchFamily="2" charset="-34"/>
              </a:rPr>
              <a:t>ôn tồn</a:t>
            </a:r>
            <a:r>
              <a:rPr lang="vi-VN" sz="2800" b="1" dirty="0">
                <a:ln w="13462">
                  <a:noFill/>
                  <a:prstDash val="solid"/>
                </a:ln>
                <a:solidFill>
                  <a:srgbClr val="002060"/>
                </a:solidFill>
                <a:latin typeface="Pattaya" panose="00000500000000000000" pitchFamily="2" charset="-34"/>
                <a:cs typeface="Pattaya" panose="00000500000000000000" pitchFamily="2" charset="-34"/>
              </a:rPr>
              <a:t>, </a:t>
            </a:r>
            <a:r>
              <a:rPr lang="vi-VN" sz="2800" b="1" dirty="0">
                <a:ln w="13462">
                  <a:noFill/>
                  <a:prstDash val="solid"/>
                </a:ln>
                <a:solidFill>
                  <a:srgbClr val="FF0000"/>
                </a:solidFill>
                <a:latin typeface="Pattaya" panose="00000500000000000000" pitchFamily="2" charset="-34"/>
                <a:cs typeface="Pattaya" panose="00000500000000000000" pitchFamily="2" charset="-34"/>
              </a:rPr>
              <a:t>điềm đạm</a:t>
            </a:r>
            <a:r>
              <a:rPr lang="vi-VN" sz="2800" b="1" dirty="0">
                <a:ln w="13462">
                  <a:noFill/>
                  <a:prstDash val="solid"/>
                </a:ln>
                <a:solidFill>
                  <a:srgbClr val="002060"/>
                </a:solidFill>
                <a:latin typeface="Pattaya" panose="00000500000000000000" pitchFamily="2" charset="-34"/>
                <a:cs typeface="Pattaya" panose="00000500000000000000" pitchFamily="2" charset="-34"/>
              </a:rPr>
              <a:t>, khi nghiêm khắc (lúc khen con chó với ý chê trách Rê-mi) lúc nhân từ, cảm động (khi hỏi Rê-mi có thích học nhạc không và nghe được câu trả lời của cậu)</a:t>
            </a:r>
          </a:p>
          <a:p>
            <a:pPr marL="457200" indent="-457200" algn="just">
              <a:buFontTx/>
              <a:buChar char="-"/>
            </a:pPr>
            <a:r>
              <a:rPr lang="vi-VN" sz="2800" b="1" dirty="0">
                <a:ln w="13462">
                  <a:noFill/>
                  <a:prstDash val="solid"/>
                </a:ln>
                <a:solidFill>
                  <a:srgbClr val="002060"/>
                </a:solidFill>
                <a:latin typeface="Pattaya" panose="00000500000000000000" pitchFamily="2" charset="-34"/>
                <a:cs typeface="Pattaya" panose="00000500000000000000" pitchFamily="2" charset="-34"/>
              </a:rPr>
              <a:t>Lời đáp của Rê-mi </a:t>
            </a:r>
            <a:r>
              <a:rPr lang="vi-VN" sz="2800" b="1" dirty="0">
                <a:ln w="13462">
                  <a:noFill/>
                  <a:prstDash val="solid"/>
                </a:ln>
                <a:solidFill>
                  <a:srgbClr val="FF0000"/>
                </a:solidFill>
                <a:latin typeface="Pattaya" panose="00000500000000000000" pitchFamily="2" charset="-34"/>
                <a:cs typeface="Pattaya" panose="00000500000000000000" pitchFamily="2" charset="-34"/>
              </a:rPr>
              <a:t>dịu dàng</a:t>
            </a:r>
            <a:r>
              <a:rPr lang="vi-VN" sz="2800" b="1" dirty="0">
                <a:ln w="13462">
                  <a:noFill/>
                  <a:prstDash val="solid"/>
                </a:ln>
                <a:solidFill>
                  <a:srgbClr val="002060"/>
                </a:solidFill>
                <a:latin typeface="Pattaya" panose="00000500000000000000" pitchFamily="2" charset="-34"/>
                <a:cs typeface="Pattaya" panose="00000500000000000000" pitchFamily="2" charset="-34"/>
              </a:rPr>
              <a:t>, </a:t>
            </a:r>
            <a:r>
              <a:rPr lang="vi-VN" sz="2800" b="1" dirty="0">
                <a:ln w="13462">
                  <a:noFill/>
                  <a:prstDash val="solid"/>
                </a:ln>
                <a:solidFill>
                  <a:srgbClr val="FF0000"/>
                </a:solidFill>
                <a:latin typeface="Pattaya" panose="00000500000000000000" pitchFamily="2" charset="-34"/>
                <a:cs typeface="Pattaya" panose="00000500000000000000" pitchFamily="2" charset="-34"/>
              </a:rPr>
              <a:t>đầy cảm xúc</a:t>
            </a:r>
            <a:r>
              <a:rPr lang="vi-VN" sz="2800" b="1" dirty="0">
                <a:ln w="13462">
                  <a:noFill/>
                  <a:prstDash val="solid"/>
                </a:ln>
                <a:solidFill>
                  <a:srgbClr val="002060"/>
                </a:solidFill>
                <a:latin typeface="Pattaya" panose="00000500000000000000" pitchFamily="2" charset="-34"/>
                <a:cs typeface="Pattaya" panose="00000500000000000000" pitchFamily="2" charset="-34"/>
              </a:rPr>
              <a:t>.</a:t>
            </a:r>
          </a:p>
        </p:txBody>
      </p:sp>
    </p:spTree>
    <p:extLst>
      <p:ext uri="{BB962C8B-B14F-4D97-AF65-F5344CB8AC3E}">
        <p14:creationId xmlns:p14="http://schemas.microsoft.com/office/powerpoint/2010/main" val="28831469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inema concept interior card poster Vector Image">
            <a:extLst>
              <a:ext uri="{FF2B5EF4-FFF2-40B4-BE49-F238E27FC236}">
                <a16:creationId xmlns:a16="http://schemas.microsoft.com/office/drawing/2014/main" id="{FC2871F6-F8CE-4368-8834-F10537A26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884"/>
          <a:stretch/>
        </p:blipFill>
        <p:spPr bwMode="auto">
          <a:xfrm>
            <a:off x="0" y="-21608"/>
            <a:ext cx="12192000" cy="68796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3">
            <a:extLst>
              <a:ext uri="{FF2B5EF4-FFF2-40B4-BE49-F238E27FC236}">
                <a16:creationId xmlns:a16="http://schemas.microsoft.com/office/drawing/2014/main" id="{03FC3945-4FC4-4CB3-87B4-5EFD47B202AE}"/>
              </a:ext>
            </a:extLst>
          </p:cNvPr>
          <p:cNvSpPr/>
          <p:nvPr/>
        </p:nvSpPr>
        <p:spPr>
          <a:xfrm>
            <a:off x="320949" y="287691"/>
            <a:ext cx="11444756" cy="6376710"/>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C00000"/>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4" name="Rectangle 3">
            <a:extLst>
              <a:ext uri="{FF2B5EF4-FFF2-40B4-BE49-F238E27FC236}">
                <a16:creationId xmlns:a16="http://schemas.microsoft.com/office/drawing/2014/main" id="{F6C906BD-B5DD-4B71-A6E7-269540EFB78E}"/>
              </a:ext>
            </a:extLst>
          </p:cNvPr>
          <p:cNvSpPr/>
          <p:nvPr/>
        </p:nvSpPr>
        <p:spPr>
          <a:xfrm>
            <a:off x="639373" y="445555"/>
            <a:ext cx="10807908" cy="4770537"/>
          </a:xfrm>
          <a:prstGeom prst="rect">
            <a:avLst/>
          </a:prstGeom>
        </p:spPr>
        <p:txBody>
          <a:bodyPr wrap="square">
            <a:spAutoFit/>
          </a:bodyPr>
          <a:lstStyle/>
          <a:p>
            <a:pPr algn="ctr"/>
            <a:r>
              <a:rPr lang="vi-VN" sz="4000" b="1" dirty="0">
                <a:solidFill>
                  <a:srgbClr val="C00000"/>
                </a:solidFill>
                <a:latin typeface="#9Slide07 Cadena" panose="02000503000000020004" pitchFamily="2" charset="0"/>
                <a:cs typeface="Calibri" panose="020F0502020204030204" pitchFamily="34" charset="0"/>
              </a:rPr>
              <a:t>Lớp học trên đường</a:t>
            </a:r>
          </a:p>
          <a:p>
            <a:pPr algn="ctr"/>
            <a:endParaRPr lang="vi-VN" sz="4000" b="1" dirty="0">
              <a:solidFill>
                <a:srgbClr val="C00000"/>
              </a:solidFill>
              <a:latin typeface="iCiel Nabila" pitchFamily="2" charset="0"/>
              <a:cs typeface="Calibri" panose="020F0502020204030204" pitchFamily="34" charset="0"/>
            </a:endParaRPr>
          </a:p>
          <a:p>
            <a:pPr algn="just"/>
            <a:r>
              <a:rPr lang="vi-VN" sz="3200" dirty="0">
                <a:solidFill>
                  <a:srgbClr val="000000"/>
                </a:solidFill>
                <a:latin typeface="Calibri" panose="020F0502020204030204" pitchFamily="34" charset="0"/>
                <a:cs typeface="Calibri" panose="020F0502020204030204" pitchFamily="34" charset="0"/>
              </a:rPr>
              <a:t>      Cụ Vi-ta-li hỏi tôi:</a:t>
            </a:r>
          </a:p>
          <a:p>
            <a:pPr algn="just"/>
            <a:r>
              <a:rPr lang="vi-VN" sz="3200" dirty="0">
                <a:solidFill>
                  <a:srgbClr val="000000"/>
                </a:solidFill>
                <a:latin typeface="Calibri" panose="020F0502020204030204" pitchFamily="34" charset="0"/>
                <a:cs typeface="Calibri" panose="020F0502020204030204" pitchFamily="34" charset="0"/>
              </a:rPr>
              <a:t>     -  Bây giờ con có muốn học nhạc không?</a:t>
            </a:r>
          </a:p>
          <a:p>
            <a:pPr algn="just"/>
            <a:r>
              <a:rPr lang="vi-VN" sz="3200" dirty="0">
                <a:solidFill>
                  <a:srgbClr val="000000"/>
                </a:solidFill>
                <a:latin typeface="Calibri" panose="020F0502020204030204" pitchFamily="34" charset="0"/>
                <a:cs typeface="Calibri" panose="020F0502020204030204" pitchFamily="34" charset="0"/>
              </a:rPr>
              <a:t>     - Đấy là điều con thích nhất. Nghe thầy hát, có lúc con muốn cười, có lúc lại muốn khóc. Có lúc tự nhiên con nhớ đến mẹ con và tưởng như đang trông thấy mẹ con ở nhà.</a:t>
            </a:r>
          </a:p>
          <a:p>
            <a:pPr algn="just"/>
            <a:r>
              <a:rPr lang="vi-VN" sz="3200" dirty="0">
                <a:solidFill>
                  <a:srgbClr val="000000"/>
                </a:solidFill>
                <a:latin typeface="Calibri" panose="020F0502020204030204" pitchFamily="34" charset="0"/>
                <a:cs typeface="Calibri" panose="020F0502020204030204" pitchFamily="34" charset="0"/>
              </a:rPr>
              <a:t>       Bằng một giọng cảm động, thầy bảo tôi:</a:t>
            </a:r>
          </a:p>
          <a:p>
            <a:pPr algn="just"/>
            <a:r>
              <a:rPr lang="vi-VN" sz="3200" dirty="0">
                <a:solidFill>
                  <a:srgbClr val="000000"/>
                </a:solidFill>
                <a:latin typeface="Calibri" panose="020F0502020204030204" pitchFamily="34" charset="0"/>
                <a:cs typeface="Calibri" panose="020F0502020204030204" pitchFamily="34" charset="0"/>
              </a:rPr>
              <a:t>    - Con thật là một đứa trẻ có tâm hồn.</a:t>
            </a:r>
          </a:p>
        </p:txBody>
      </p:sp>
      <p:cxnSp>
        <p:nvCxnSpPr>
          <p:cNvPr id="5" name="Straight Connector 4">
            <a:extLst>
              <a:ext uri="{FF2B5EF4-FFF2-40B4-BE49-F238E27FC236}">
                <a16:creationId xmlns:a16="http://schemas.microsoft.com/office/drawing/2014/main" id="{E3B5486D-7B4B-4D67-9671-93AD8414D61B}"/>
              </a:ext>
            </a:extLst>
          </p:cNvPr>
          <p:cNvCxnSpPr/>
          <p:nvPr/>
        </p:nvCxnSpPr>
        <p:spPr>
          <a:xfrm>
            <a:off x="5051685" y="2638269"/>
            <a:ext cx="14240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A438B4A-913C-42A5-AEC0-F692A627A329}"/>
              </a:ext>
            </a:extLst>
          </p:cNvPr>
          <p:cNvCxnSpPr>
            <a:cxnSpLocks/>
          </p:cNvCxnSpPr>
          <p:nvPr/>
        </p:nvCxnSpPr>
        <p:spPr>
          <a:xfrm>
            <a:off x="4154774" y="3150433"/>
            <a:ext cx="16913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CAD0FAE-E34F-4BF4-8AAF-23F3414D295D}"/>
              </a:ext>
            </a:extLst>
          </p:cNvPr>
          <p:cNvCxnSpPr>
            <a:cxnSpLocks/>
          </p:cNvCxnSpPr>
          <p:nvPr/>
        </p:nvCxnSpPr>
        <p:spPr>
          <a:xfrm>
            <a:off x="639373" y="3647607"/>
            <a:ext cx="8296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7F0C7-728F-48F9-99FD-46186DCB10C3}"/>
              </a:ext>
            </a:extLst>
          </p:cNvPr>
          <p:cNvCxnSpPr>
            <a:cxnSpLocks/>
          </p:cNvCxnSpPr>
          <p:nvPr/>
        </p:nvCxnSpPr>
        <p:spPr>
          <a:xfrm>
            <a:off x="3205189" y="3625122"/>
            <a:ext cx="18464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D2EE4EC-5CE7-4D7B-83AD-42FB2C13653F}"/>
              </a:ext>
            </a:extLst>
          </p:cNvPr>
          <p:cNvCxnSpPr>
            <a:cxnSpLocks/>
          </p:cNvCxnSpPr>
          <p:nvPr/>
        </p:nvCxnSpPr>
        <p:spPr>
          <a:xfrm>
            <a:off x="8604146" y="3647607"/>
            <a:ext cx="14692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F97A20-DC9E-4C46-9CC7-57A973817CDB}"/>
              </a:ext>
            </a:extLst>
          </p:cNvPr>
          <p:cNvCxnSpPr>
            <a:cxnSpLocks/>
          </p:cNvCxnSpPr>
          <p:nvPr/>
        </p:nvCxnSpPr>
        <p:spPr>
          <a:xfrm>
            <a:off x="4004664" y="4609476"/>
            <a:ext cx="16616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4DCA1C7-BB6A-4304-A633-9E77A53D1496}"/>
              </a:ext>
            </a:extLst>
          </p:cNvPr>
          <p:cNvCxnSpPr>
            <a:cxnSpLocks/>
          </p:cNvCxnSpPr>
          <p:nvPr/>
        </p:nvCxnSpPr>
        <p:spPr>
          <a:xfrm>
            <a:off x="5816184" y="5106650"/>
            <a:ext cx="13041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296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4E4CDF9-E98C-4235-8704-8FFA2A68A2FD}"/>
              </a:ext>
            </a:extLst>
          </p:cNvPr>
          <p:cNvGrpSpPr/>
          <p:nvPr/>
        </p:nvGrpSpPr>
        <p:grpSpPr>
          <a:xfrm>
            <a:off x="1795225" y="1076722"/>
            <a:ext cx="2924361" cy="826451"/>
            <a:chOff x="4996873" y="3528289"/>
            <a:chExt cx="1699489" cy="480291"/>
          </a:xfrm>
          <a:solidFill>
            <a:srgbClr val="FF7930"/>
          </a:solidFill>
          <a:effectLst>
            <a:outerShdw blurRad="50800" dist="38100" dir="2700000" algn="tl" rotWithShape="0">
              <a:prstClr val="black">
                <a:alpha val="40000"/>
              </a:prstClr>
            </a:outerShdw>
          </a:effectLst>
        </p:grpSpPr>
        <p:sp>
          <p:nvSpPr>
            <p:cNvPr id="3" name="椭圆 2">
              <a:extLst>
                <a:ext uri="{FF2B5EF4-FFF2-40B4-BE49-F238E27FC236}">
                  <a16:creationId xmlns:a16="http://schemas.microsoft.com/office/drawing/2014/main" id="{93693570-965B-42F9-B0EA-9A72865F6BB1}"/>
                </a:ext>
              </a:extLst>
            </p:cNvPr>
            <p:cNvSpPr/>
            <p:nvPr/>
          </p:nvSpPr>
          <p:spPr>
            <a:xfrm>
              <a:off x="4996873"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9Slide07 Cadena" panose="02000503000000020004" pitchFamily="2" charset="0"/>
                  <a:ea typeface="字魂27号-布丁体" panose="00000500000000000000" pitchFamily="2" charset="-122"/>
                </a:rPr>
                <a:t>学</a:t>
              </a:r>
            </a:p>
          </p:txBody>
        </p:sp>
        <p:sp>
          <p:nvSpPr>
            <p:cNvPr id="4" name="椭圆 3">
              <a:extLst>
                <a:ext uri="{FF2B5EF4-FFF2-40B4-BE49-F238E27FC236}">
                  <a16:creationId xmlns:a16="http://schemas.microsoft.com/office/drawing/2014/main" id="{2010FD03-59AC-4DC2-B08D-AE56D35B1CDB}"/>
                </a:ext>
              </a:extLst>
            </p:cNvPr>
            <p:cNvSpPr/>
            <p:nvPr/>
          </p:nvSpPr>
          <p:spPr>
            <a:xfrm>
              <a:off x="5403272"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9Slide07 Cadena" panose="02000503000000020004" pitchFamily="2" charset="0"/>
                  <a:ea typeface="字魂27号-布丁体" panose="00000500000000000000" pitchFamily="2" charset="-122"/>
                </a:rPr>
                <a:t>习</a:t>
              </a:r>
            </a:p>
          </p:txBody>
        </p:sp>
        <p:sp>
          <p:nvSpPr>
            <p:cNvPr id="5" name="椭圆 4">
              <a:extLst>
                <a:ext uri="{FF2B5EF4-FFF2-40B4-BE49-F238E27FC236}">
                  <a16:creationId xmlns:a16="http://schemas.microsoft.com/office/drawing/2014/main" id="{3E1780DD-7059-4F8F-8CA0-D1591B4A0649}"/>
                </a:ext>
              </a:extLst>
            </p:cNvPr>
            <p:cNvSpPr/>
            <p:nvPr/>
          </p:nvSpPr>
          <p:spPr>
            <a:xfrm>
              <a:off x="5809671"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9Slide07 Cadena" panose="02000503000000020004" pitchFamily="2" charset="0"/>
                  <a:ea typeface="字魂27号-布丁体" panose="00000500000000000000" pitchFamily="2" charset="-122"/>
                </a:rPr>
                <a:t>目</a:t>
              </a:r>
            </a:p>
          </p:txBody>
        </p:sp>
        <p:sp>
          <p:nvSpPr>
            <p:cNvPr id="6" name="椭圆 5">
              <a:extLst>
                <a:ext uri="{FF2B5EF4-FFF2-40B4-BE49-F238E27FC236}">
                  <a16:creationId xmlns:a16="http://schemas.microsoft.com/office/drawing/2014/main" id="{2CFDF915-46FD-4026-8C8D-7C8B6A1E1BC0}"/>
                </a:ext>
              </a:extLst>
            </p:cNvPr>
            <p:cNvSpPr/>
            <p:nvPr/>
          </p:nvSpPr>
          <p:spPr>
            <a:xfrm>
              <a:off x="6216071"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9Slide07 Cadena" panose="02000503000000020004" pitchFamily="2" charset="0"/>
                  <a:ea typeface="字魂27号-布丁体" panose="00000500000000000000" pitchFamily="2" charset="-122"/>
                </a:rPr>
                <a:t>标</a:t>
              </a:r>
            </a:p>
          </p:txBody>
        </p:sp>
      </p:grpSp>
      <p:sp>
        <p:nvSpPr>
          <p:cNvPr id="7" name="文本框 6">
            <a:extLst>
              <a:ext uri="{FF2B5EF4-FFF2-40B4-BE49-F238E27FC236}">
                <a16:creationId xmlns:a16="http://schemas.microsoft.com/office/drawing/2014/main" id="{84C724A5-1A66-4377-8C84-E287F39FA497}"/>
              </a:ext>
            </a:extLst>
          </p:cNvPr>
          <p:cNvSpPr txBox="1"/>
          <p:nvPr/>
        </p:nvSpPr>
        <p:spPr>
          <a:xfrm>
            <a:off x="2621676" y="2478340"/>
            <a:ext cx="6695211" cy="2308324"/>
          </a:xfrm>
          <a:prstGeom prst="rect">
            <a:avLst/>
          </a:prstGeom>
          <a:noFill/>
        </p:spPr>
        <p:txBody>
          <a:bodyPr wrap="square" rtlCol="0">
            <a:spAutoFit/>
          </a:bodyPr>
          <a:lstStyle/>
          <a:p>
            <a:r>
              <a:rPr lang="en-US" altLang="zh-CN" sz="2400" dirty="0">
                <a:latin typeface="#9Slide07 Cadena" panose="02000503000000020004" pitchFamily="2" charset="0"/>
                <a:ea typeface="字魂27号-布丁体" panose="00000500000000000000" pitchFamily="2" charset="-122"/>
              </a:rPr>
              <a:t>1</a:t>
            </a:r>
            <a:r>
              <a:rPr lang="zh-CN" altLang="en-US" sz="2400" dirty="0">
                <a:latin typeface="#9Slide07 Cadena" panose="02000503000000020004" pitchFamily="2" charset="0"/>
                <a:ea typeface="字魂27号-布丁体" panose="00000500000000000000" pitchFamily="2" charset="-122"/>
              </a:rPr>
              <a:t>、认识长方体正方体的展开图，能够知道各个面展开后的图中位置。</a:t>
            </a:r>
            <a:endParaRPr lang="en-US" altLang="zh-CN" sz="2400" dirty="0">
              <a:latin typeface="#9Slide07 Cadena" panose="02000503000000020004" pitchFamily="2" charset="0"/>
              <a:ea typeface="字魂27号-布丁体" panose="00000500000000000000" pitchFamily="2" charset="-122"/>
            </a:endParaRPr>
          </a:p>
          <a:p>
            <a:endParaRPr lang="en-US" altLang="zh-CN" sz="2400" dirty="0">
              <a:latin typeface="#9Slide07 Cadena" panose="02000503000000020004" pitchFamily="2" charset="0"/>
              <a:ea typeface="字魂27号-布丁体" panose="00000500000000000000" pitchFamily="2" charset="-122"/>
            </a:endParaRPr>
          </a:p>
          <a:p>
            <a:r>
              <a:rPr lang="en-US" altLang="zh-CN" sz="2400" dirty="0">
                <a:latin typeface="#9Slide07 Cadena" panose="02000503000000020004" pitchFamily="2" charset="0"/>
                <a:ea typeface="字魂27号-布丁体" panose="00000500000000000000" pitchFamily="2" charset="-122"/>
              </a:rPr>
              <a:t>2</a:t>
            </a:r>
            <a:r>
              <a:rPr lang="zh-CN" altLang="en-US" sz="2400" dirty="0">
                <a:latin typeface="#9Slide07 Cadena" panose="02000503000000020004" pitchFamily="2" charset="0"/>
                <a:ea typeface="字魂27号-布丁体" panose="00000500000000000000" pitchFamily="2" charset="-122"/>
              </a:rPr>
              <a:t>、理解并掌握长方体正方体表面积的计算方法。</a:t>
            </a:r>
            <a:endParaRPr lang="en-US" altLang="zh-CN" sz="2400" dirty="0">
              <a:latin typeface="#9Slide07 Cadena" panose="02000503000000020004" pitchFamily="2" charset="0"/>
              <a:ea typeface="字魂27号-布丁体" panose="00000500000000000000" pitchFamily="2" charset="-122"/>
            </a:endParaRPr>
          </a:p>
          <a:p>
            <a:endParaRPr lang="en-US" altLang="zh-CN" sz="2400" dirty="0">
              <a:latin typeface="#9Slide07 Cadena" panose="02000503000000020004" pitchFamily="2" charset="0"/>
              <a:ea typeface="字魂27号-布丁体" panose="00000500000000000000" pitchFamily="2" charset="-122"/>
            </a:endParaRPr>
          </a:p>
          <a:p>
            <a:r>
              <a:rPr lang="en-US" altLang="zh-CN" sz="2400" dirty="0">
                <a:latin typeface="#9Slide07 Cadena" panose="02000503000000020004" pitchFamily="2" charset="0"/>
                <a:ea typeface="字魂27号-布丁体" panose="00000500000000000000" pitchFamily="2" charset="-122"/>
              </a:rPr>
              <a:t>3</a:t>
            </a:r>
            <a:r>
              <a:rPr lang="zh-CN" altLang="en-US" sz="2400" dirty="0">
                <a:latin typeface="#9Slide07 Cadena" panose="02000503000000020004" pitchFamily="2" charset="0"/>
                <a:ea typeface="字魂27号-布丁体" panose="00000500000000000000" pitchFamily="2" charset="-122"/>
              </a:rPr>
              <a:t>、运用公式解决实际问题。</a:t>
            </a:r>
          </a:p>
        </p:txBody>
      </p:sp>
      <p:pic>
        <p:nvPicPr>
          <p:cNvPr id="8" name="Picture 18" descr="Empty room with parquet floor and yellow wallpaper 3112391 Vector Art at  Vecteezy">
            <a:extLst>
              <a:ext uri="{FF2B5EF4-FFF2-40B4-BE49-F238E27FC236}">
                <a16:creationId xmlns:a16="http://schemas.microsoft.com/office/drawing/2014/main" id="{2147AA47-E0B4-407C-BAD4-08C15041C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rtoon Border, Lovely, Cartoon, Frame PNG and PSD | Thiệp, Giấy viết, Sổ  tay">
            <a:extLst>
              <a:ext uri="{FF2B5EF4-FFF2-40B4-BE49-F238E27FC236}">
                <a16:creationId xmlns:a16="http://schemas.microsoft.com/office/drawing/2014/main" id="{D4AE3F98-2AB2-441E-85D8-E1B2C744EC4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17692" y1="13692" x2="19846" y2="22000"/>
                        <a14:backgroundMark x1="20308" y1="14154" x2="22462" y2="14615"/>
                      </a14:backgroundRemoval>
                    </a14:imgEffect>
                    <a14:imgEffect>
                      <a14:sharpenSoften amount="25000"/>
                    </a14:imgEffect>
                  </a14:imgLayer>
                </a14:imgProps>
              </a:ext>
              <a:ext uri="{28A0092B-C50C-407E-A947-70E740481C1C}">
                <a14:useLocalDpi xmlns:a14="http://schemas.microsoft.com/office/drawing/2010/main" val="0"/>
              </a:ext>
            </a:extLst>
          </a:blip>
          <a:srcRect t="24097" b="10482"/>
          <a:stretch/>
        </p:blipFill>
        <p:spPr bwMode="auto">
          <a:xfrm>
            <a:off x="-97278" y="741862"/>
            <a:ext cx="10325942" cy="61161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Biểu tượng hoạt hình 3D III, Sony Vegas, nghệ thuật vuông vàng và đen, png  | PNGEgg">
            <a:extLst>
              <a:ext uri="{FF2B5EF4-FFF2-40B4-BE49-F238E27FC236}">
                <a16:creationId xmlns:a16="http://schemas.microsoft.com/office/drawing/2014/main" id="{B6E5988A-F846-416A-933C-DEC06882E146}"/>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67528" y="1403180"/>
            <a:ext cx="1030409" cy="10610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Biểu tượng hoạt hình 3D III, Sony Vegas, nghệ thuật vuông vàng và đen, png  | PNGEgg">
            <a:extLst>
              <a:ext uri="{FF2B5EF4-FFF2-40B4-BE49-F238E27FC236}">
                <a16:creationId xmlns:a16="http://schemas.microsoft.com/office/drawing/2014/main" id="{394C1621-3FE7-4CB3-ABA0-F63CBA339E5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39325" y="2624853"/>
            <a:ext cx="1030409" cy="10610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Biểu tượng hoạt hình 3D III, Sony Vegas, nghệ thuật vuông vàng và đen, png  | PNGEgg">
            <a:extLst>
              <a:ext uri="{FF2B5EF4-FFF2-40B4-BE49-F238E27FC236}">
                <a16:creationId xmlns:a16="http://schemas.microsoft.com/office/drawing/2014/main" id="{A640B5DD-140B-4307-85D0-12C20113AA71}"/>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39325" y="3884008"/>
            <a:ext cx="1056117" cy="108755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F7B5D095-814C-45F2-873A-40844CD5A0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9640" y="3062069"/>
            <a:ext cx="4919287" cy="3988611"/>
          </a:xfrm>
          <a:prstGeom prst="rect">
            <a:avLst/>
          </a:prstGeom>
        </p:spPr>
      </p:pic>
      <p:sp>
        <p:nvSpPr>
          <p:cNvPr id="34" name="TextBox 33">
            <a:extLst>
              <a:ext uri="{FF2B5EF4-FFF2-40B4-BE49-F238E27FC236}">
                <a16:creationId xmlns:a16="http://schemas.microsoft.com/office/drawing/2014/main" id="{81B0D837-8EF9-457D-AA2E-2249A083AF6F}"/>
              </a:ext>
            </a:extLst>
          </p:cNvPr>
          <p:cNvSpPr txBox="1"/>
          <p:nvPr/>
        </p:nvSpPr>
        <p:spPr>
          <a:xfrm>
            <a:off x="3726182" y="1689684"/>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Luyện đọc</a:t>
            </a:r>
            <a:endParaRPr lang="en-US" sz="4400" dirty="0">
              <a:solidFill>
                <a:srgbClr val="C00000"/>
              </a:solidFill>
              <a:latin typeface="#9Slide07 Cadena" panose="02000503000000020004" pitchFamily="2" charset="0"/>
              <a:cs typeface="Pattaya" panose="00000500000000000000" pitchFamily="2" charset="-34"/>
            </a:endParaRPr>
          </a:p>
        </p:txBody>
      </p:sp>
      <p:sp>
        <p:nvSpPr>
          <p:cNvPr id="35" name="TextBox 34">
            <a:extLst>
              <a:ext uri="{FF2B5EF4-FFF2-40B4-BE49-F238E27FC236}">
                <a16:creationId xmlns:a16="http://schemas.microsoft.com/office/drawing/2014/main" id="{1BE031E7-A1B8-4301-99FF-F7801EA10C03}"/>
              </a:ext>
            </a:extLst>
          </p:cNvPr>
          <p:cNvSpPr txBox="1"/>
          <p:nvPr/>
        </p:nvSpPr>
        <p:spPr>
          <a:xfrm>
            <a:off x="3722166" y="2875283"/>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Tìm hiểu bài</a:t>
            </a:r>
            <a:endParaRPr lang="en-US" sz="4400" dirty="0">
              <a:solidFill>
                <a:srgbClr val="C00000"/>
              </a:solidFill>
              <a:latin typeface="#9Slide07 Cadena" panose="02000503000000020004" pitchFamily="2" charset="0"/>
              <a:cs typeface="Pattaya" panose="00000500000000000000" pitchFamily="2" charset="-34"/>
            </a:endParaRPr>
          </a:p>
        </p:txBody>
      </p:sp>
      <p:sp>
        <p:nvSpPr>
          <p:cNvPr id="36" name="TextBox 35">
            <a:extLst>
              <a:ext uri="{FF2B5EF4-FFF2-40B4-BE49-F238E27FC236}">
                <a16:creationId xmlns:a16="http://schemas.microsoft.com/office/drawing/2014/main" id="{F80EF7B8-4183-4AD7-9180-0F0262A0F45E}"/>
              </a:ext>
            </a:extLst>
          </p:cNvPr>
          <p:cNvSpPr txBox="1"/>
          <p:nvPr/>
        </p:nvSpPr>
        <p:spPr>
          <a:xfrm>
            <a:off x="3677793" y="4088162"/>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Đọc diễn cảm</a:t>
            </a:r>
            <a:endParaRPr lang="en-US" sz="4400" dirty="0">
              <a:solidFill>
                <a:srgbClr val="C00000"/>
              </a:solidFill>
              <a:latin typeface="#9Slide07 Cadena" panose="02000503000000020004" pitchFamily="2" charset="0"/>
              <a:cs typeface="Pattaya" panose="00000500000000000000" pitchFamily="2" charset="-34"/>
            </a:endParaRPr>
          </a:p>
        </p:txBody>
      </p:sp>
      <p:pic>
        <p:nvPicPr>
          <p:cNvPr id="6146" name="Picture 2" descr="Premium Vector | Dog and cat pet shop cartoon logo">
            <a:extLst>
              <a:ext uri="{FF2B5EF4-FFF2-40B4-BE49-F238E27FC236}">
                <a16:creationId xmlns:a16="http://schemas.microsoft.com/office/drawing/2014/main" id="{FD13AEC9-A5D7-4361-9BAC-01282CA080BD}"/>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55000" y1="67917" x2="59722" y2="64583"/>
                      </a14:backgroundRemoval>
                    </a14:imgEffect>
                  </a14:imgLayer>
                </a14:imgProps>
              </a:ext>
              <a:ext uri="{28A0092B-C50C-407E-A947-70E740481C1C}">
                <a14:useLocalDpi xmlns:a14="http://schemas.microsoft.com/office/drawing/2010/main" val="0"/>
              </a:ext>
            </a:extLst>
          </a:blip>
          <a:srcRect l="26536" t="20018" r="24106" b="21020"/>
          <a:stretch/>
        </p:blipFill>
        <p:spPr bwMode="auto">
          <a:xfrm>
            <a:off x="2543903" y="2663936"/>
            <a:ext cx="1207278" cy="96144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talyst (@catalystvibes) • Instagram photos and videos | Cartoon styles,  Cartoon icons, Icon illustration">
            <a:extLst>
              <a:ext uri="{FF2B5EF4-FFF2-40B4-BE49-F238E27FC236}">
                <a16:creationId xmlns:a16="http://schemas.microsoft.com/office/drawing/2014/main" id="{18794A5F-6D0F-4866-8CB1-934BD80DD13B}"/>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26875" b="77813" l="26250" r="75469">
                        <a14:foregroundMark x1="42031" y1="26875" x2="46875" y2="26875"/>
                        <a14:foregroundMark x1="26250" y1="49844" x2="29375" y2="54688"/>
                        <a14:foregroundMark x1="49375" y1="77813" x2="59688" y2="76875"/>
                        <a14:foregroundMark x1="72656" y1="61406" x2="72500" y2="50000"/>
                        <a14:foregroundMark x1="67031" y1="37500" x2="65313" y2="43125"/>
                        <a14:foregroundMark x1="74688" y1="48281" x2="75469" y2="55469"/>
                      </a14:backgroundRemoval>
                    </a14:imgEffect>
                  </a14:imgLayer>
                </a14:imgProps>
              </a:ext>
              <a:ext uri="{28A0092B-C50C-407E-A947-70E740481C1C}">
                <a14:useLocalDpi xmlns:a14="http://schemas.microsoft.com/office/drawing/2010/main" val="0"/>
              </a:ext>
            </a:extLst>
          </a:blip>
          <a:srcRect l="22596" t="21468" r="22132" b="17234"/>
          <a:stretch/>
        </p:blipFill>
        <p:spPr bwMode="auto">
          <a:xfrm>
            <a:off x="2706602" y="1493297"/>
            <a:ext cx="772870" cy="85713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oncepto de cine con diseño de: vector de stock (libre de regalías)  342802433">
            <a:extLst>
              <a:ext uri="{FF2B5EF4-FFF2-40B4-BE49-F238E27FC236}">
                <a16:creationId xmlns:a16="http://schemas.microsoft.com/office/drawing/2014/main" id="{C7C2F79E-8C07-4A72-9079-CA92BCDAB0A7}"/>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6786" b="90000" l="6529" r="91753">
                        <a14:foregroundMark x1="47423" y1="8571" x2="47423" y2="8571"/>
                        <a14:foregroundMark x1="57045" y1="6786" x2="57045" y2="6786"/>
                        <a14:foregroundMark x1="91753" y1="43571" x2="91753" y2="43571"/>
                        <a14:foregroundMark x1="31271" y1="73571" x2="73540" y2="78929"/>
                        <a14:foregroundMark x1="72509" y1="72143" x2="49141" y2="69643"/>
                        <a14:foregroundMark x1="49141" y1="69643" x2="31615" y2="75000"/>
                        <a14:foregroundMark x1="31615" y1="75000" x2="49485" y2="83929"/>
                        <a14:foregroundMark x1="49485" y1="83929" x2="67698" y2="81429"/>
                        <a14:foregroundMark x1="67698" y1="81429" x2="71821" y2="71071"/>
                        <a14:foregroundMark x1="6529" y1="59643" x2="28866" y2="53929"/>
                        <a14:foregroundMark x1="28866" y1="53929" x2="32990" y2="53929"/>
                        <a14:foregroundMark x1="38144" y1="35357" x2="60825" y2="50000"/>
                        <a14:foregroundMark x1="55670" y1="33929" x2="63230" y2="54643"/>
                        <a14:foregroundMark x1="68041" y1="32857" x2="60825" y2="50000"/>
                        <a14:foregroundMark x1="60825" y1="50000" x2="43299" y2="48571"/>
                        <a14:foregroundMark x1="43299" y1="48571" x2="39519" y2="37857"/>
                        <a14:foregroundMark x1="82131" y1="35357" x2="84880" y2="37143"/>
                        <a14:foregroundMark x1="85223" y1="63214" x2="85223" y2="63571"/>
                        <a14:foregroundMark x1="85223" y1="63571" x2="85223" y2="63571"/>
                      </a14:backgroundRemoval>
                    </a14:imgEffect>
                  </a14:imgLayer>
                </a14:imgProps>
              </a:ext>
              <a:ext uri="{28A0092B-C50C-407E-A947-70E740481C1C}">
                <a14:useLocalDpi xmlns:a14="http://schemas.microsoft.com/office/drawing/2010/main" val="0"/>
              </a:ext>
            </a:extLst>
          </a:blip>
          <a:srcRect/>
          <a:stretch>
            <a:fillRect/>
          </a:stretch>
        </p:blipFill>
        <p:spPr bwMode="auto">
          <a:xfrm>
            <a:off x="2485959" y="3810979"/>
            <a:ext cx="1313230" cy="12635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ấu-tích Phong Thủy Xanh">
            <a:extLst>
              <a:ext uri="{FF2B5EF4-FFF2-40B4-BE49-F238E27FC236}">
                <a16:creationId xmlns:a16="http://schemas.microsoft.com/office/drawing/2014/main" id="{FBC9FF7C-9BC8-4A32-B36E-DEA306B8ECDC}"/>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9778" b="89778" l="7556" r="91556">
                        <a14:foregroundMark x1="7556" y1="56889" x2="7556" y2="56889"/>
                        <a14:foregroundMark x1="91556" y1="10667" x2="91556" y2="10667"/>
                      </a14:backgroundRemoval>
                    </a14:imgEffect>
                  </a14:imgLayer>
                </a14:imgProps>
              </a:ext>
              <a:ext uri="{28A0092B-C50C-407E-A947-70E740481C1C}">
                <a14:useLocalDpi xmlns:a14="http://schemas.microsoft.com/office/drawing/2010/main" val="0"/>
              </a:ext>
            </a:extLst>
          </a:blip>
          <a:srcRect/>
          <a:stretch>
            <a:fillRect/>
          </a:stretch>
        </p:blipFill>
        <p:spPr bwMode="auto">
          <a:xfrm>
            <a:off x="1795225" y="3740104"/>
            <a:ext cx="1095460" cy="109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5388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Empty room with parquet floor and yellow wallpaper 3112391 Vector Art at  Vecteezy">
            <a:extLst>
              <a:ext uri="{FF2B5EF4-FFF2-40B4-BE49-F238E27FC236}">
                <a16:creationId xmlns:a16="http://schemas.microsoft.com/office/drawing/2014/main" id="{73D405BE-7B7E-4E98-B297-D2C6578D5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laman Unduh untuk Cartoon Box Cartoon Border Frame Box Png And Psd Doodle  Frames Simple Background Images Cartoon Box">
            <a:extLst>
              <a:ext uri="{FF2B5EF4-FFF2-40B4-BE49-F238E27FC236}">
                <a16:creationId xmlns:a16="http://schemas.microsoft.com/office/drawing/2014/main" id="{A01B67BD-D4BD-4168-82DA-25B7685EA33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147" b="89817" l="5846" r="90000">
                        <a14:foregroundMark x1="19846" y1="8147" x2="26308" y2="9776"/>
                        <a14:foregroundMark x1="68923" y1="79022" x2="79846" y2="88187"/>
                        <a14:foregroundMark x1="5846" y1="64155" x2="11538" y2="71283"/>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4753" y="481011"/>
            <a:ext cx="8626148" cy="651606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7B922CA-D309-40D2-9BD8-117555E83A3F}"/>
              </a:ext>
            </a:extLst>
          </p:cNvPr>
          <p:cNvSpPr/>
          <p:nvPr/>
        </p:nvSpPr>
        <p:spPr>
          <a:xfrm>
            <a:off x="3244490" y="296191"/>
            <a:ext cx="6858879" cy="1107996"/>
          </a:xfrm>
          <a:prstGeom prst="rect">
            <a:avLst/>
          </a:prstGeom>
        </p:spPr>
        <p:txBody>
          <a:bodyPr wrap="square">
            <a:spAutoFit/>
          </a:bodyPr>
          <a:lstStyle/>
          <a:p>
            <a:pPr algn="ctr"/>
            <a:r>
              <a:rPr lang="vi-VN" sz="6600" b="1">
                <a:solidFill>
                  <a:srgbClr val="C00000"/>
                </a:solidFill>
                <a:latin typeface="Pattaya" panose="00000500000000000000" pitchFamily="2" charset="-34"/>
                <a:cs typeface="Pattaya" panose="00000500000000000000" pitchFamily="2" charset="-34"/>
              </a:rPr>
              <a:t>Đánh giá mục </a:t>
            </a:r>
            <a:r>
              <a:rPr lang="vi-VN" sz="6600" b="1" dirty="0">
                <a:solidFill>
                  <a:srgbClr val="C00000"/>
                </a:solidFill>
                <a:latin typeface="Pattaya" panose="00000500000000000000" pitchFamily="2" charset="-34"/>
                <a:cs typeface="Pattaya" panose="00000500000000000000" pitchFamily="2" charset="-34"/>
              </a:rPr>
              <a:t>tiêu</a:t>
            </a:r>
            <a:endParaRPr lang="en-US" sz="6600" dirty="0">
              <a:solidFill>
                <a:srgbClr val="C00000"/>
              </a:solidFill>
            </a:endParaRPr>
          </a:p>
        </p:txBody>
      </p:sp>
      <p:grpSp>
        <p:nvGrpSpPr>
          <p:cNvPr id="11" name="Group 10">
            <a:extLst>
              <a:ext uri="{FF2B5EF4-FFF2-40B4-BE49-F238E27FC236}">
                <a16:creationId xmlns:a16="http://schemas.microsoft.com/office/drawing/2014/main" id="{12A85AA7-B086-47C5-90EB-C54A4BB4D1BA}"/>
              </a:ext>
            </a:extLst>
          </p:cNvPr>
          <p:cNvGrpSpPr/>
          <p:nvPr/>
        </p:nvGrpSpPr>
        <p:grpSpPr>
          <a:xfrm>
            <a:off x="1114294" y="2098438"/>
            <a:ext cx="6096000" cy="1200329"/>
            <a:chOff x="1114294" y="2098438"/>
            <a:chExt cx="6096000" cy="1200329"/>
          </a:xfrm>
        </p:grpSpPr>
        <p:sp>
          <p:nvSpPr>
            <p:cNvPr id="9" name="Rectangle 8">
              <a:extLst>
                <a:ext uri="{FF2B5EF4-FFF2-40B4-BE49-F238E27FC236}">
                  <a16:creationId xmlns:a16="http://schemas.microsoft.com/office/drawing/2014/main" id="{5F156E5B-21BB-4D81-AF8C-D53EE85C745C}"/>
                </a:ext>
              </a:extLst>
            </p:cNvPr>
            <p:cNvSpPr/>
            <p:nvPr/>
          </p:nvSpPr>
          <p:spPr>
            <a:xfrm>
              <a:off x="1114294" y="2098438"/>
              <a:ext cx="6096000" cy="1200329"/>
            </a:xfrm>
            <a:prstGeom prst="rect">
              <a:avLst/>
            </a:prstGeom>
          </p:spPr>
          <p:txBody>
            <a:bodyPr>
              <a:spAutoFit/>
            </a:bodyPr>
            <a:lstStyle/>
            <a:p>
              <a:pPr algn="ctr"/>
              <a:r>
                <a:rPr lang="vi-VN" sz="3600" b="1" dirty="0">
                  <a:solidFill>
                    <a:srgbClr val="002060"/>
                  </a:solidFill>
                  <a:latin typeface="Pattaya" panose="00000500000000000000" pitchFamily="2" charset="-34"/>
                  <a:cs typeface="Pattaya" panose="00000500000000000000" pitchFamily="2" charset="-34"/>
                </a:rPr>
                <a:t>Đọc đúng, trôi chảy; </a:t>
              </a:r>
            </a:p>
            <a:p>
              <a:pPr algn="ctr"/>
              <a:r>
                <a:rPr lang="vi-VN" sz="3600" b="1" dirty="0">
                  <a:solidFill>
                    <a:srgbClr val="002060"/>
                  </a:solidFill>
                  <a:latin typeface="Pattaya" panose="00000500000000000000" pitchFamily="2" charset="-34"/>
                  <a:cs typeface="Pattaya" panose="00000500000000000000" pitchFamily="2" charset="-34"/>
                </a:rPr>
                <a:t>đọc diễn cảm bài đọc.</a:t>
              </a:r>
              <a:endParaRPr lang="en-US" sz="3600" dirty="0">
                <a:solidFill>
                  <a:srgbClr val="002060"/>
                </a:solidFill>
              </a:endParaRPr>
            </a:p>
          </p:txBody>
        </p:sp>
        <p:pic>
          <p:nvPicPr>
            <p:cNvPr id="14" name="Picture 14" descr="Funny colorful numbers set on white background Vector Image">
              <a:extLst>
                <a:ext uri="{FF2B5EF4-FFF2-40B4-BE49-F238E27FC236}">
                  <a16:creationId xmlns:a16="http://schemas.microsoft.com/office/drawing/2014/main" id="{034318B2-7673-4911-A456-2AD02FD7118A}"/>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37" b="31766" l="15975" r="38519">
                          <a14:foregroundMark x1="26800" y1="12037" x2="26800" y2="12037"/>
                          <a14:foregroundMark x1="28000" y1="12315" x2="28000" y2="12593"/>
                          <a14:foregroundMark x1="28000" y1="12593" x2="28000" y2="12593"/>
                        </a14:backgroundRemoval>
                      </a14:imgEffect>
                    </a14:imgLayer>
                  </a14:imgProps>
                </a:ext>
                <a:ext uri="{28A0092B-C50C-407E-A947-70E740481C1C}">
                  <a14:useLocalDpi xmlns:a14="http://schemas.microsoft.com/office/drawing/2010/main" val="0"/>
                </a:ext>
              </a:extLst>
            </a:blip>
            <a:srcRect l="13157" t="7321" r="58663" b="65518"/>
            <a:stretch/>
          </p:blipFill>
          <p:spPr bwMode="auto">
            <a:xfrm>
              <a:off x="1341336" y="2174084"/>
              <a:ext cx="924288" cy="9621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E7CBF62D-02CA-4B2D-A3EA-8B54263C6D81}"/>
              </a:ext>
            </a:extLst>
          </p:cNvPr>
          <p:cNvGrpSpPr/>
          <p:nvPr/>
        </p:nvGrpSpPr>
        <p:grpSpPr>
          <a:xfrm>
            <a:off x="878918" y="3559233"/>
            <a:ext cx="5393060" cy="1200329"/>
            <a:chOff x="878918" y="3559233"/>
            <a:chExt cx="5393060" cy="1200329"/>
          </a:xfrm>
        </p:grpSpPr>
        <p:sp>
          <p:nvSpPr>
            <p:cNvPr id="10" name="Rectangle 9">
              <a:extLst>
                <a:ext uri="{FF2B5EF4-FFF2-40B4-BE49-F238E27FC236}">
                  <a16:creationId xmlns:a16="http://schemas.microsoft.com/office/drawing/2014/main" id="{47FE54F8-EBF3-4099-9E0E-B92707ECB519}"/>
                </a:ext>
              </a:extLst>
            </p:cNvPr>
            <p:cNvSpPr/>
            <p:nvPr/>
          </p:nvSpPr>
          <p:spPr>
            <a:xfrm>
              <a:off x="1563638" y="3559233"/>
              <a:ext cx="4708340" cy="1200329"/>
            </a:xfrm>
            <a:prstGeom prst="rect">
              <a:avLst/>
            </a:prstGeom>
          </p:spPr>
          <p:txBody>
            <a:bodyPr wrap="none">
              <a:spAutoFit/>
            </a:bodyPr>
            <a:lstStyle/>
            <a:p>
              <a:pPr algn="ctr"/>
              <a:r>
                <a:rPr lang="vi-VN" sz="3600" b="1" dirty="0">
                  <a:solidFill>
                    <a:srgbClr val="002060"/>
                  </a:solidFill>
                  <a:latin typeface="Pattaya" panose="00000500000000000000" pitchFamily="2" charset="-34"/>
                  <a:cs typeface="Pattaya" panose="00000500000000000000" pitchFamily="2" charset="-34"/>
                </a:rPr>
                <a:t>Trình bày được nội dung,</a:t>
              </a:r>
            </a:p>
            <a:p>
              <a:pPr algn="ctr"/>
              <a:r>
                <a:rPr lang="vi-VN" sz="3600" b="1" dirty="0">
                  <a:solidFill>
                    <a:srgbClr val="002060"/>
                  </a:solidFill>
                  <a:latin typeface="Pattaya" panose="00000500000000000000" pitchFamily="2" charset="-34"/>
                  <a:cs typeface="Pattaya" panose="00000500000000000000" pitchFamily="2" charset="-34"/>
                </a:rPr>
                <a:t> ý nghĩa bài đọc.</a:t>
              </a:r>
              <a:endParaRPr lang="en-US" sz="3600" b="1" dirty="0">
                <a:solidFill>
                  <a:srgbClr val="002060"/>
                </a:solidFill>
                <a:latin typeface="Pattaya" panose="00000500000000000000" pitchFamily="2" charset="-34"/>
                <a:cs typeface="Pattaya" panose="00000500000000000000" pitchFamily="2" charset="-34"/>
              </a:endParaRPr>
            </a:p>
          </p:txBody>
        </p:sp>
        <p:pic>
          <p:nvPicPr>
            <p:cNvPr id="15" name="Picture 16" descr="Funny colorful numbers set on white background Vector Image">
              <a:extLst>
                <a:ext uri="{FF2B5EF4-FFF2-40B4-BE49-F238E27FC236}">
                  <a16:creationId xmlns:a16="http://schemas.microsoft.com/office/drawing/2014/main" id="{B8F70470-5BA0-4F13-A459-E360CD54DF9F}"/>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6">
                      <a14:imgEffect>
                        <a14:backgroundRemoval t="10512" b="31861" l="40070" r="61950">
                          <a14:foregroundMark x1="46600" y1="13333" x2="52800" y2="12778"/>
                          <a14:foregroundMark x1="48300" y1="11759" x2="53100" y2="12593"/>
                        </a14:backgroundRemoval>
                      </a14:imgEffect>
                    </a14:imgLayer>
                  </a14:imgProps>
                </a:ext>
                <a:ext uri="{28A0092B-C50C-407E-A947-70E740481C1C}">
                  <a14:useLocalDpi xmlns:a14="http://schemas.microsoft.com/office/drawing/2010/main" val="0"/>
                </a:ext>
              </a:extLst>
            </a:blip>
            <a:srcRect l="37335" t="7843" r="35315" b="65470"/>
            <a:stretch/>
          </p:blipFill>
          <p:spPr bwMode="auto">
            <a:xfrm>
              <a:off x="878918" y="3690038"/>
              <a:ext cx="837051" cy="882110"/>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a:extLst>
              <a:ext uri="{FF2B5EF4-FFF2-40B4-BE49-F238E27FC236}">
                <a16:creationId xmlns:a16="http://schemas.microsoft.com/office/drawing/2014/main" id="{BBA6FD7B-4663-45F5-A1EA-D59E8CE5EA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8477" y="1596657"/>
            <a:ext cx="4572000" cy="4572000"/>
          </a:xfrm>
          <a:prstGeom prst="rect">
            <a:avLst/>
          </a:prstGeom>
        </p:spPr>
      </p:pic>
      <p:pic>
        <p:nvPicPr>
          <p:cNvPr id="4098" name="Picture 2" descr="Huy hiệu Huy hiệu Vector Huy chương Giải thưởng hoặc trang trí - băng png  tải về - Miễn phí trong suốt Logo png Tải về.">
            <a:extLst>
              <a:ext uri="{FF2B5EF4-FFF2-40B4-BE49-F238E27FC236}">
                <a16:creationId xmlns:a16="http://schemas.microsoft.com/office/drawing/2014/main" id="{190C881C-5F74-4BD9-B8A4-4928B8651D71}"/>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62" b="96731" l="26444" r="72778">
                        <a14:foregroundMark x1="41444" y1="6538" x2="51000" y2="5577"/>
                        <a14:foregroundMark x1="51000" y1="5577" x2="56222" y2="5577"/>
                        <a14:foregroundMark x1="50222" y1="962" x2="53778" y2="962"/>
                        <a14:foregroundMark x1="29778" y1="36154" x2="30778" y2="41538"/>
                        <a14:foregroundMark x1="27333" y1="82115" x2="29778" y2="78462"/>
                        <a14:foregroundMark x1="42556" y1="96923" x2="42667" y2="87885"/>
                        <a14:foregroundMark x1="57222" y1="96923" x2="57222" y2="96923"/>
                        <a14:foregroundMark x1="72778" y1="78846" x2="70889" y2="76346"/>
                        <a14:foregroundMark x1="26444" y1="81538" x2="26444" y2="81538"/>
                      </a14:backgroundRemoval>
                    </a14:imgEffect>
                  </a14:imgLayer>
                </a14:imgProps>
              </a:ext>
              <a:ext uri="{28A0092B-C50C-407E-A947-70E740481C1C}">
                <a14:useLocalDpi xmlns:a14="http://schemas.microsoft.com/office/drawing/2010/main" val="0"/>
              </a:ext>
            </a:extLst>
          </a:blip>
          <a:srcRect l="25753" r="24002"/>
          <a:stretch/>
        </p:blipFill>
        <p:spPr bwMode="auto">
          <a:xfrm>
            <a:off x="6096000" y="2210185"/>
            <a:ext cx="1043830" cy="12003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uy hiệu Huy hiệu Vector Huy chương Giải thưởng hoặc trang trí - băng png  tải về - Miễn phí trong suốt Logo png Tải về.">
            <a:extLst>
              <a:ext uri="{FF2B5EF4-FFF2-40B4-BE49-F238E27FC236}">
                <a16:creationId xmlns:a16="http://schemas.microsoft.com/office/drawing/2014/main" id="{6E7DAF70-3CE3-4F7E-A2FA-095125019C47}"/>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62" b="96731" l="26444" r="72778">
                        <a14:foregroundMark x1="41444" y1="6538" x2="51000" y2="5577"/>
                        <a14:foregroundMark x1="51000" y1="5577" x2="56222" y2="5577"/>
                        <a14:foregroundMark x1="50222" y1="962" x2="53778" y2="962"/>
                        <a14:foregroundMark x1="29778" y1="36154" x2="30778" y2="41538"/>
                        <a14:foregroundMark x1="27333" y1="82115" x2="29778" y2="78462"/>
                        <a14:foregroundMark x1="42556" y1="96923" x2="42667" y2="87885"/>
                        <a14:foregroundMark x1="57222" y1="96923" x2="57222" y2="96923"/>
                        <a14:foregroundMark x1="72778" y1="78846" x2="70889" y2="76346"/>
                        <a14:foregroundMark x1="26444" y1="81538" x2="26444" y2="81538"/>
                      </a14:backgroundRemoval>
                    </a14:imgEffect>
                  </a14:imgLayer>
                </a14:imgProps>
              </a:ext>
              <a:ext uri="{28A0092B-C50C-407E-A947-70E740481C1C}">
                <a14:useLocalDpi xmlns:a14="http://schemas.microsoft.com/office/drawing/2010/main" val="0"/>
              </a:ext>
            </a:extLst>
          </a:blip>
          <a:srcRect l="25753" r="24002"/>
          <a:stretch/>
        </p:blipFill>
        <p:spPr bwMode="auto">
          <a:xfrm>
            <a:off x="6124816" y="3744052"/>
            <a:ext cx="1043830" cy="120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44449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84C724A5-1A66-4377-8C84-E287F39FA497}"/>
              </a:ext>
            </a:extLst>
          </p:cNvPr>
          <p:cNvSpPr txBox="1"/>
          <p:nvPr/>
        </p:nvSpPr>
        <p:spPr>
          <a:xfrm>
            <a:off x="2621676" y="2478340"/>
            <a:ext cx="6695211" cy="2308324"/>
          </a:xfrm>
          <a:prstGeom prst="rect">
            <a:avLst/>
          </a:prstGeom>
          <a:noFill/>
        </p:spPr>
        <p:txBody>
          <a:bodyPr wrap="square" rtlCol="0">
            <a:spAutoFit/>
          </a:bodyPr>
          <a:lstStyle/>
          <a:p>
            <a:r>
              <a:rPr lang="en-US" altLang="zh-CN" sz="2400" dirty="0">
                <a:latin typeface="字魂27号-布丁体" panose="00000500000000000000" pitchFamily="2" charset="-122"/>
                <a:ea typeface="字魂27号-布丁体" panose="00000500000000000000" pitchFamily="2" charset="-122"/>
              </a:rPr>
              <a:t>1</a:t>
            </a:r>
            <a:r>
              <a:rPr lang="zh-CN" altLang="en-US" sz="2400" dirty="0">
                <a:latin typeface="字魂27号-布丁体" panose="00000500000000000000" pitchFamily="2" charset="-122"/>
                <a:ea typeface="字魂27号-布丁体" panose="00000500000000000000" pitchFamily="2" charset="-122"/>
              </a:rPr>
              <a:t>、认识长方体正方体的展开图，能够知道各个面展开后的图中位置。</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2</a:t>
            </a:r>
            <a:r>
              <a:rPr lang="zh-CN" altLang="en-US" sz="2400" dirty="0">
                <a:latin typeface="字魂27号-布丁体" panose="00000500000000000000" pitchFamily="2" charset="-122"/>
                <a:ea typeface="字魂27号-布丁体" panose="00000500000000000000" pitchFamily="2" charset="-122"/>
              </a:rPr>
              <a:t>、理解并掌握长方体正方体表面积的计算方法。</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3</a:t>
            </a:r>
            <a:r>
              <a:rPr lang="zh-CN" altLang="en-US" sz="2400" dirty="0">
                <a:latin typeface="字魂27号-布丁体" panose="00000500000000000000" pitchFamily="2" charset="-122"/>
                <a:ea typeface="字魂27号-布丁体" panose="00000500000000000000" pitchFamily="2" charset="-122"/>
              </a:rPr>
              <a:t>、运用公式解决实际问题。</a:t>
            </a:r>
          </a:p>
        </p:txBody>
      </p:sp>
      <p:pic>
        <p:nvPicPr>
          <p:cNvPr id="8" name="Picture 18" descr="Empty room with parquet floor and yellow wallpaper 3112391 Vector Art at  Vecteezy">
            <a:extLst>
              <a:ext uri="{FF2B5EF4-FFF2-40B4-BE49-F238E27FC236}">
                <a16:creationId xmlns:a16="http://schemas.microsoft.com/office/drawing/2014/main" id="{2147AA47-E0B4-407C-BAD4-08C15041C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rtoon Border, Lovely, Cartoon, Frame PNG and PSD | Thiệp, Giấy viết, Sổ  tay">
            <a:extLst>
              <a:ext uri="{FF2B5EF4-FFF2-40B4-BE49-F238E27FC236}">
                <a16:creationId xmlns:a16="http://schemas.microsoft.com/office/drawing/2014/main" id="{D4AE3F98-2AB2-441E-85D8-E1B2C744EC4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17692" y1="13692" x2="19846" y2="22000"/>
                        <a14:backgroundMark x1="20308" y1="14154" x2="22462" y2="14615"/>
                      </a14:backgroundRemoval>
                    </a14:imgEffect>
                    <a14:imgEffect>
                      <a14:sharpenSoften amount="25000"/>
                    </a14:imgEffect>
                  </a14:imgLayer>
                </a14:imgProps>
              </a:ext>
              <a:ext uri="{28A0092B-C50C-407E-A947-70E740481C1C}">
                <a14:useLocalDpi xmlns:a14="http://schemas.microsoft.com/office/drawing/2010/main" val="0"/>
              </a:ext>
            </a:extLst>
          </a:blip>
          <a:srcRect t="24097" b="10482"/>
          <a:stretch/>
        </p:blipFill>
        <p:spPr bwMode="auto">
          <a:xfrm>
            <a:off x="-97278" y="741862"/>
            <a:ext cx="10325942" cy="611613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81B0D837-8EF9-457D-AA2E-2249A083AF6F}"/>
              </a:ext>
            </a:extLst>
          </p:cNvPr>
          <p:cNvSpPr txBox="1"/>
          <p:nvPr/>
        </p:nvSpPr>
        <p:spPr>
          <a:xfrm>
            <a:off x="3289282" y="1194335"/>
            <a:ext cx="3762684" cy="923330"/>
          </a:xfrm>
          <a:prstGeom prst="rect">
            <a:avLst/>
          </a:prstGeom>
          <a:noFill/>
        </p:spPr>
        <p:txBody>
          <a:bodyPr wrap="square" rtlCol="0">
            <a:spAutoFit/>
          </a:bodyPr>
          <a:lstStyle/>
          <a:p>
            <a:pPr algn="just"/>
            <a:r>
              <a:rPr lang="vi-VN" sz="5400" dirty="0">
                <a:solidFill>
                  <a:srgbClr val="C00000"/>
                </a:solidFill>
                <a:latin typeface="#9Slide07 Cadena" panose="02000503000000020004" pitchFamily="2" charset="0"/>
                <a:cs typeface="Pattaya" panose="00000500000000000000" pitchFamily="2" charset="-34"/>
              </a:rPr>
              <a:t>Dặn dò</a:t>
            </a:r>
            <a:endParaRPr lang="en-US" sz="5400" dirty="0">
              <a:solidFill>
                <a:srgbClr val="C00000"/>
              </a:solidFill>
              <a:latin typeface="#9Slide07 Cadena" panose="02000503000000020004" pitchFamily="2" charset="0"/>
              <a:cs typeface="Pattaya" panose="00000500000000000000" pitchFamily="2" charset="-34"/>
            </a:endParaRPr>
          </a:p>
        </p:txBody>
      </p:sp>
      <p:pic>
        <p:nvPicPr>
          <p:cNvPr id="11" name="Picture 10">
            <a:extLst>
              <a:ext uri="{FF2B5EF4-FFF2-40B4-BE49-F238E27FC236}">
                <a16:creationId xmlns:a16="http://schemas.microsoft.com/office/drawing/2014/main" id="{6C97CD64-2FB9-4E32-9FD2-FAB3A9CFD1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3499" y="2285999"/>
            <a:ext cx="4572000" cy="4572000"/>
          </a:xfrm>
          <a:prstGeom prst="rect">
            <a:avLst/>
          </a:prstGeom>
        </p:spPr>
      </p:pic>
      <p:sp>
        <p:nvSpPr>
          <p:cNvPr id="23" name="Rectangle: Rounded Corners 22">
            <a:extLst>
              <a:ext uri="{FF2B5EF4-FFF2-40B4-BE49-F238E27FC236}">
                <a16:creationId xmlns:a16="http://schemas.microsoft.com/office/drawing/2014/main" id="{D9E57257-5021-4B0B-AEA7-3CDC142D3954}"/>
              </a:ext>
            </a:extLst>
          </p:cNvPr>
          <p:cNvSpPr/>
          <p:nvPr/>
        </p:nvSpPr>
        <p:spPr>
          <a:xfrm>
            <a:off x="932461" y="2982851"/>
            <a:ext cx="7012325" cy="817079"/>
          </a:xfrm>
          <a:prstGeom prst="roundRect">
            <a:avLst>
              <a:gd name="adj" fmla="val 50000"/>
            </a:avLst>
          </a:prstGeom>
          <a:noFill/>
          <a:ln w="38100">
            <a:noFill/>
            <a:prstDash val="sysDash"/>
            <a:extLst>
              <a:ext uri="{C807C97D-BFC1-408E-A445-0C87EB9F89A2}">
                <ask:lineSketchStyleProps xmlns:ask="http://schemas.microsoft.com/office/drawing/2018/sketchyshapes" xmln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Tx/>
              <a:buChar char="-"/>
            </a:pPr>
            <a:r>
              <a:rPr lang="vi-VN"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Xem lại bài đọc</a:t>
            </a:r>
          </a:p>
          <a:p>
            <a:pPr marL="457200" indent="-457200" algn="ctr">
              <a:buFontTx/>
              <a:buChar char="-"/>
            </a:pPr>
            <a:r>
              <a:rPr lang="vi-VN"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Soạn bài </a:t>
            </a:r>
          </a:p>
          <a:p>
            <a:pPr algn="ctr"/>
            <a:r>
              <a:rPr lang="vi-VN"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“Nếu trái đất thiếu trẻ em”</a:t>
            </a:r>
          </a:p>
        </p:txBody>
      </p:sp>
    </p:spTree>
    <p:extLst>
      <p:ext uri="{BB962C8B-B14F-4D97-AF65-F5344CB8AC3E}">
        <p14:creationId xmlns:p14="http://schemas.microsoft.com/office/powerpoint/2010/main" val="11876281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6774B7C9-6D1B-104A-BB51-9645CB43C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a:extLst>
              <a:ext uri="{FF2B5EF4-FFF2-40B4-BE49-F238E27FC236}">
                <a16:creationId xmlns:a16="http://schemas.microsoft.com/office/drawing/2014/main" id="{9CB558C1-B6EA-7C4C-B423-6A4087DA5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096963"/>
            <a:ext cx="8809038"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0AB186FC-3FD1-FF4F-97BD-B19951666458}"/>
              </a:ext>
            </a:extLst>
          </p:cNvPr>
          <p:cNvSpPr txBox="1"/>
          <p:nvPr/>
        </p:nvSpPr>
        <p:spPr>
          <a:xfrm>
            <a:off x="1288157" y="3063875"/>
            <a:ext cx="9660145" cy="830997"/>
          </a:xfrm>
          <a:prstGeom prst="rect">
            <a:avLst/>
          </a:prstGeom>
          <a:noFill/>
        </p:spPr>
        <p:txBody>
          <a:bodyPr wrap="none">
            <a:spAutoFit/>
          </a:bodyPr>
          <a:lstStyle/>
          <a:p>
            <a:pPr algn="ctr">
              <a:defRPr/>
            </a:pPr>
            <a:r>
              <a:rPr lang="en-US" altLang="zh-CN" sz="4800" b="1">
                <a:ln w="9525">
                  <a:noFill/>
                </a:ln>
                <a:solidFill>
                  <a:srgbClr val="FF0000"/>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TẠM BIỆT CÁC CON HỌC SINH!</a:t>
            </a:r>
            <a:endParaRPr lang="zh-CN" altLang="en-US" sz="4800" b="1" dirty="0">
              <a:ln w="9525">
                <a:noFill/>
              </a:ln>
              <a:solidFill>
                <a:srgbClr val="FF0000"/>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endParaRPr>
          </a:p>
        </p:txBody>
      </p:sp>
      <p:pic>
        <p:nvPicPr>
          <p:cNvPr id="9" name="Picture 158" descr="200712419435657_1">
            <a:extLst>
              <a:ext uri="{FF2B5EF4-FFF2-40B4-BE49-F238E27FC236}">
                <a16:creationId xmlns:a16="http://schemas.microsoft.com/office/drawing/2014/main" id="{457AEE4F-89C3-B04A-8CF6-8FA98A9968C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92238" y="4649788"/>
            <a:ext cx="6731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9" descr="10004015438746072987">
            <a:extLst>
              <a:ext uri="{FF2B5EF4-FFF2-40B4-BE49-F238E27FC236}">
                <a16:creationId xmlns:a16="http://schemas.microsoft.com/office/drawing/2014/main" id="{04F3621C-324A-5545-877F-FF4CACBD317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01862" flipH="1">
            <a:off x="12496800" y="5924550"/>
            <a:ext cx="13223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0" descr="200712419435657_1">
            <a:extLst>
              <a:ext uri="{FF2B5EF4-FFF2-40B4-BE49-F238E27FC236}">
                <a16:creationId xmlns:a16="http://schemas.microsoft.com/office/drawing/2014/main" id="{F8946456-BC0C-374B-B180-9B718AFDD28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819188" y="3124200"/>
            <a:ext cx="711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6A678F7B-EFBA-D146-9AF6-EF01886D8E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1044575" y="4500563"/>
            <a:ext cx="1277938"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E28E387D-4768-A54C-88F4-46C9C4D905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89245" flipH="1">
            <a:off x="1044575" y="4535488"/>
            <a:ext cx="1277938" cy="136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8779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Empty room with parquet floor and yellow wallpaper 3112391 Vector Art at  Vecteezy">
            <a:extLst>
              <a:ext uri="{FF2B5EF4-FFF2-40B4-BE49-F238E27FC236}">
                <a16:creationId xmlns:a16="http://schemas.microsoft.com/office/drawing/2014/main" id="{73D405BE-7B7E-4E98-B297-D2C6578D5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laman Unduh untuk Cartoon Box Cartoon Border Frame Box Png And Psd Doodle  Frames Simple Background Images Cartoon Box">
            <a:extLst>
              <a:ext uri="{FF2B5EF4-FFF2-40B4-BE49-F238E27FC236}">
                <a16:creationId xmlns:a16="http://schemas.microsoft.com/office/drawing/2014/main" id="{A01B67BD-D4BD-4168-82DA-25B7685EA33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147" b="89817" l="5846" r="90000">
                        <a14:foregroundMark x1="19846" y1="8147" x2="26308" y2="9776"/>
                        <a14:foregroundMark x1="68923" y1="79022" x2="79846" y2="88187"/>
                        <a14:foregroundMark x1="5846" y1="64155" x2="11538" y2="71283"/>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4753" y="481011"/>
            <a:ext cx="8626148" cy="651606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7B922CA-D309-40D2-9BD8-117555E83A3F}"/>
              </a:ext>
            </a:extLst>
          </p:cNvPr>
          <p:cNvSpPr/>
          <p:nvPr/>
        </p:nvSpPr>
        <p:spPr>
          <a:xfrm>
            <a:off x="3244491" y="296191"/>
            <a:ext cx="6096000" cy="1107996"/>
          </a:xfrm>
          <a:prstGeom prst="rect">
            <a:avLst/>
          </a:prstGeom>
        </p:spPr>
        <p:txBody>
          <a:bodyPr>
            <a:spAutoFit/>
          </a:bodyPr>
          <a:lstStyle/>
          <a:p>
            <a:pPr algn="ctr"/>
            <a:r>
              <a:rPr lang="vi-VN" sz="6600" b="1" dirty="0">
                <a:solidFill>
                  <a:srgbClr val="C00000"/>
                </a:solidFill>
                <a:latin typeface="Pattaya" panose="00000500000000000000" pitchFamily="2" charset="-34"/>
                <a:cs typeface="Pattaya" panose="00000500000000000000" pitchFamily="2" charset="-34"/>
              </a:rPr>
              <a:t>Mục tiêu</a:t>
            </a:r>
            <a:endParaRPr lang="en-US" sz="6600" dirty="0">
              <a:solidFill>
                <a:srgbClr val="C00000"/>
              </a:solidFill>
            </a:endParaRPr>
          </a:p>
        </p:txBody>
      </p:sp>
      <p:grpSp>
        <p:nvGrpSpPr>
          <p:cNvPr id="11" name="Group 10">
            <a:extLst>
              <a:ext uri="{FF2B5EF4-FFF2-40B4-BE49-F238E27FC236}">
                <a16:creationId xmlns:a16="http://schemas.microsoft.com/office/drawing/2014/main" id="{12A85AA7-B086-47C5-90EB-C54A4BB4D1BA}"/>
              </a:ext>
            </a:extLst>
          </p:cNvPr>
          <p:cNvGrpSpPr/>
          <p:nvPr/>
        </p:nvGrpSpPr>
        <p:grpSpPr>
          <a:xfrm>
            <a:off x="1114294" y="2098438"/>
            <a:ext cx="6096000" cy="1200329"/>
            <a:chOff x="1114294" y="2098438"/>
            <a:chExt cx="6096000" cy="1200329"/>
          </a:xfrm>
        </p:grpSpPr>
        <p:sp>
          <p:nvSpPr>
            <p:cNvPr id="9" name="Rectangle 8">
              <a:extLst>
                <a:ext uri="{FF2B5EF4-FFF2-40B4-BE49-F238E27FC236}">
                  <a16:creationId xmlns:a16="http://schemas.microsoft.com/office/drawing/2014/main" id="{5F156E5B-21BB-4D81-AF8C-D53EE85C745C}"/>
                </a:ext>
              </a:extLst>
            </p:cNvPr>
            <p:cNvSpPr/>
            <p:nvPr/>
          </p:nvSpPr>
          <p:spPr>
            <a:xfrm>
              <a:off x="1114294" y="2098438"/>
              <a:ext cx="6096000" cy="1200329"/>
            </a:xfrm>
            <a:prstGeom prst="rect">
              <a:avLst/>
            </a:prstGeom>
          </p:spPr>
          <p:txBody>
            <a:bodyPr>
              <a:spAutoFit/>
            </a:bodyPr>
            <a:lstStyle/>
            <a:p>
              <a:pPr algn="ctr"/>
              <a:r>
                <a:rPr lang="vi-VN" sz="3600" b="1" dirty="0">
                  <a:solidFill>
                    <a:srgbClr val="002060"/>
                  </a:solidFill>
                  <a:latin typeface="Pattaya" panose="00000500000000000000" pitchFamily="2" charset="-34"/>
                  <a:cs typeface="Pattaya" panose="00000500000000000000" pitchFamily="2" charset="-34"/>
                </a:rPr>
                <a:t>Đọc đúng, trôi chảy; </a:t>
              </a:r>
            </a:p>
            <a:p>
              <a:pPr algn="ctr"/>
              <a:r>
                <a:rPr lang="vi-VN" sz="3600" b="1" dirty="0">
                  <a:solidFill>
                    <a:srgbClr val="002060"/>
                  </a:solidFill>
                  <a:latin typeface="Pattaya" panose="00000500000000000000" pitchFamily="2" charset="-34"/>
                  <a:cs typeface="Pattaya" panose="00000500000000000000" pitchFamily="2" charset="-34"/>
                </a:rPr>
                <a:t>đọc diễn cảm bài đọc.</a:t>
              </a:r>
              <a:endParaRPr lang="en-US" sz="3600" dirty="0">
                <a:solidFill>
                  <a:srgbClr val="002060"/>
                </a:solidFill>
              </a:endParaRPr>
            </a:p>
          </p:txBody>
        </p:sp>
        <p:pic>
          <p:nvPicPr>
            <p:cNvPr id="14" name="Picture 14" descr="Funny colorful numbers set on white background Vector Image">
              <a:extLst>
                <a:ext uri="{FF2B5EF4-FFF2-40B4-BE49-F238E27FC236}">
                  <a16:creationId xmlns:a16="http://schemas.microsoft.com/office/drawing/2014/main" id="{034318B2-7673-4911-A456-2AD02FD7118A}"/>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37" b="31766" l="15975" r="38519">
                          <a14:foregroundMark x1="26800" y1="12037" x2="26800" y2="12037"/>
                          <a14:foregroundMark x1="28000" y1="12315" x2="28000" y2="12593"/>
                          <a14:foregroundMark x1="28000" y1="12593" x2="28000" y2="12593"/>
                        </a14:backgroundRemoval>
                      </a14:imgEffect>
                    </a14:imgLayer>
                  </a14:imgProps>
                </a:ext>
                <a:ext uri="{28A0092B-C50C-407E-A947-70E740481C1C}">
                  <a14:useLocalDpi xmlns:a14="http://schemas.microsoft.com/office/drawing/2010/main" val="0"/>
                </a:ext>
              </a:extLst>
            </a:blip>
            <a:srcRect l="13157" t="7321" r="58663" b="65518"/>
            <a:stretch/>
          </p:blipFill>
          <p:spPr bwMode="auto">
            <a:xfrm>
              <a:off x="1341336" y="2174084"/>
              <a:ext cx="924288" cy="9621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E7CBF62D-02CA-4B2D-A3EA-8B54263C6D81}"/>
              </a:ext>
            </a:extLst>
          </p:cNvPr>
          <p:cNvGrpSpPr/>
          <p:nvPr/>
        </p:nvGrpSpPr>
        <p:grpSpPr>
          <a:xfrm>
            <a:off x="878918" y="3559233"/>
            <a:ext cx="5393060" cy="1200329"/>
            <a:chOff x="878918" y="3559233"/>
            <a:chExt cx="5393060" cy="1200329"/>
          </a:xfrm>
        </p:grpSpPr>
        <p:sp>
          <p:nvSpPr>
            <p:cNvPr id="10" name="Rectangle 9">
              <a:extLst>
                <a:ext uri="{FF2B5EF4-FFF2-40B4-BE49-F238E27FC236}">
                  <a16:creationId xmlns:a16="http://schemas.microsoft.com/office/drawing/2014/main" id="{47FE54F8-EBF3-4099-9E0E-B92707ECB519}"/>
                </a:ext>
              </a:extLst>
            </p:cNvPr>
            <p:cNvSpPr/>
            <p:nvPr/>
          </p:nvSpPr>
          <p:spPr>
            <a:xfrm>
              <a:off x="1563638" y="3559233"/>
              <a:ext cx="4708340" cy="1200329"/>
            </a:xfrm>
            <a:prstGeom prst="rect">
              <a:avLst/>
            </a:prstGeom>
          </p:spPr>
          <p:txBody>
            <a:bodyPr wrap="none">
              <a:spAutoFit/>
            </a:bodyPr>
            <a:lstStyle/>
            <a:p>
              <a:pPr algn="ctr"/>
              <a:r>
                <a:rPr lang="vi-VN" sz="3600" b="1" dirty="0">
                  <a:solidFill>
                    <a:srgbClr val="002060"/>
                  </a:solidFill>
                  <a:latin typeface="Pattaya" panose="00000500000000000000" pitchFamily="2" charset="-34"/>
                  <a:cs typeface="Pattaya" panose="00000500000000000000" pitchFamily="2" charset="-34"/>
                </a:rPr>
                <a:t>Trình bày được nội dung,</a:t>
              </a:r>
            </a:p>
            <a:p>
              <a:pPr algn="ctr"/>
              <a:r>
                <a:rPr lang="vi-VN" sz="3600" b="1" dirty="0">
                  <a:solidFill>
                    <a:srgbClr val="002060"/>
                  </a:solidFill>
                  <a:latin typeface="Pattaya" panose="00000500000000000000" pitchFamily="2" charset="-34"/>
                  <a:cs typeface="Pattaya" panose="00000500000000000000" pitchFamily="2" charset="-34"/>
                </a:rPr>
                <a:t> ý nghĩa bài đọc.</a:t>
              </a:r>
              <a:endParaRPr lang="en-US" sz="3600" b="1" dirty="0">
                <a:solidFill>
                  <a:srgbClr val="002060"/>
                </a:solidFill>
                <a:latin typeface="Pattaya" panose="00000500000000000000" pitchFamily="2" charset="-34"/>
                <a:cs typeface="Pattaya" panose="00000500000000000000" pitchFamily="2" charset="-34"/>
              </a:endParaRPr>
            </a:p>
          </p:txBody>
        </p:sp>
        <p:pic>
          <p:nvPicPr>
            <p:cNvPr id="15" name="Picture 16" descr="Funny colorful numbers set on white background Vector Image">
              <a:extLst>
                <a:ext uri="{FF2B5EF4-FFF2-40B4-BE49-F238E27FC236}">
                  <a16:creationId xmlns:a16="http://schemas.microsoft.com/office/drawing/2014/main" id="{B8F70470-5BA0-4F13-A459-E360CD54DF9F}"/>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6">
                      <a14:imgEffect>
                        <a14:backgroundRemoval t="10512" b="31861" l="40070" r="61950">
                          <a14:foregroundMark x1="46600" y1="13333" x2="52800" y2="12778"/>
                          <a14:foregroundMark x1="48300" y1="11759" x2="53100" y2="12593"/>
                        </a14:backgroundRemoval>
                      </a14:imgEffect>
                    </a14:imgLayer>
                  </a14:imgProps>
                </a:ext>
                <a:ext uri="{28A0092B-C50C-407E-A947-70E740481C1C}">
                  <a14:useLocalDpi xmlns:a14="http://schemas.microsoft.com/office/drawing/2010/main" val="0"/>
                </a:ext>
              </a:extLst>
            </a:blip>
            <a:srcRect l="37335" t="7843" r="35315" b="65470"/>
            <a:stretch/>
          </p:blipFill>
          <p:spPr bwMode="auto">
            <a:xfrm>
              <a:off x="878918" y="3690038"/>
              <a:ext cx="837051" cy="882110"/>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a:extLst>
              <a:ext uri="{FF2B5EF4-FFF2-40B4-BE49-F238E27FC236}">
                <a16:creationId xmlns:a16="http://schemas.microsoft.com/office/drawing/2014/main" id="{BBA6FD7B-4663-45F5-A1EA-D59E8CE5EA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8477" y="1596657"/>
            <a:ext cx="4572000" cy="4572000"/>
          </a:xfrm>
          <a:prstGeom prst="rect">
            <a:avLst/>
          </a:prstGeom>
        </p:spPr>
      </p:pic>
    </p:spTree>
    <p:extLst>
      <p:ext uri="{BB962C8B-B14F-4D97-AF65-F5344CB8AC3E}">
        <p14:creationId xmlns:p14="http://schemas.microsoft.com/office/powerpoint/2010/main" val="24774690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4E4CDF9-E98C-4235-8704-8FFA2A68A2FD}"/>
              </a:ext>
            </a:extLst>
          </p:cNvPr>
          <p:cNvGrpSpPr/>
          <p:nvPr/>
        </p:nvGrpSpPr>
        <p:grpSpPr>
          <a:xfrm>
            <a:off x="1795225" y="1076722"/>
            <a:ext cx="2924361" cy="826451"/>
            <a:chOff x="4996873" y="3528289"/>
            <a:chExt cx="1699489" cy="480291"/>
          </a:xfrm>
          <a:solidFill>
            <a:srgbClr val="FF7930"/>
          </a:solidFill>
          <a:effectLst>
            <a:outerShdw blurRad="50800" dist="38100" dir="2700000" algn="tl" rotWithShape="0">
              <a:prstClr val="black">
                <a:alpha val="40000"/>
              </a:prstClr>
            </a:outerShdw>
          </a:effectLst>
        </p:grpSpPr>
        <p:sp>
          <p:nvSpPr>
            <p:cNvPr id="3" name="椭圆 2">
              <a:extLst>
                <a:ext uri="{FF2B5EF4-FFF2-40B4-BE49-F238E27FC236}">
                  <a16:creationId xmlns:a16="http://schemas.microsoft.com/office/drawing/2014/main" id="{93693570-965B-42F9-B0EA-9A72865F6BB1}"/>
                </a:ext>
              </a:extLst>
            </p:cNvPr>
            <p:cNvSpPr/>
            <p:nvPr/>
          </p:nvSpPr>
          <p:spPr>
            <a:xfrm>
              <a:off x="4996873"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学</a:t>
              </a:r>
            </a:p>
          </p:txBody>
        </p:sp>
        <p:sp>
          <p:nvSpPr>
            <p:cNvPr id="4" name="椭圆 3">
              <a:extLst>
                <a:ext uri="{FF2B5EF4-FFF2-40B4-BE49-F238E27FC236}">
                  <a16:creationId xmlns:a16="http://schemas.microsoft.com/office/drawing/2014/main" id="{2010FD03-59AC-4DC2-B08D-AE56D35B1CDB}"/>
                </a:ext>
              </a:extLst>
            </p:cNvPr>
            <p:cNvSpPr/>
            <p:nvPr/>
          </p:nvSpPr>
          <p:spPr>
            <a:xfrm>
              <a:off x="5403272"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习</a:t>
              </a:r>
            </a:p>
          </p:txBody>
        </p:sp>
        <p:sp>
          <p:nvSpPr>
            <p:cNvPr id="5" name="椭圆 4">
              <a:extLst>
                <a:ext uri="{FF2B5EF4-FFF2-40B4-BE49-F238E27FC236}">
                  <a16:creationId xmlns:a16="http://schemas.microsoft.com/office/drawing/2014/main" id="{3E1780DD-7059-4F8F-8CA0-D1591B4A0649}"/>
                </a:ext>
              </a:extLst>
            </p:cNvPr>
            <p:cNvSpPr/>
            <p:nvPr/>
          </p:nvSpPr>
          <p:spPr>
            <a:xfrm>
              <a:off x="5809671"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目</a:t>
              </a:r>
            </a:p>
          </p:txBody>
        </p:sp>
        <p:sp>
          <p:nvSpPr>
            <p:cNvPr id="6" name="椭圆 5">
              <a:extLst>
                <a:ext uri="{FF2B5EF4-FFF2-40B4-BE49-F238E27FC236}">
                  <a16:creationId xmlns:a16="http://schemas.microsoft.com/office/drawing/2014/main" id="{2CFDF915-46FD-4026-8C8D-7C8B6A1E1BC0}"/>
                </a:ext>
              </a:extLst>
            </p:cNvPr>
            <p:cNvSpPr/>
            <p:nvPr/>
          </p:nvSpPr>
          <p:spPr>
            <a:xfrm>
              <a:off x="6216071"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标</a:t>
              </a:r>
            </a:p>
          </p:txBody>
        </p:sp>
      </p:grpSp>
      <p:sp>
        <p:nvSpPr>
          <p:cNvPr id="7" name="文本框 6">
            <a:extLst>
              <a:ext uri="{FF2B5EF4-FFF2-40B4-BE49-F238E27FC236}">
                <a16:creationId xmlns:a16="http://schemas.microsoft.com/office/drawing/2014/main" id="{84C724A5-1A66-4377-8C84-E287F39FA497}"/>
              </a:ext>
            </a:extLst>
          </p:cNvPr>
          <p:cNvSpPr txBox="1"/>
          <p:nvPr/>
        </p:nvSpPr>
        <p:spPr>
          <a:xfrm>
            <a:off x="2621676" y="2478340"/>
            <a:ext cx="6695211" cy="2308324"/>
          </a:xfrm>
          <a:prstGeom prst="rect">
            <a:avLst/>
          </a:prstGeom>
          <a:noFill/>
        </p:spPr>
        <p:txBody>
          <a:bodyPr wrap="square" rtlCol="0">
            <a:spAutoFit/>
          </a:bodyPr>
          <a:lstStyle/>
          <a:p>
            <a:r>
              <a:rPr lang="en-US" altLang="zh-CN" sz="2400" dirty="0">
                <a:latin typeface="字魂27号-布丁体" panose="00000500000000000000" pitchFamily="2" charset="-122"/>
                <a:ea typeface="字魂27号-布丁体" panose="00000500000000000000" pitchFamily="2" charset="-122"/>
              </a:rPr>
              <a:t>1</a:t>
            </a:r>
            <a:r>
              <a:rPr lang="zh-CN" altLang="en-US" sz="2400" dirty="0">
                <a:latin typeface="字魂27号-布丁体" panose="00000500000000000000" pitchFamily="2" charset="-122"/>
                <a:ea typeface="字魂27号-布丁体" panose="00000500000000000000" pitchFamily="2" charset="-122"/>
              </a:rPr>
              <a:t>、认识长方体正方体的展开图，能够知道各个面展开后的图中位置。</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2</a:t>
            </a:r>
            <a:r>
              <a:rPr lang="zh-CN" altLang="en-US" sz="2400" dirty="0">
                <a:latin typeface="字魂27号-布丁体" panose="00000500000000000000" pitchFamily="2" charset="-122"/>
                <a:ea typeface="字魂27号-布丁体" panose="00000500000000000000" pitchFamily="2" charset="-122"/>
              </a:rPr>
              <a:t>、理解并掌握长方体正方体表面积的计算方法。</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3</a:t>
            </a:r>
            <a:r>
              <a:rPr lang="zh-CN" altLang="en-US" sz="2400" dirty="0">
                <a:latin typeface="字魂27号-布丁体" panose="00000500000000000000" pitchFamily="2" charset="-122"/>
                <a:ea typeface="字魂27号-布丁体" panose="00000500000000000000" pitchFamily="2" charset="-122"/>
              </a:rPr>
              <a:t>、运用公式解决实际问题。</a:t>
            </a:r>
          </a:p>
        </p:txBody>
      </p:sp>
      <p:pic>
        <p:nvPicPr>
          <p:cNvPr id="8" name="Picture 18" descr="Empty room with parquet floor and yellow wallpaper 3112391 Vector Art at  Vecteezy">
            <a:extLst>
              <a:ext uri="{FF2B5EF4-FFF2-40B4-BE49-F238E27FC236}">
                <a16:creationId xmlns:a16="http://schemas.microsoft.com/office/drawing/2014/main" id="{2147AA47-E0B4-407C-BAD4-08C15041C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rtoon Border, Lovely, Cartoon, Frame PNG and PSD | Thiệp, Giấy viết, Sổ  tay">
            <a:extLst>
              <a:ext uri="{FF2B5EF4-FFF2-40B4-BE49-F238E27FC236}">
                <a16:creationId xmlns:a16="http://schemas.microsoft.com/office/drawing/2014/main" id="{D4AE3F98-2AB2-441E-85D8-E1B2C744EC4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17692" y1="13692" x2="19846" y2="22000"/>
                        <a14:backgroundMark x1="20308" y1="14154" x2="22462" y2="14615"/>
                      </a14:backgroundRemoval>
                    </a14:imgEffect>
                    <a14:imgEffect>
                      <a14:sharpenSoften amount="25000"/>
                    </a14:imgEffect>
                  </a14:imgLayer>
                </a14:imgProps>
              </a:ext>
              <a:ext uri="{28A0092B-C50C-407E-A947-70E740481C1C}">
                <a14:useLocalDpi xmlns:a14="http://schemas.microsoft.com/office/drawing/2010/main" val="0"/>
              </a:ext>
            </a:extLst>
          </a:blip>
          <a:srcRect t="24097" b="10482"/>
          <a:stretch/>
        </p:blipFill>
        <p:spPr bwMode="auto">
          <a:xfrm>
            <a:off x="-97278" y="741862"/>
            <a:ext cx="10325942" cy="61161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Biểu tượng hoạt hình 3D III, Sony Vegas, nghệ thuật vuông vàng và đen, png  | PNGEgg">
            <a:extLst>
              <a:ext uri="{FF2B5EF4-FFF2-40B4-BE49-F238E27FC236}">
                <a16:creationId xmlns:a16="http://schemas.microsoft.com/office/drawing/2014/main" id="{B6E5988A-F846-416A-933C-DEC06882E146}"/>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67528" y="1403180"/>
            <a:ext cx="1030409" cy="10610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Biểu tượng hoạt hình 3D III, Sony Vegas, nghệ thuật vuông vàng và đen, png  | PNGEgg">
            <a:extLst>
              <a:ext uri="{FF2B5EF4-FFF2-40B4-BE49-F238E27FC236}">
                <a16:creationId xmlns:a16="http://schemas.microsoft.com/office/drawing/2014/main" id="{394C1621-3FE7-4CB3-ABA0-F63CBA339E5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39325" y="2624853"/>
            <a:ext cx="1030409" cy="10610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Biểu tượng hoạt hình 3D III, Sony Vegas, nghệ thuật vuông vàng và đen, png  | PNGEgg">
            <a:extLst>
              <a:ext uri="{FF2B5EF4-FFF2-40B4-BE49-F238E27FC236}">
                <a16:creationId xmlns:a16="http://schemas.microsoft.com/office/drawing/2014/main" id="{A640B5DD-140B-4307-85D0-12C20113AA71}"/>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39325" y="3884008"/>
            <a:ext cx="1056117" cy="108755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5B5A5367-E0A5-4495-AF0E-EDD4790BB443}"/>
              </a:ext>
            </a:extLst>
          </p:cNvPr>
          <p:cNvGrpSpPr/>
          <p:nvPr/>
        </p:nvGrpSpPr>
        <p:grpSpPr>
          <a:xfrm>
            <a:off x="7609440" y="-38429"/>
            <a:ext cx="4461986" cy="3464448"/>
            <a:chOff x="7609440" y="-38429"/>
            <a:chExt cx="4461986" cy="3464448"/>
          </a:xfrm>
        </p:grpSpPr>
        <p:pic>
          <p:nvPicPr>
            <p:cNvPr id="24" name="Picture 13">
              <a:extLst>
                <a:ext uri="{FF2B5EF4-FFF2-40B4-BE49-F238E27FC236}">
                  <a16:creationId xmlns:a16="http://schemas.microsoft.com/office/drawing/2014/main" id="{28F17F86-CEE4-48AB-975A-E0E302E7E2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609440" y="-38429"/>
              <a:ext cx="4461986" cy="3464448"/>
            </a:xfrm>
            <a:prstGeom prst="rect">
              <a:avLst/>
            </a:prstGeom>
          </p:spPr>
        </p:pic>
        <p:sp>
          <p:nvSpPr>
            <p:cNvPr id="25" name="TextBox 24">
              <a:extLst>
                <a:ext uri="{FF2B5EF4-FFF2-40B4-BE49-F238E27FC236}">
                  <a16:creationId xmlns:a16="http://schemas.microsoft.com/office/drawing/2014/main" id="{933AC050-0F07-480C-A66D-3D204359888E}"/>
                </a:ext>
              </a:extLst>
            </p:cNvPr>
            <p:cNvSpPr txBox="1"/>
            <p:nvPr/>
          </p:nvSpPr>
          <p:spPr>
            <a:xfrm>
              <a:off x="8246567" y="1630356"/>
              <a:ext cx="3762684" cy="954107"/>
            </a:xfrm>
            <a:prstGeom prst="rect">
              <a:avLst/>
            </a:prstGeom>
            <a:noFill/>
          </p:spPr>
          <p:txBody>
            <a:bodyPr wrap="square" rtlCol="0">
              <a:spAutoFit/>
            </a:bodyPr>
            <a:lstStyle/>
            <a:p>
              <a:pPr algn="just"/>
              <a:r>
                <a:rPr lang="vi-VN" sz="2800" dirty="0">
                  <a:solidFill>
                    <a:schemeClr val="bg1"/>
                  </a:solidFill>
                  <a:latin typeface="Pattaya" panose="00000500000000000000" pitchFamily="2" charset="-34"/>
                  <a:cs typeface="Pattaya" panose="00000500000000000000" pitchFamily="2" charset="-34"/>
                </a:rPr>
                <a:t>Hãy giúp tớ hoàn thành những việc sau nha!</a:t>
              </a:r>
              <a:endParaRPr lang="en-US" sz="2800" dirty="0">
                <a:solidFill>
                  <a:schemeClr val="bg1"/>
                </a:solidFill>
                <a:latin typeface="Pattaya" panose="00000500000000000000" pitchFamily="2" charset="-34"/>
                <a:cs typeface="Pattaya" panose="00000500000000000000" pitchFamily="2" charset="-34"/>
              </a:endParaRPr>
            </a:p>
          </p:txBody>
        </p:sp>
      </p:grpSp>
      <p:pic>
        <p:nvPicPr>
          <p:cNvPr id="29" name="Picture 28">
            <a:extLst>
              <a:ext uri="{FF2B5EF4-FFF2-40B4-BE49-F238E27FC236}">
                <a16:creationId xmlns:a16="http://schemas.microsoft.com/office/drawing/2014/main" id="{F7B5D095-814C-45F2-873A-40844CD5A0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99640" y="3062069"/>
            <a:ext cx="4919287" cy="3988611"/>
          </a:xfrm>
          <a:prstGeom prst="rect">
            <a:avLst/>
          </a:prstGeom>
        </p:spPr>
      </p:pic>
      <p:sp>
        <p:nvSpPr>
          <p:cNvPr id="34" name="TextBox 33">
            <a:extLst>
              <a:ext uri="{FF2B5EF4-FFF2-40B4-BE49-F238E27FC236}">
                <a16:creationId xmlns:a16="http://schemas.microsoft.com/office/drawing/2014/main" id="{81B0D837-8EF9-457D-AA2E-2249A083AF6F}"/>
              </a:ext>
            </a:extLst>
          </p:cNvPr>
          <p:cNvSpPr txBox="1"/>
          <p:nvPr/>
        </p:nvSpPr>
        <p:spPr>
          <a:xfrm>
            <a:off x="3726182" y="1689684"/>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Luyện đọc</a:t>
            </a:r>
            <a:endParaRPr lang="en-US" sz="4400" dirty="0">
              <a:solidFill>
                <a:srgbClr val="C00000"/>
              </a:solidFill>
              <a:latin typeface="#9Slide07 Cadena" panose="02000503000000020004" pitchFamily="2" charset="0"/>
              <a:cs typeface="Pattaya" panose="00000500000000000000" pitchFamily="2" charset="-34"/>
            </a:endParaRPr>
          </a:p>
        </p:txBody>
      </p:sp>
      <p:sp>
        <p:nvSpPr>
          <p:cNvPr id="35" name="TextBox 34">
            <a:extLst>
              <a:ext uri="{FF2B5EF4-FFF2-40B4-BE49-F238E27FC236}">
                <a16:creationId xmlns:a16="http://schemas.microsoft.com/office/drawing/2014/main" id="{1BE031E7-A1B8-4301-99FF-F7801EA10C03}"/>
              </a:ext>
            </a:extLst>
          </p:cNvPr>
          <p:cNvSpPr txBox="1"/>
          <p:nvPr/>
        </p:nvSpPr>
        <p:spPr>
          <a:xfrm>
            <a:off x="3722166" y="2875283"/>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Tìm hiểu bài</a:t>
            </a:r>
            <a:endParaRPr lang="en-US" sz="4400" dirty="0">
              <a:solidFill>
                <a:srgbClr val="C00000"/>
              </a:solidFill>
              <a:latin typeface="#9Slide07 Cadena" panose="02000503000000020004" pitchFamily="2" charset="0"/>
              <a:cs typeface="Pattaya" panose="00000500000000000000" pitchFamily="2" charset="-34"/>
            </a:endParaRPr>
          </a:p>
        </p:txBody>
      </p:sp>
      <p:sp>
        <p:nvSpPr>
          <p:cNvPr id="36" name="TextBox 35">
            <a:extLst>
              <a:ext uri="{FF2B5EF4-FFF2-40B4-BE49-F238E27FC236}">
                <a16:creationId xmlns:a16="http://schemas.microsoft.com/office/drawing/2014/main" id="{F80EF7B8-4183-4AD7-9180-0F0262A0F45E}"/>
              </a:ext>
            </a:extLst>
          </p:cNvPr>
          <p:cNvSpPr txBox="1"/>
          <p:nvPr/>
        </p:nvSpPr>
        <p:spPr>
          <a:xfrm>
            <a:off x="3677793" y="4088162"/>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Đọc diễn cảm</a:t>
            </a:r>
            <a:endParaRPr lang="en-US" sz="4400" dirty="0">
              <a:solidFill>
                <a:srgbClr val="C00000"/>
              </a:solidFill>
              <a:latin typeface="#9Slide07 Cadena" panose="02000503000000020004" pitchFamily="2" charset="0"/>
              <a:cs typeface="Pattaya" panose="00000500000000000000" pitchFamily="2" charset="-34"/>
            </a:endParaRPr>
          </a:p>
        </p:txBody>
      </p:sp>
      <p:pic>
        <p:nvPicPr>
          <p:cNvPr id="6146" name="Picture 2" descr="Premium Vector | Dog and cat pet shop cartoon logo">
            <a:extLst>
              <a:ext uri="{FF2B5EF4-FFF2-40B4-BE49-F238E27FC236}">
                <a16:creationId xmlns:a16="http://schemas.microsoft.com/office/drawing/2014/main" id="{FD13AEC9-A5D7-4361-9BAC-01282CA080BD}"/>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55000" y1="67917" x2="59722" y2="64583"/>
                      </a14:backgroundRemoval>
                    </a14:imgEffect>
                  </a14:imgLayer>
                </a14:imgProps>
              </a:ext>
              <a:ext uri="{28A0092B-C50C-407E-A947-70E740481C1C}">
                <a14:useLocalDpi xmlns:a14="http://schemas.microsoft.com/office/drawing/2010/main" val="0"/>
              </a:ext>
            </a:extLst>
          </a:blip>
          <a:srcRect l="26536" t="20018" r="24106" b="21020"/>
          <a:stretch/>
        </p:blipFill>
        <p:spPr bwMode="auto">
          <a:xfrm>
            <a:off x="2543903" y="2663936"/>
            <a:ext cx="1207278" cy="96144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talyst (@catalystvibes) • Instagram photos and videos | Cartoon styles,  Cartoon icons, Icon illustration">
            <a:extLst>
              <a:ext uri="{FF2B5EF4-FFF2-40B4-BE49-F238E27FC236}">
                <a16:creationId xmlns:a16="http://schemas.microsoft.com/office/drawing/2014/main" id="{18794A5F-6D0F-4866-8CB1-934BD80DD13B}"/>
              </a:ext>
            </a:extLst>
          </p:cNvPr>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26875" b="77813" l="26250" r="75469">
                        <a14:foregroundMark x1="42031" y1="26875" x2="46875" y2="26875"/>
                        <a14:foregroundMark x1="26250" y1="49844" x2="29375" y2="54688"/>
                        <a14:foregroundMark x1="49375" y1="77813" x2="59688" y2="76875"/>
                        <a14:foregroundMark x1="72656" y1="61406" x2="72500" y2="50000"/>
                        <a14:foregroundMark x1="67031" y1="37500" x2="65313" y2="43125"/>
                        <a14:foregroundMark x1="74688" y1="48281" x2="75469" y2="55469"/>
                      </a14:backgroundRemoval>
                    </a14:imgEffect>
                  </a14:imgLayer>
                </a14:imgProps>
              </a:ext>
              <a:ext uri="{28A0092B-C50C-407E-A947-70E740481C1C}">
                <a14:useLocalDpi xmlns:a14="http://schemas.microsoft.com/office/drawing/2010/main" val="0"/>
              </a:ext>
            </a:extLst>
          </a:blip>
          <a:srcRect l="22596" t="21468" r="22132" b="17234"/>
          <a:stretch/>
        </p:blipFill>
        <p:spPr bwMode="auto">
          <a:xfrm>
            <a:off x="2706602" y="1493297"/>
            <a:ext cx="772870" cy="85713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oncepto de cine con diseño de: vector de stock (libre de regalías)  342802433">
            <a:extLst>
              <a:ext uri="{FF2B5EF4-FFF2-40B4-BE49-F238E27FC236}">
                <a16:creationId xmlns:a16="http://schemas.microsoft.com/office/drawing/2014/main" id="{C7C2F79E-8C07-4A72-9079-CA92BCDAB0A7}"/>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6786" b="90000" l="6529" r="91753">
                        <a14:foregroundMark x1="47423" y1="8571" x2="47423" y2="8571"/>
                        <a14:foregroundMark x1="57045" y1="6786" x2="57045" y2="6786"/>
                        <a14:foregroundMark x1="91753" y1="43571" x2="91753" y2="43571"/>
                        <a14:foregroundMark x1="31271" y1="73571" x2="73540" y2="78929"/>
                        <a14:foregroundMark x1="72509" y1="72143" x2="49141" y2="69643"/>
                        <a14:foregroundMark x1="49141" y1="69643" x2="31615" y2="75000"/>
                        <a14:foregroundMark x1="31615" y1="75000" x2="49485" y2="83929"/>
                        <a14:foregroundMark x1="49485" y1="83929" x2="67698" y2="81429"/>
                        <a14:foregroundMark x1="67698" y1="81429" x2="71821" y2="71071"/>
                        <a14:foregroundMark x1="6529" y1="59643" x2="28866" y2="53929"/>
                        <a14:foregroundMark x1="28866" y1="53929" x2="32990" y2="53929"/>
                        <a14:foregroundMark x1="38144" y1="35357" x2="60825" y2="50000"/>
                        <a14:foregroundMark x1="55670" y1="33929" x2="63230" y2="54643"/>
                        <a14:foregroundMark x1="68041" y1="32857" x2="60825" y2="50000"/>
                        <a14:foregroundMark x1="60825" y1="50000" x2="43299" y2="48571"/>
                        <a14:foregroundMark x1="43299" y1="48571" x2="39519" y2="37857"/>
                        <a14:foregroundMark x1="82131" y1="35357" x2="84880" y2="37143"/>
                        <a14:foregroundMark x1="85223" y1="63214" x2="85223" y2="63571"/>
                        <a14:foregroundMark x1="85223" y1="63571" x2="85223" y2="63571"/>
                      </a14:backgroundRemoval>
                    </a14:imgEffect>
                  </a14:imgLayer>
                </a14:imgProps>
              </a:ext>
              <a:ext uri="{28A0092B-C50C-407E-A947-70E740481C1C}">
                <a14:useLocalDpi xmlns:a14="http://schemas.microsoft.com/office/drawing/2010/main" val="0"/>
              </a:ext>
            </a:extLst>
          </a:blip>
          <a:srcRect/>
          <a:stretch>
            <a:fillRect/>
          </a:stretch>
        </p:blipFill>
        <p:spPr bwMode="auto">
          <a:xfrm>
            <a:off x="2485959" y="3810979"/>
            <a:ext cx="1313230" cy="1263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94579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raoke bar interior with stage for music Vector Image">
            <a:extLst>
              <a:ext uri="{FF2B5EF4-FFF2-40B4-BE49-F238E27FC236}">
                <a16:creationId xmlns:a16="http://schemas.microsoft.com/office/drawing/2014/main" id="{71EF2CFA-E995-4BF1-BF4A-11FEA22F77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8462858-2A7B-4F96-B9E8-08396273DB7D}"/>
              </a:ext>
            </a:extLst>
          </p:cNvPr>
          <p:cNvSpPr/>
          <p:nvPr/>
        </p:nvSpPr>
        <p:spPr>
          <a:xfrm>
            <a:off x="4068416" y="1921566"/>
            <a:ext cx="4295091" cy="14411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4E7560-4CAE-45D1-AAEC-6E4E6943D6ED}"/>
              </a:ext>
            </a:extLst>
          </p:cNvPr>
          <p:cNvSpPr txBox="1"/>
          <p:nvPr/>
        </p:nvSpPr>
        <p:spPr>
          <a:xfrm>
            <a:off x="4068417" y="2020989"/>
            <a:ext cx="4295091" cy="1123712"/>
          </a:xfrm>
          <a:prstGeom prst="roundRect">
            <a:avLst/>
          </a:prstGeom>
          <a:solidFill>
            <a:schemeClr val="bg1"/>
          </a:solidFill>
        </p:spPr>
        <p:txBody>
          <a:bodyPr wrap="square" rtlCol="0">
            <a:spAutoFit/>
          </a:bodyPr>
          <a:lstStyle/>
          <a:p>
            <a:pPr algn="ctr"/>
            <a:r>
              <a:rPr lang="vi-VN" sz="6000" b="1" dirty="0">
                <a:solidFill>
                  <a:srgbClr val="002060"/>
                </a:solidFill>
                <a:latin typeface="#9Slide07 Cadena" panose="02000503000000020004" pitchFamily="2" charset="0"/>
                <a:cs typeface="Pattaya" panose="00000500000000000000" pitchFamily="2" charset="-34"/>
              </a:rPr>
              <a:t>Khám phá</a:t>
            </a:r>
            <a:endParaRPr lang="en-US" sz="6000" b="1" dirty="0">
              <a:solidFill>
                <a:srgbClr val="002060"/>
              </a:solidFill>
              <a:latin typeface="#9Slide07 Cadena" panose="02000503000000020004" pitchFamily="2" charset="0"/>
              <a:cs typeface="Pattaya" panose="00000500000000000000" pitchFamily="2" charset="-34"/>
            </a:endParaRPr>
          </a:p>
        </p:txBody>
      </p:sp>
      <p:pic>
        <p:nvPicPr>
          <p:cNvPr id="5" name="Picture 4" descr="catalyst (@catalystvibes) • Instagram photos and videos | Cartoon styles,  Cartoon icons, Icon illustration">
            <a:extLst>
              <a:ext uri="{FF2B5EF4-FFF2-40B4-BE49-F238E27FC236}">
                <a16:creationId xmlns:a16="http://schemas.microsoft.com/office/drawing/2014/main" id="{02CECDBA-571C-4E57-A309-02EF2B2EA38A}"/>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6875" b="77813" l="26250" r="75469">
                        <a14:foregroundMark x1="42031" y1="26875" x2="46875" y2="26875"/>
                        <a14:foregroundMark x1="52897" y1="77492" x2="57863" y2="77041"/>
                        <a14:backgroundMark x1="61250" y1="37813" x2="76406" y2="61563"/>
                        <a14:backgroundMark x1="65938" y1="29375" x2="73594" y2="62500"/>
                        <a14:backgroundMark x1="64063" y1="27500" x2="79219" y2="62500"/>
                        <a14:backgroundMark x1="57500" y1="31250" x2="80156" y2="78594"/>
                        <a14:backgroundMark x1="61250" y1="25469" x2="61250" y2="43594"/>
                        <a14:backgroundMark x1="61250" y1="43594" x2="71719" y2="72969"/>
                        <a14:backgroundMark x1="55469" y1="29375" x2="68750" y2="71094"/>
                        <a14:backgroundMark x1="57500" y1="35000" x2="63125" y2="47344"/>
                        <a14:backgroundMark x1="57500" y1="40625" x2="65000" y2="51094"/>
                        <a14:backgroundMark x1="55469" y1="35000" x2="65938" y2="52031"/>
                        <a14:backgroundMark x1="58438" y1="45469" x2="65938" y2="56875"/>
                        <a14:backgroundMark x1="24219" y1="51094" x2="49844" y2="69063"/>
                        <a14:backgroundMark x1="29063" y1="46406" x2="42031" y2="79063"/>
                        <a14:backgroundMark x1="42031" y1="79063" x2="44219" y2="81406"/>
                        <a14:backgroundMark x1="30938" y1="44531" x2="52656" y2="64375"/>
                        <a14:backgroundMark x1="24219" y1="48281" x2="46094" y2="62500"/>
                        <a14:backgroundMark x1="28125" y1="39688" x2="50781" y2="63438"/>
                        <a14:backgroundMark x1="27031" y1="42656" x2="42344" y2="66250"/>
                        <a14:backgroundMark x1="47031" y1="61563" x2="47031" y2="78594"/>
                        <a14:backgroundMark x1="47031" y1="71094" x2="62187" y2="75781"/>
                        <a14:backgroundMark x1="46094" y1="67188" x2="63125" y2="71094"/>
                        <a14:backgroundMark x1="51719" y1="74844" x2="42344" y2="85313"/>
                      </a14:backgroundRemoval>
                    </a14:imgEffect>
                  </a14:imgLayer>
                </a14:imgProps>
              </a:ext>
              <a:ext uri="{28A0092B-C50C-407E-A947-70E740481C1C}">
                <a14:useLocalDpi xmlns:a14="http://schemas.microsoft.com/office/drawing/2010/main" val="0"/>
              </a:ext>
            </a:extLst>
          </a:blip>
          <a:srcRect l="22596" t="21468" r="22132" b="17234"/>
          <a:stretch/>
        </p:blipFill>
        <p:spPr bwMode="auto">
          <a:xfrm>
            <a:off x="6337697" y="2856166"/>
            <a:ext cx="772870" cy="857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339BC03-F4AC-493C-A7D6-D71053E726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384791" y="3046841"/>
            <a:ext cx="3791861" cy="3791861"/>
          </a:xfrm>
          <a:prstGeom prst="rect">
            <a:avLst/>
          </a:prstGeom>
        </p:spPr>
      </p:pic>
    </p:spTree>
    <p:extLst>
      <p:ext uri="{BB962C8B-B14F-4D97-AF65-F5344CB8AC3E}">
        <p14:creationId xmlns:p14="http://schemas.microsoft.com/office/powerpoint/2010/main" val="3303861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raoke bar interior with stage for music Vector Image">
            <a:extLst>
              <a:ext uri="{FF2B5EF4-FFF2-40B4-BE49-F238E27FC236}">
                <a16:creationId xmlns:a16="http://schemas.microsoft.com/office/drawing/2014/main" id="{71EF2CFA-E995-4BF1-BF4A-11FEA22F77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8462858-2A7B-4F96-B9E8-08396273DB7D}"/>
              </a:ext>
            </a:extLst>
          </p:cNvPr>
          <p:cNvSpPr/>
          <p:nvPr/>
        </p:nvSpPr>
        <p:spPr>
          <a:xfrm>
            <a:off x="4068416" y="1921566"/>
            <a:ext cx="4295091" cy="14411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4E7560-4CAE-45D1-AAEC-6E4E6943D6ED}"/>
              </a:ext>
            </a:extLst>
          </p:cNvPr>
          <p:cNvSpPr txBox="1"/>
          <p:nvPr/>
        </p:nvSpPr>
        <p:spPr>
          <a:xfrm>
            <a:off x="4068417" y="2020989"/>
            <a:ext cx="4295091" cy="1123712"/>
          </a:xfrm>
          <a:prstGeom prst="roundRect">
            <a:avLst/>
          </a:prstGeom>
          <a:solidFill>
            <a:schemeClr val="bg1"/>
          </a:solidFill>
        </p:spPr>
        <p:txBody>
          <a:bodyPr wrap="square" rtlCol="0">
            <a:spAutoFit/>
          </a:bodyPr>
          <a:lstStyle/>
          <a:p>
            <a:pPr algn="ctr"/>
            <a:r>
              <a:rPr lang="vi-VN" sz="6000" b="1" dirty="0">
                <a:solidFill>
                  <a:srgbClr val="002060"/>
                </a:solidFill>
                <a:latin typeface="#9Slide07 Cadena" panose="02000503000000020004" pitchFamily="2" charset="0"/>
                <a:cs typeface="Pattaya" panose="00000500000000000000" pitchFamily="2" charset="-34"/>
              </a:rPr>
              <a:t>Luyện đọc</a:t>
            </a:r>
            <a:endParaRPr lang="en-US" sz="6000" b="1" dirty="0">
              <a:solidFill>
                <a:srgbClr val="002060"/>
              </a:solidFill>
              <a:latin typeface="#9Slide07 Cadena" panose="02000503000000020004" pitchFamily="2" charset="0"/>
              <a:cs typeface="Pattaya" panose="00000500000000000000" pitchFamily="2" charset="-34"/>
            </a:endParaRPr>
          </a:p>
        </p:txBody>
      </p:sp>
      <p:pic>
        <p:nvPicPr>
          <p:cNvPr id="5" name="Picture 4" descr="catalyst (@catalystvibes) • Instagram photos and videos | Cartoon styles,  Cartoon icons, Icon illustration">
            <a:extLst>
              <a:ext uri="{FF2B5EF4-FFF2-40B4-BE49-F238E27FC236}">
                <a16:creationId xmlns:a16="http://schemas.microsoft.com/office/drawing/2014/main" id="{02CECDBA-571C-4E57-A309-02EF2B2EA38A}"/>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6875" b="77813" l="26250" r="75469">
                        <a14:foregroundMark x1="42031" y1="26875" x2="46875" y2="26875"/>
                        <a14:foregroundMark x1="52897" y1="77492" x2="57863" y2="77041"/>
                        <a14:backgroundMark x1="61250" y1="37813" x2="76406" y2="61563"/>
                        <a14:backgroundMark x1="65938" y1="29375" x2="73594" y2="62500"/>
                        <a14:backgroundMark x1="64063" y1="27500" x2="79219" y2="62500"/>
                        <a14:backgroundMark x1="57500" y1="31250" x2="80156" y2="78594"/>
                        <a14:backgroundMark x1="61250" y1="25469" x2="61250" y2="43594"/>
                        <a14:backgroundMark x1="61250" y1="43594" x2="71719" y2="72969"/>
                        <a14:backgroundMark x1="55469" y1="29375" x2="68750" y2="71094"/>
                        <a14:backgroundMark x1="57500" y1="35000" x2="63125" y2="47344"/>
                        <a14:backgroundMark x1="57500" y1="40625" x2="65000" y2="51094"/>
                        <a14:backgroundMark x1="55469" y1="35000" x2="65938" y2="52031"/>
                        <a14:backgroundMark x1="58438" y1="45469" x2="65938" y2="56875"/>
                        <a14:backgroundMark x1="24219" y1="51094" x2="49844" y2="69063"/>
                        <a14:backgroundMark x1="29063" y1="46406" x2="42031" y2="79063"/>
                        <a14:backgroundMark x1="42031" y1="79063" x2="44219" y2="81406"/>
                        <a14:backgroundMark x1="30938" y1="44531" x2="52656" y2="64375"/>
                        <a14:backgroundMark x1="24219" y1="48281" x2="46094" y2="62500"/>
                        <a14:backgroundMark x1="28125" y1="39688" x2="50781" y2="63438"/>
                        <a14:backgroundMark x1="27031" y1="42656" x2="42344" y2="66250"/>
                        <a14:backgroundMark x1="47031" y1="61563" x2="47031" y2="78594"/>
                        <a14:backgroundMark x1="47031" y1="71094" x2="62187" y2="75781"/>
                        <a14:backgroundMark x1="46094" y1="67188" x2="63125" y2="71094"/>
                        <a14:backgroundMark x1="51719" y1="74844" x2="42344" y2="85313"/>
                      </a14:backgroundRemoval>
                    </a14:imgEffect>
                  </a14:imgLayer>
                </a14:imgProps>
              </a:ext>
              <a:ext uri="{28A0092B-C50C-407E-A947-70E740481C1C}">
                <a14:useLocalDpi xmlns:a14="http://schemas.microsoft.com/office/drawing/2010/main" val="0"/>
              </a:ext>
            </a:extLst>
          </a:blip>
          <a:srcRect l="22596" t="21468" r="22132" b="17234"/>
          <a:stretch/>
        </p:blipFill>
        <p:spPr bwMode="auto">
          <a:xfrm>
            <a:off x="6337697" y="2856166"/>
            <a:ext cx="772870" cy="857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339BC03-F4AC-493C-A7D6-D71053E726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384791" y="3046841"/>
            <a:ext cx="3791861" cy="3791861"/>
          </a:xfrm>
          <a:prstGeom prst="rect">
            <a:avLst/>
          </a:prstGeom>
        </p:spPr>
      </p:pic>
    </p:spTree>
    <p:extLst>
      <p:ext uri="{BB962C8B-B14F-4D97-AF65-F5344CB8AC3E}">
        <p14:creationId xmlns:p14="http://schemas.microsoft.com/office/powerpoint/2010/main" val="3159712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1334125" y="1004341"/>
            <a:ext cx="10107223" cy="4362138"/>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C00000"/>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469F60C2-B074-46DC-B1CD-334ADED34E70}"/>
              </a:ext>
            </a:extLst>
          </p:cNvPr>
          <p:cNvSpPr/>
          <p:nvPr/>
        </p:nvSpPr>
        <p:spPr>
          <a:xfrm>
            <a:off x="4208143" y="1231635"/>
            <a:ext cx="3775713" cy="1084912"/>
          </a:xfrm>
          <a:prstGeom prst="rect">
            <a:avLst/>
          </a:prstGeom>
          <a:noFill/>
        </p:spPr>
        <p:txBody>
          <a:bodyPr wrap="none" lIns="68580" tIns="34290" rIns="68580" bIns="34290">
            <a:spAutoFit/>
          </a:bodyPr>
          <a:lstStyle/>
          <a:p>
            <a:pPr algn="ctr"/>
            <a:r>
              <a:rPr lang="vi-VN" sz="66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rPr>
              <a:t>Chia đoạn</a:t>
            </a:r>
            <a:endParaRPr lang="en-US" sz="66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endParaRPr>
          </a:p>
        </p:txBody>
      </p:sp>
      <p:sp>
        <p:nvSpPr>
          <p:cNvPr id="25" name="Rectangle 24">
            <a:extLst>
              <a:ext uri="{FF2B5EF4-FFF2-40B4-BE49-F238E27FC236}">
                <a16:creationId xmlns:a16="http://schemas.microsoft.com/office/drawing/2014/main" id="{88CC35BE-6E11-4204-893C-5E5FED60F3B0}"/>
              </a:ext>
            </a:extLst>
          </p:cNvPr>
          <p:cNvSpPr/>
          <p:nvPr/>
        </p:nvSpPr>
        <p:spPr>
          <a:xfrm>
            <a:off x="2231675" y="2619600"/>
            <a:ext cx="1800108" cy="684803"/>
          </a:xfrm>
          <a:prstGeom prst="rect">
            <a:avLst/>
          </a:prstGeom>
          <a:noFill/>
          <a:ln>
            <a:noFill/>
          </a:ln>
        </p:spPr>
        <p:txBody>
          <a:bodyPr wrap="none" lIns="68580" tIns="34290" rIns="68580" bIns="34290">
            <a:spAutoFit/>
          </a:bodyPr>
          <a:lstStyle/>
          <a:p>
            <a:pPr algn="ctr"/>
            <a:r>
              <a:rPr lang="vi-VN" sz="4000" b="1" dirty="0">
                <a:ln w="13462">
                  <a:solidFill>
                    <a:schemeClr val="bg2">
                      <a:lumMod val="40000"/>
                      <a:lumOff val="60000"/>
                    </a:schemeClr>
                  </a:solidFill>
                  <a:prstDash val="solid"/>
                </a:ln>
                <a:solidFill>
                  <a:srgbClr val="FF0000"/>
                </a:solidFill>
                <a:latin typeface="#9Slide07 Cadena" panose="02000503000000020004" pitchFamily="2" charset="0"/>
              </a:rPr>
              <a:t>Đoạn 1:</a:t>
            </a:r>
            <a:endParaRPr lang="en-US" sz="4000" b="1" dirty="0">
              <a:ln w="13462">
                <a:solidFill>
                  <a:schemeClr val="bg2">
                    <a:lumMod val="40000"/>
                    <a:lumOff val="60000"/>
                  </a:schemeClr>
                </a:solidFill>
                <a:prstDash val="solid"/>
              </a:ln>
              <a:solidFill>
                <a:srgbClr val="FF0000"/>
              </a:solidFill>
              <a:latin typeface="#9Slide07 Cadena" panose="02000503000000020004" pitchFamily="2" charset="0"/>
            </a:endParaRPr>
          </a:p>
        </p:txBody>
      </p:sp>
      <p:pic>
        <p:nvPicPr>
          <p:cNvPr id="12" name="Picture 11">
            <a:extLst>
              <a:ext uri="{FF2B5EF4-FFF2-40B4-BE49-F238E27FC236}">
                <a16:creationId xmlns:a16="http://schemas.microsoft.com/office/drawing/2014/main" id="{45392C95-56D0-4FF6-8B94-359F1AB28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013" y="2635"/>
            <a:ext cx="4570243" cy="6855365"/>
          </a:xfrm>
          <a:prstGeom prst="rect">
            <a:avLst/>
          </a:prstGeom>
        </p:spPr>
      </p:pic>
      <p:sp>
        <p:nvSpPr>
          <p:cNvPr id="26" name="Rectangle: Rounded Corners 25">
            <a:extLst>
              <a:ext uri="{FF2B5EF4-FFF2-40B4-BE49-F238E27FC236}">
                <a16:creationId xmlns:a16="http://schemas.microsoft.com/office/drawing/2014/main" id="{9E87C138-F6D3-482A-BE2F-D701029EC1CE}"/>
              </a:ext>
            </a:extLst>
          </p:cNvPr>
          <p:cNvSpPr/>
          <p:nvPr/>
        </p:nvSpPr>
        <p:spPr>
          <a:xfrm>
            <a:off x="3314364" y="2472956"/>
            <a:ext cx="7475376" cy="817079"/>
          </a:xfrm>
          <a:prstGeom prst="roundRect">
            <a:avLst>
              <a:gd name="adj" fmla="val 0"/>
            </a:avLst>
          </a:prstGeom>
          <a:noFill/>
          <a:ln w="38100">
            <a:noFill/>
            <a:prstDash val="sysDash"/>
            <a:extLst>
              <a:ext uri="{C807C97D-BFC1-408E-A445-0C87EB9F89A2}">
                <ask:lineSketchStyleProps xmln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Từ đầu </a:t>
            </a:r>
            <a:r>
              <a:rPr lang="vi-VN" sz="3200" b="1">
                <a:solidFill>
                  <a:srgbClr val="002060"/>
                </a:solidFill>
                <a:latin typeface="AvantGarde" panose="00000400000000000000" pitchFamily="2" charset="0"/>
                <a:ea typeface="AvantGarde" panose="00000400000000000000" pitchFamily="2" charset="0"/>
                <a:cs typeface="AvantGarde" panose="00000400000000000000" pitchFamily="2" charset="0"/>
              </a:rPr>
              <a:t>đến “...đọc được.”</a:t>
            </a:r>
            <a:endParaRPr lang="en-US" sz="32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7" name="Rectangle 26">
            <a:extLst>
              <a:ext uri="{FF2B5EF4-FFF2-40B4-BE49-F238E27FC236}">
                <a16:creationId xmlns:a16="http://schemas.microsoft.com/office/drawing/2014/main" id="{876FA87D-66D4-4E79-ADEE-A54B58A7A5C6}"/>
              </a:ext>
            </a:extLst>
          </p:cNvPr>
          <p:cNvSpPr/>
          <p:nvPr/>
        </p:nvSpPr>
        <p:spPr>
          <a:xfrm>
            <a:off x="2216093" y="3296676"/>
            <a:ext cx="1831271" cy="684803"/>
          </a:xfrm>
          <a:prstGeom prst="rect">
            <a:avLst/>
          </a:prstGeom>
          <a:noFill/>
          <a:ln>
            <a:noFill/>
          </a:ln>
        </p:spPr>
        <p:txBody>
          <a:bodyPr wrap="none" lIns="68580" tIns="34290" rIns="68580" bIns="34290">
            <a:spAutoFit/>
          </a:bodyPr>
          <a:lstStyle/>
          <a:p>
            <a:pPr algn="ctr"/>
            <a:r>
              <a:rPr lang="vi-VN" sz="4000" b="1" dirty="0">
                <a:ln w="13462">
                  <a:solidFill>
                    <a:schemeClr val="bg2">
                      <a:lumMod val="40000"/>
                      <a:lumOff val="60000"/>
                    </a:schemeClr>
                  </a:solidFill>
                  <a:prstDash val="solid"/>
                </a:ln>
                <a:solidFill>
                  <a:srgbClr val="FFFF00"/>
                </a:solidFill>
                <a:latin typeface="#9Slide07 Cadena" panose="02000503000000020004" pitchFamily="2" charset="0"/>
              </a:rPr>
              <a:t>Đoạn 2:</a:t>
            </a:r>
            <a:endParaRPr lang="en-US" sz="4000" b="1" dirty="0">
              <a:ln w="13462">
                <a:solidFill>
                  <a:schemeClr val="bg2">
                    <a:lumMod val="40000"/>
                    <a:lumOff val="60000"/>
                  </a:schemeClr>
                </a:solidFill>
                <a:prstDash val="solid"/>
              </a:ln>
              <a:solidFill>
                <a:srgbClr val="FFFF00"/>
              </a:solidFill>
              <a:latin typeface="#9Slide07 Cadena" panose="02000503000000020004" pitchFamily="2" charset="0"/>
            </a:endParaRPr>
          </a:p>
        </p:txBody>
      </p:sp>
      <p:sp>
        <p:nvSpPr>
          <p:cNvPr id="28" name="Rectangle: Rounded Corners 27">
            <a:extLst>
              <a:ext uri="{FF2B5EF4-FFF2-40B4-BE49-F238E27FC236}">
                <a16:creationId xmlns:a16="http://schemas.microsoft.com/office/drawing/2014/main" id="{4AEF1488-AEE2-438A-B748-968A6113C5D8}"/>
              </a:ext>
            </a:extLst>
          </p:cNvPr>
          <p:cNvSpPr/>
          <p:nvPr/>
        </p:nvSpPr>
        <p:spPr>
          <a:xfrm>
            <a:off x="3457848" y="3230537"/>
            <a:ext cx="7188408" cy="817079"/>
          </a:xfrm>
          <a:prstGeom prst="roundRect">
            <a:avLst>
              <a:gd name="adj" fmla="val 0"/>
            </a:avLst>
          </a:prstGeom>
          <a:noFill/>
          <a:ln w="38100">
            <a:noFill/>
            <a:prstDash val="sysDash"/>
            <a:extLst>
              <a:ext uri="{C807C97D-BFC1-408E-A445-0C87EB9F89A2}">
                <ask:lineSketchStyleProps xmln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Tiếp theo đến “...cái đuôi.”</a:t>
            </a:r>
            <a:endParaRPr lang="en-US" sz="32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9" name="Rectangle 28">
            <a:extLst>
              <a:ext uri="{FF2B5EF4-FFF2-40B4-BE49-F238E27FC236}">
                <a16:creationId xmlns:a16="http://schemas.microsoft.com/office/drawing/2014/main" id="{B7F773AB-CB2A-4D4F-B1F0-E075AFD49D49}"/>
              </a:ext>
            </a:extLst>
          </p:cNvPr>
          <p:cNvSpPr/>
          <p:nvPr/>
        </p:nvSpPr>
        <p:spPr>
          <a:xfrm>
            <a:off x="2174406" y="4116225"/>
            <a:ext cx="1831271" cy="684803"/>
          </a:xfrm>
          <a:prstGeom prst="rect">
            <a:avLst/>
          </a:prstGeom>
          <a:noFill/>
          <a:ln>
            <a:noFill/>
          </a:ln>
        </p:spPr>
        <p:txBody>
          <a:bodyPr wrap="none" lIns="68580" tIns="34290" rIns="68580" bIns="34290">
            <a:spAutoFit/>
          </a:bodyPr>
          <a:lstStyle/>
          <a:p>
            <a:pPr algn="ctr"/>
            <a:r>
              <a:rPr lang="vi-VN" sz="4000" b="1" dirty="0">
                <a:ln w="13462">
                  <a:solidFill>
                    <a:schemeClr val="bg2">
                      <a:lumMod val="40000"/>
                      <a:lumOff val="60000"/>
                    </a:schemeClr>
                  </a:solidFill>
                  <a:prstDash val="solid"/>
                </a:ln>
                <a:solidFill>
                  <a:srgbClr val="00B050"/>
                </a:solidFill>
                <a:latin typeface="#9Slide07 Cadena" panose="02000503000000020004" pitchFamily="2" charset="0"/>
              </a:rPr>
              <a:t>Đoạn 3:</a:t>
            </a:r>
            <a:endParaRPr lang="en-US" sz="4000" b="1" dirty="0">
              <a:ln w="13462">
                <a:solidFill>
                  <a:schemeClr val="bg2">
                    <a:lumMod val="40000"/>
                    <a:lumOff val="60000"/>
                  </a:schemeClr>
                </a:solidFill>
                <a:prstDash val="solid"/>
              </a:ln>
              <a:solidFill>
                <a:srgbClr val="00B050"/>
              </a:solidFill>
              <a:latin typeface="#9Slide07 Cadena" panose="02000503000000020004" pitchFamily="2" charset="0"/>
            </a:endParaRPr>
          </a:p>
        </p:txBody>
      </p:sp>
      <p:sp>
        <p:nvSpPr>
          <p:cNvPr id="42" name="Rectangle: Rounded Corners 41">
            <a:extLst>
              <a:ext uri="{FF2B5EF4-FFF2-40B4-BE49-F238E27FC236}">
                <a16:creationId xmlns:a16="http://schemas.microsoft.com/office/drawing/2014/main" id="{65A114D8-7A6A-4292-AA9A-45E820AAD673}"/>
              </a:ext>
            </a:extLst>
          </p:cNvPr>
          <p:cNvSpPr/>
          <p:nvPr/>
        </p:nvSpPr>
        <p:spPr>
          <a:xfrm>
            <a:off x="2972298" y="4009445"/>
            <a:ext cx="5357285" cy="817079"/>
          </a:xfrm>
          <a:prstGeom prst="roundRect">
            <a:avLst>
              <a:gd name="adj" fmla="val 0"/>
            </a:avLst>
          </a:prstGeom>
          <a:noFill/>
          <a:ln w="38100">
            <a:noFill/>
            <a:prstDash val="sysDash"/>
            <a:extLst>
              <a:ext uri="{C807C97D-BFC1-408E-A445-0C87EB9F89A2}">
                <ask:lineSketchStyleProps xmln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Đoạn còn lại</a:t>
            </a:r>
            <a:endParaRPr lang="en-US" sz="32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374479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80">
                                          <p:stCondLst>
                                            <p:cond delay="0"/>
                                          </p:stCondLst>
                                        </p:cTn>
                                        <p:tgtEl>
                                          <p:spTgt spid="26"/>
                                        </p:tgtEl>
                                      </p:cBhvr>
                                    </p:animEffect>
                                    <p:anim calcmode="lin" valueType="num">
                                      <p:cBhvr>
                                        <p:cTn id="2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5" dur="26">
                                          <p:stCondLst>
                                            <p:cond delay="650"/>
                                          </p:stCondLst>
                                        </p:cTn>
                                        <p:tgtEl>
                                          <p:spTgt spid="26"/>
                                        </p:tgtEl>
                                      </p:cBhvr>
                                      <p:to x="100000" y="60000"/>
                                    </p:animScale>
                                    <p:animScale>
                                      <p:cBhvr>
                                        <p:cTn id="26" dur="166" decel="50000">
                                          <p:stCondLst>
                                            <p:cond delay="676"/>
                                          </p:stCondLst>
                                        </p:cTn>
                                        <p:tgtEl>
                                          <p:spTgt spid="26"/>
                                        </p:tgtEl>
                                      </p:cBhvr>
                                      <p:to x="100000" y="100000"/>
                                    </p:animScale>
                                    <p:animScale>
                                      <p:cBhvr>
                                        <p:cTn id="27" dur="26">
                                          <p:stCondLst>
                                            <p:cond delay="1312"/>
                                          </p:stCondLst>
                                        </p:cTn>
                                        <p:tgtEl>
                                          <p:spTgt spid="26"/>
                                        </p:tgtEl>
                                      </p:cBhvr>
                                      <p:to x="100000" y="80000"/>
                                    </p:animScale>
                                    <p:animScale>
                                      <p:cBhvr>
                                        <p:cTn id="28" dur="166" decel="50000">
                                          <p:stCondLst>
                                            <p:cond delay="1338"/>
                                          </p:stCondLst>
                                        </p:cTn>
                                        <p:tgtEl>
                                          <p:spTgt spid="26"/>
                                        </p:tgtEl>
                                      </p:cBhvr>
                                      <p:to x="100000" y="100000"/>
                                    </p:animScale>
                                    <p:animScale>
                                      <p:cBhvr>
                                        <p:cTn id="29" dur="26">
                                          <p:stCondLst>
                                            <p:cond delay="1642"/>
                                          </p:stCondLst>
                                        </p:cTn>
                                        <p:tgtEl>
                                          <p:spTgt spid="26"/>
                                        </p:tgtEl>
                                      </p:cBhvr>
                                      <p:to x="100000" y="90000"/>
                                    </p:animScale>
                                    <p:animScale>
                                      <p:cBhvr>
                                        <p:cTn id="30" dur="166" decel="50000">
                                          <p:stCondLst>
                                            <p:cond delay="1668"/>
                                          </p:stCondLst>
                                        </p:cTn>
                                        <p:tgtEl>
                                          <p:spTgt spid="26"/>
                                        </p:tgtEl>
                                      </p:cBhvr>
                                      <p:to x="100000" y="100000"/>
                                    </p:animScale>
                                    <p:animScale>
                                      <p:cBhvr>
                                        <p:cTn id="31" dur="26">
                                          <p:stCondLst>
                                            <p:cond delay="1808"/>
                                          </p:stCondLst>
                                        </p:cTn>
                                        <p:tgtEl>
                                          <p:spTgt spid="26"/>
                                        </p:tgtEl>
                                      </p:cBhvr>
                                      <p:to x="100000" y="95000"/>
                                    </p:animScale>
                                    <p:animScale>
                                      <p:cBhvr>
                                        <p:cTn id="32" dur="166" decel="50000">
                                          <p:stCondLst>
                                            <p:cond delay="1834"/>
                                          </p:stCondLst>
                                        </p:cTn>
                                        <p:tgtEl>
                                          <p:spTgt spid="2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80">
                                          <p:stCondLst>
                                            <p:cond delay="0"/>
                                          </p:stCondLst>
                                        </p:cTn>
                                        <p:tgtEl>
                                          <p:spTgt spid="28"/>
                                        </p:tgtEl>
                                      </p:cBhvr>
                                    </p:animEffect>
                                    <p:anim calcmode="lin" valueType="num">
                                      <p:cBhvr>
                                        <p:cTn id="4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8" dur="26">
                                          <p:stCondLst>
                                            <p:cond delay="650"/>
                                          </p:stCondLst>
                                        </p:cTn>
                                        <p:tgtEl>
                                          <p:spTgt spid="28"/>
                                        </p:tgtEl>
                                      </p:cBhvr>
                                      <p:to x="100000" y="60000"/>
                                    </p:animScale>
                                    <p:animScale>
                                      <p:cBhvr>
                                        <p:cTn id="49" dur="166" decel="50000">
                                          <p:stCondLst>
                                            <p:cond delay="676"/>
                                          </p:stCondLst>
                                        </p:cTn>
                                        <p:tgtEl>
                                          <p:spTgt spid="28"/>
                                        </p:tgtEl>
                                      </p:cBhvr>
                                      <p:to x="100000" y="100000"/>
                                    </p:animScale>
                                    <p:animScale>
                                      <p:cBhvr>
                                        <p:cTn id="50" dur="26">
                                          <p:stCondLst>
                                            <p:cond delay="1312"/>
                                          </p:stCondLst>
                                        </p:cTn>
                                        <p:tgtEl>
                                          <p:spTgt spid="28"/>
                                        </p:tgtEl>
                                      </p:cBhvr>
                                      <p:to x="100000" y="80000"/>
                                    </p:animScale>
                                    <p:animScale>
                                      <p:cBhvr>
                                        <p:cTn id="51" dur="166" decel="50000">
                                          <p:stCondLst>
                                            <p:cond delay="1338"/>
                                          </p:stCondLst>
                                        </p:cTn>
                                        <p:tgtEl>
                                          <p:spTgt spid="28"/>
                                        </p:tgtEl>
                                      </p:cBhvr>
                                      <p:to x="100000" y="100000"/>
                                    </p:animScale>
                                    <p:animScale>
                                      <p:cBhvr>
                                        <p:cTn id="52" dur="26">
                                          <p:stCondLst>
                                            <p:cond delay="1642"/>
                                          </p:stCondLst>
                                        </p:cTn>
                                        <p:tgtEl>
                                          <p:spTgt spid="28"/>
                                        </p:tgtEl>
                                      </p:cBhvr>
                                      <p:to x="100000" y="90000"/>
                                    </p:animScale>
                                    <p:animScale>
                                      <p:cBhvr>
                                        <p:cTn id="53" dur="166" decel="50000">
                                          <p:stCondLst>
                                            <p:cond delay="1668"/>
                                          </p:stCondLst>
                                        </p:cTn>
                                        <p:tgtEl>
                                          <p:spTgt spid="28"/>
                                        </p:tgtEl>
                                      </p:cBhvr>
                                      <p:to x="100000" y="100000"/>
                                    </p:animScale>
                                    <p:animScale>
                                      <p:cBhvr>
                                        <p:cTn id="54" dur="26">
                                          <p:stCondLst>
                                            <p:cond delay="1808"/>
                                          </p:stCondLst>
                                        </p:cTn>
                                        <p:tgtEl>
                                          <p:spTgt spid="28"/>
                                        </p:tgtEl>
                                      </p:cBhvr>
                                      <p:to x="100000" y="95000"/>
                                    </p:animScale>
                                    <p:animScale>
                                      <p:cBhvr>
                                        <p:cTn id="55" dur="166" decel="50000">
                                          <p:stCondLst>
                                            <p:cond delay="1834"/>
                                          </p:stCondLst>
                                        </p:cTn>
                                        <p:tgtEl>
                                          <p:spTgt spid="28"/>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80">
                                          <p:stCondLst>
                                            <p:cond delay="0"/>
                                          </p:stCondLst>
                                        </p:cTn>
                                        <p:tgtEl>
                                          <p:spTgt spid="42"/>
                                        </p:tgtEl>
                                      </p:cBhvr>
                                    </p:animEffect>
                                    <p:anim calcmode="lin" valueType="num">
                                      <p:cBhvr>
                                        <p:cTn id="66"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71" dur="26">
                                          <p:stCondLst>
                                            <p:cond delay="650"/>
                                          </p:stCondLst>
                                        </p:cTn>
                                        <p:tgtEl>
                                          <p:spTgt spid="42"/>
                                        </p:tgtEl>
                                      </p:cBhvr>
                                      <p:to x="100000" y="60000"/>
                                    </p:animScale>
                                    <p:animScale>
                                      <p:cBhvr>
                                        <p:cTn id="72" dur="166" decel="50000">
                                          <p:stCondLst>
                                            <p:cond delay="676"/>
                                          </p:stCondLst>
                                        </p:cTn>
                                        <p:tgtEl>
                                          <p:spTgt spid="42"/>
                                        </p:tgtEl>
                                      </p:cBhvr>
                                      <p:to x="100000" y="100000"/>
                                    </p:animScale>
                                    <p:animScale>
                                      <p:cBhvr>
                                        <p:cTn id="73" dur="26">
                                          <p:stCondLst>
                                            <p:cond delay="1312"/>
                                          </p:stCondLst>
                                        </p:cTn>
                                        <p:tgtEl>
                                          <p:spTgt spid="42"/>
                                        </p:tgtEl>
                                      </p:cBhvr>
                                      <p:to x="100000" y="80000"/>
                                    </p:animScale>
                                    <p:animScale>
                                      <p:cBhvr>
                                        <p:cTn id="74" dur="166" decel="50000">
                                          <p:stCondLst>
                                            <p:cond delay="1338"/>
                                          </p:stCondLst>
                                        </p:cTn>
                                        <p:tgtEl>
                                          <p:spTgt spid="42"/>
                                        </p:tgtEl>
                                      </p:cBhvr>
                                      <p:to x="100000" y="100000"/>
                                    </p:animScale>
                                    <p:animScale>
                                      <p:cBhvr>
                                        <p:cTn id="75" dur="26">
                                          <p:stCondLst>
                                            <p:cond delay="1642"/>
                                          </p:stCondLst>
                                        </p:cTn>
                                        <p:tgtEl>
                                          <p:spTgt spid="42"/>
                                        </p:tgtEl>
                                      </p:cBhvr>
                                      <p:to x="100000" y="90000"/>
                                    </p:animScale>
                                    <p:animScale>
                                      <p:cBhvr>
                                        <p:cTn id="76" dur="166" decel="50000">
                                          <p:stCondLst>
                                            <p:cond delay="1668"/>
                                          </p:stCondLst>
                                        </p:cTn>
                                        <p:tgtEl>
                                          <p:spTgt spid="42"/>
                                        </p:tgtEl>
                                      </p:cBhvr>
                                      <p:to x="100000" y="100000"/>
                                    </p:animScale>
                                    <p:animScale>
                                      <p:cBhvr>
                                        <p:cTn id="77" dur="26">
                                          <p:stCondLst>
                                            <p:cond delay="1808"/>
                                          </p:stCondLst>
                                        </p:cTn>
                                        <p:tgtEl>
                                          <p:spTgt spid="42"/>
                                        </p:tgtEl>
                                      </p:cBhvr>
                                      <p:to x="100000" y="95000"/>
                                    </p:animScale>
                                    <p:animScale>
                                      <p:cBhvr>
                                        <p:cTn id="78" dur="166" decel="50000">
                                          <p:stCondLst>
                                            <p:cond delay="1834"/>
                                          </p:stCondLst>
                                        </p:cTn>
                                        <p:tgtEl>
                                          <p:spTgt spid="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26" grpId="0"/>
      <p:bldP spid="27" grpId="0"/>
      <p:bldP spid="28" grpId="0"/>
      <p:bldP spid="29"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320949" y="287691"/>
            <a:ext cx="11444756" cy="6282618"/>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C00000"/>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Rectangle 10">
            <a:extLst>
              <a:ext uri="{FF2B5EF4-FFF2-40B4-BE49-F238E27FC236}">
                <a16:creationId xmlns:a16="http://schemas.microsoft.com/office/drawing/2014/main" id="{D40D9B4D-4D7C-472A-8ADD-1E1588B11C11}"/>
              </a:ext>
            </a:extLst>
          </p:cNvPr>
          <p:cNvSpPr/>
          <p:nvPr/>
        </p:nvSpPr>
        <p:spPr>
          <a:xfrm>
            <a:off x="639373" y="797510"/>
            <a:ext cx="10807908" cy="5262979"/>
          </a:xfrm>
          <a:prstGeom prst="rect">
            <a:avLst/>
          </a:prstGeom>
        </p:spPr>
        <p:txBody>
          <a:bodyPr wrap="square">
            <a:spAutoFit/>
          </a:bodyPr>
          <a:lstStyle/>
          <a:p>
            <a:pPr algn="ctr"/>
            <a:r>
              <a:rPr lang="vi-VN" sz="4400" b="1" dirty="0">
                <a:solidFill>
                  <a:srgbClr val="C00000"/>
                </a:solidFill>
                <a:latin typeface="#9Slide07 Cadena" panose="02000503000000020004" pitchFamily="2" charset="0"/>
                <a:cs typeface="Calibri" panose="020F0502020204030204" pitchFamily="34" charset="0"/>
              </a:rPr>
              <a:t>Lớp học trên đường</a:t>
            </a:r>
          </a:p>
          <a:p>
            <a:pPr algn="ctr"/>
            <a:endParaRPr lang="vi-VN" sz="3200" dirty="0">
              <a:solidFill>
                <a:srgbClr val="000000"/>
              </a:solidFill>
              <a:latin typeface="Calibri" panose="020F0502020204030204" pitchFamily="34" charset="0"/>
              <a:cs typeface="Calibri" panose="020F0502020204030204" pitchFamily="34" charset="0"/>
            </a:endParaRPr>
          </a:p>
          <a:p>
            <a:pPr algn="just"/>
            <a:r>
              <a:rPr lang="vi-VN" sz="3200" dirty="0">
                <a:solidFill>
                  <a:srgbClr val="000000"/>
                </a:solidFill>
                <a:latin typeface="Calibri" panose="020F0502020204030204" pitchFamily="34" charset="0"/>
                <a:cs typeface="Calibri" panose="020F0502020204030204" pitchFamily="34" charset="0"/>
              </a:rPr>
              <a:t>    Cụ Vi-ta-li nhặt trên đường một mảnh gỗ mỏng, dính đầy cát bụi. Cắt mảnh gỗ thành nhiều miếng nhỏ, cụ bảo:</a:t>
            </a:r>
          </a:p>
          <a:p>
            <a:pPr algn="just"/>
            <a:r>
              <a:rPr lang="vi-VN" sz="3200" dirty="0">
                <a:solidFill>
                  <a:srgbClr val="000000"/>
                </a:solidFill>
                <a:latin typeface="Calibri" panose="020F0502020204030204" pitchFamily="34" charset="0"/>
                <a:cs typeface="Calibri" panose="020F0502020204030204" pitchFamily="34" charset="0"/>
              </a:rPr>
              <a:t>     - Ta sẽ khắc trên mỗi miếng gỗ một chữ cái. Con sẽ học nhận mặt từng chữ, rồi ghép các chữ ấy lại thành tiếng.</a:t>
            </a:r>
          </a:p>
          <a:p>
            <a:pPr algn="just"/>
            <a:r>
              <a:rPr lang="vi-VN" sz="3200" dirty="0">
                <a:solidFill>
                  <a:srgbClr val="000000"/>
                </a:solidFill>
                <a:latin typeface="Calibri" panose="020F0502020204030204" pitchFamily="34" charset="0"/>
                <a:cs typeface="Calibri" panose="020F0502020204030204" pitchFamily="34" charset="0"/>
              </a:rPr>
              <a:t>       Từ hôm đó, lúc nào túi tôi cũng đầy những miếng gỗ dẹp. Không bao lâu, tôi đã thuộc tất cả các chữ cái. Nhưng biết đọc là một chuyện khác. Không phải ngày một ngày hai mà đọc được.</a:t>
            </a:r>
          </a:p>
          <a:p>
            <a:pPr algn="just"/>
            <a:r>
              <a:rPr lang="vi-VN" sz="3200" dirty="0">
                <a:solidFill>
                  <a:srgbClr val="000000"/>
                </a:solidFill>
                <a:latin typeface="Calibri" panose="020F0502020204030204" pitchFamily="34" charset="0"/>
                <a:cs typeface="Calibri" panose="020F0502020204030204" pitchFamily="34" charset="0"/>
              </a:rPr>
              <a:t>      </a:t>
            </a:r>
          </a:p>
        </p:txBody>
      </p:sp>
      <p:pic>
        <p:nvPicPr>
          <p:cNvPr id="25" name="Picture 24">
            <a:extLst>
              <a:ext uri="{FF2B5EF4-FFF2-40B4-BE49-F238E27FC236}">
                <a16:creationId xmlns:a16="http://schemas.microsoft.com/office/drawing/2014/main" id="{3F05F733-5D3D-4811-A2B0-3FF81ECBE31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125" b="42448" l="19546" r="51245">
                        <a14:foregroundMark x1="20571" y1="31641" x2="22548" y2="37760"/>
                        <a14:foregroundMark x1="21596" y1="31250" x2="21962" y2="29948"/>
                        <a14:foregroundMark x1="38726" y1="29948" x2="39678" y2="39063"/>
                        <a14:foregroundMark x1="37848" y1="29036" x2="38726" y2="29036"/>
                        <a14:foregroundMark x1="45461" y1="30599" x2="49561" y2="37500"/>
                        <a14:foregroundMark x1="49561" y1="37500" x2="49561" y2="38542"/>
                        <a14:foregroundMark x1="19619" y1="35026" x2="19619" y2="35026"/>
                        <a14:foregroundMark x1="22840" y1="31901" x2="22474" y2="39714"/>
                        <a14:foregroundMark x1="21816" y1="42318" x2="21816" y2="42318"/>
                        <a14:foregroundMark x1="23572" y1="42318" x2="23572" y2="42318"/>
                        <a14:foregroundMark x1="24963" y1="39714" x2="24963" y2="39714"/>
                        <a14:foregroundMark x1="37848" y1="36979" x2="39092" y2="36198"/>
                        <a14:foregroundMark x1="39092" y1="36198" x2="40849" y2="36849"/>
                        <a14:foregroundMark x1="40849" y1="41276" x2="40849" y2="41276"/>
                        <a14:foregroundMark x1="37335" y1="41276" x2="37335" y2="41276"/>
                        <a14:foregroundMark x1="42460" y1="35677" x2="42460" y2="35677"/>
                        <a14:foregroundMark x1="41947" y1="36849" x2="41947" y2="36849"/>
                        <a14:foregroundMark x1="35578" y1="34766" x2="35578" y2="34766"/>
                        <a14:foregroundMark x1="46193" y1="37500" x2="46193" y2="37500"/>
                        <a14:foregroundMark x1="48609" y1="41276" x2="48609" y2="41276"/>
                        <a14:foregroundMark x1="49488" y1="42318" x2="49488" y2="42318"/>
                        <a14:foregroundMark x1="51245" y1="34766" x2="51245" y2="34766"/>
                        <a14:foregroundMark x1="48975" y1="30339" x2="48975" y2="36979"/>
                        <a14:foregroundMark x1="34114" y1="40755" x2="34114" y2="40755"/>
                        <a14:foregroundMark x1="27233" y1="40755" x2="27233" y2="40755"/>
                        <a14:foregroundMark x1="30234" y1="42188" x2="30234" y2="42188"/>
                        <a14:foregroundMark x1="31332" y1="42188" x2="31332" y2="42188"/>
                        <a14:foregroundMark x1="44583" y1="31901" x2="48682" y2="38281"/>
                        <a14:foregroundMark x1="48682" y1="38281" x2="48682" y2="38542"/>
                      </a14:backgroundRemoval>
                    </a14:imgEffect>
                  </a14:imgLayer>
                </a14:imgProps>
              </a:ext>
            </a:extLst>
          </a:blip>
          <a:srcRect l="18208" t="26363" r="73917" b="55632"/>
          <a:stretch/>
        </p:blipFill>
        <p:spPr>
          <a:xfrm>
            <a:off x="426295" y="1614648"/>
            <a:ext cx="714717" cy="918690"/>
          </a:xfrm>
          <a:prstGeom prst="rect">
            <a:avLst/>
          </a:prstGeom>
        </p:spPr>
      </p:pic>
    </p:spTree>
    <p:extLst>
      <p:ext uri="{BB962C8B-B14F-4D97-AF65-F5344CB8AC3E}">
        <p14:creationId xmlns:p14="http://schemas.microsoft.com/office/powerpoint/2010/main" val="936728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320949" y="287691"/>
            <a:ext cx="11444756" cy="6282618"/>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C00000"/>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Rectangle 10">
            <a:extLst>
              <a:ext uri="{FF2B5EF4-FFF2-40B4-BE49-F238E27FC236}">
                <a16:creationId xmlns:a16="http://schemas.microsoft.com/office/drawing/2014/main" id="{D40D9B4D-4D7C-472A-8ADD-1E1588B11C11}"/>
              </a:ext>
            </a:extLst>
          </p:cNvPr>
          <p:cNvSpPr/>
          <p:nvPr/>
        </p:nvSpPr>
        <p:spPr>
          <a:xfrm>
            <a:off x="639373" y="597082"/>
            <a:ext cx="10807908" cy="6124754"/>
          </a:xfrm>
          <a:prstGeom prst="rect">
            <a:avLst/>
          </a:prstGeom>
        </p:spPr>
        <p:txBody>
          <a:bodyPr wrap="square">
            <a:spAutoFit/>
          </a:bodyPr>
          <a:lstStyle/>
          <a:p>
            <a:pPr algn="ctr"/>
            <a:r>
              <a:rPr lang="vi-VN" sz="4000" b="1" dirty="0">
                <a:solidFill>
                  <a:srgbClr val="C00000"/>
                </a:solidFill>
                <a:latin typeface="#9Slide07 Cadena" panose="02000503000000020004" pitchFamily="2" charset="0"/>
                <a:cs typeface="Calibri" panose="020F0502020204030204" pitchFamily="34" charset="0"/>
              </a:rPr>
              <a:t>Lớp học trên đường</a:t>
            </a:r>
          </a:p>
          <a:p>
            <a:pPr algn="just"/>
            <a:r>
              <a:rPr lang="vi-VN" sz="3200" dirty="0">
                <a:solidFill>
                  <a:srgbClr val="000000"/>
                </a:solidFill>
                <a:latin typeface="Calibri" panose="020F0502020204030204" pitchFamily="34" charset="0"/>
                <a:cs typeface="Calibri" panose="020F0502020204030204" pitchFamily="34" charset="0"/>
              </a:rPr>
              <a:t>          Khi dạy tôi, thầy Vi-ta-li nghĩ rằng nghĩ rằng cùng lúc có thể dạy cả chủ chó Ca-pi để làm xiếc. Dĩ nhiên, Ca-pi không đọc lên được những chữ nó thấy vì nó không biết nói, nhưng nó biết lấy ra những chữ mà thầy tôi đọc lên.</a:t>
            </a:r>
          </a:p>
          <a:p>
            <a:pPr algn="just"/>
            <a:r>
              <a:rPr lang="vi-VN" sz="3200" dirty="0">
                <a:solidFill>
                  <a:srgbClr val="000000"/>
                </a:solidFill>
                <a:latin typeface="Calibri" panose="020F0502020204030204" pitchFamily="34" charset="0"/>
                <a:cs typeface="Calibri" panose="020F0502020204030204" pitchFamily="34" charset="0"/>
              </a:rPr>
              <a:t>       Buổi đầu, tôi học tấn tới hơn Ca-pi nhiều. Nhưng nếu tôi thông minh hơn nó, thì nó cũng có trí nhớ tốt hơn tôi. Cái gì đã vào đầu nó rồi thì nó không bao giờ quên.</a:t>
            </a:r>
          </a:p>
          <a:p>
            <a:pPr algn="just"/>
            <a:r>
              <a:rPr lang="vi-VN" sz="3200" dirty="0">
                <a:solidFill>
                  <a:srgbClr val="000000"/>
                </a:solidFill>
                <a:latin typeface="Calibri" panose="020F0502020204030204" pitchFamily="34" charset="0"/>
                <a:cs typeface="Calibri" panose="020F0502020204030204" pitchFamily="34" charset="0"/>
              </a:rPr>
              <a:t>      Một hôm tôi đọc sai, thầy tôi nói:</a:t>
            </a:r>
          </a:p>
          <a:p>
            <a:pPr algn="just"/>
            <a:r>
              <a:rPr lang="vi-VN" sz="3200" dirty="0">
                <a:solidFill>
                  <a:srgbClr val="000000"/>
                </a:solidFill>
                <a:latin typeface="Calibri" panose="020F0502020204030204" pitchFamily="34" charset="0"/>
                <a:cs typeface="Calibri" panose="020F0502020204030204" pitchFamily="34" charset="0"/>
              </a:rPr>
              <a:t>    - Ca-pi sẽ biết đọc trước Rê-mi.</a:t>
            </a:r>
          </a:p>
          <a:p>
            <a:pPr algn="just"/>
            <a:r>
              <a:rPr lang="vi-VN" sz="3200" dirty="0">
                <a:solidFill>
                  <a:srgbClr val="000000"/>
                </a:solidFill>
                <a:latin typeface="Calibri" panose="020F0502020204030204" pitchFamily="34" charset="0"/>
                <a:cs typeface="Calibri" panose="020F0502020204030204" pitchFamily="34" charset="0"/>
              </a:rPr>
              <a:t>     Con chó có lẽ hiểu nên đắc chí vẫy vẫy cái đuôi.</a:t>
            </a:r>
          </a:p>
          <a:p>
            <a:pPr algn="just"/>
            <a:r>
              <a:rPr lang="vi-VN" sz="3200" dirty="0">
                <a:solidFill>
                  <a:srgbClr val="000000"/>
                </a:solidFill>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7729907B-7D20-45B2-B9D7-415DB09D18D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125" b="42448" l="19546" r="51245">
                        <a14:foregroundMark x1="20571" y1="31641" x2="22548" y2="37760"/>
                        <a14:foregroundMark x1="21596" y1="31250" x2="21962" y2="29948"/>
                        <a14:foregroundMark x1="38726" y1="29948" x2="39678" y2="39063"/>
                        <a14:foregroundMark x1="37848" y1="29036" x2="38726" y2="29036"/>
                        <a14:foregroundMark x1="45461" y1="30599" x2="49561" y2="37500"/>
                        <a14:foregroundMark x1="49561" y1="37500" x2="49561" y2="38542"/>
                        <a14:foregroundMark x1="19619" y1="35026" x2="19619" y2="35026"/>
                        <a14:foregroundMark x1="22840" y1="31901" x2="22474" y2="39714"/>
                        <a14:foregroundMark x1="21816" y1="42318" x2="21816" y2="42318"/>
                        <a14:foregroundMark x1="23572" y1="42318" x2="23572" y2="42318"/>
                        <a14:foregroundMark x1="24963" y1="39714" x2="24963" y2="39714"/>
                        <a14:foregroundMark x1="37848" y1="36979" x2="39092" y2="36198"/>
                        <a14:foregroundMark x1="39092" y1="36198" x2="40849" y2="36849"/>
                        <a14:foregroundMark x1="40849" y1="41276" x2="40849" y2="41276"/>
                        <a14:foregroundMark x1="37335" y1="41276" x2="37335" y2="41276"/>
                        <a14:foregroundMark x1="42460" y1="35677" x2="42460" y2="35677"/>
                        <a14:foregroundMark x1="41947" y1="36849" x2="41947" y2="36849"/>
                        <a14:foregroundMark x1="35578" y1="34766" x2="35578" y2="34766"/>
                        <a14:foregroundMark x1="46193" y1="37500" x2="46193" y2="37500"/>
                        <a14:foregroundMark x1="48609" y1="41276" x2="48609" y2="41276"/>
                        <a14:foregroundMark x1="49488" y1="42318" x2="49488" y2="42318"/>
                        <a14:foregroundMark x1="51245" y1="34766" x2="51245" y2="34766"/>
                        <a14:foregroundMark x1="48975" y1="30339" x2="48975" y2="36979"/>
                        <a14:foregroundMark x1="34114" y1="40755" x2="34114" y2="40755"/>
                        <a14:foregroundMark x1="27233" y1="40755" x2="27233" y2="40755"/>
                        <a14:foregroundMark x1="30234" y1="42188" x2="30234" y2="42188"/>
                        <a14:foregroundMark x1="31332" y1="42188" x2="31332" y2="42188"/>
                        <a14:foregroundMark x1="44583" y1="31901" x2="48682" y2="38281"/>
                        <a14:foregroundMark x1="48682" y1="38281" x2="48682" y2="38542"/>
                      </a14:backgroundRemoval>
                    </a14:imgEffect>
                  </a14:imgLayer>
                </a14:imgProps>
              </a:ext>
            </a:extLst>
          </a:blip>
          <a:srcRect l="25583" t="26363" r="64792" b="55632"/>
          <a:stretch/>
        </p:blipFill>
        <p:spPr>
          <a:xfrm>
            <a:off x="929376" y="1036680"/>
            <a:ext cx="710431" cy="747149"/>
          </a:xfrm>
          <a:prstGeom prst="rect">
            <a:avLst/>
          </a:prstGeom>
        </p:spPr>
      </p:pic>
    </p:spTree>
    <p:extLst>
      <p:ext uri="{BB962C8B-B14F-4D97-AF65-F5344CB8AC3E}">
        <p14:creationId xmlns:p14="http://schemas.microsoft.com/office/powerpoint/2010/main" val="3144340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137930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962</TotalTime>
  <Words>1020</Words>
  <Application>Microsoft Macintosh PowerPoint</Application>
  <PresentationFormat>Widescreen</PresentationFormat>
  <Paragraphs>151</Paragraphs>
  <Slides>28</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28</vt:i4>
      </vt:variant>
    </vt:vector>
  </HeadingPairs>
  <TitlesOfParts>
    <vt:vector size="42" baseType="lpstr">
      <vt:lpstr>方正卡通简体</vt:lpstr>
      <vt:lpstr>AvantGarde</vt:lpstr>
      <vt:lpstr>Pattaya</vt:lpstr>
      <vt:lpstr>Browallia New</vt:lpstr>
      <vt:lpstr>#9Slide07 Cadena</vt:lpstr>
      <vt:lpstr>Calibri Light</vt:lpstr>
      <vt:lpstr>#9Slide03 Quicksand</vt:lpstr>
      <vt:lpstr>字魂27号-布丁体</vt:lpstr>
      <vt:lpstr>Calibri</vt:lpstr>
      <vt:lpstr>Kozuka Mincho Pro H</vt:lpstr>
      <vt:lpstr>Times New Roman</vt:lpstr>
      <vt:lpstr>iCiel Nabila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phgiang.k21dgdth@gmail.com</dc:creator>
  <cp:lastModifiedBy>Microsoft Office User</cp:lastModifiedBy>
  <cp:revision>38</cp:revision>
  <dcterms:created xsi:type="dcterms:W3CDTF">2022-04-11T07:29:22Z</dcterms:created>
  <dcterms:modified xsi:type="dcterms:W3CDTF">2022-05-09T12:36:54Z</dcterms:modified>
</cp:coreProperties>
</file>