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324" r:id="rId2"/>
    <p:sldId id="270" r:id="rId3"/>
    <p:sldId id="256" r:id="rId4"/>
    <p:sldId id="299" r:id="rId5"/>
    <p:sldId id="298" r:id="rId6"/>
    <p:sldId id="301" r:id="rId7"/>
    <p:sldId id="303" r:id="rId8"/>
    <p:sldId id="310" r:id="rId9"/>
    <p:sldId id="307" r:id="rId10"/>
    <p:sldId id="308" r:id="rId11"/>
    <p:sldId id="309" r:id="rId12"/>
    <p:sldId id="304" r:id="rId13"/>
    <p:sldId id="312" r:id="rId14"/>
    <p:sldId id="311" r:id="rId15"/>
    <p:sldId id="313" r:id="rId16"/>
    <p:sldId id="314" r:id="rId17"/>
    <p:sldId id="315" r:id="rId18"/>
    <p:sldId id="316" r:id="rId19"/>
    <p:sldId id="317" r:id="rId20"/>
    <p:sldId id="318" r:id="rId21"/>
    <p:sldId id="320" r:id="rId22"/>
    <p:sldId id="321" r:id="rId23"/>
    <p:sldId id="323" r:id="rId24"/>
  </p:sldIdLst>
  <p:sldSz cx="9144000" cy="5143500" type="screen16x9"/>
  <p:notesSz cx="6858000" cy="9144000"/>
  <p:custDataLst>
    <p:tags r:id="rId2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100"/>
    <a:srgbClr val="D20046"/>
    <a:srgbClr val="FFFF66"/>
    <a:srgbClr val="F8C14A"/>
    <a:srgbClr val="CB4D2F"/>
    <a:srgbClr val="EC6100"/>
    <a:srgbClr val="E60012"/>
    <a:srgbClr val="F7B239"/>
    <a:srgbClr val="FFD779"/>
    <a:srgbClr val="FB97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8950" autoAdjust="0"/>
  </p:normalViewPr>
  <p:slideViewPr>
    <p:cSldViewPr snapToGrid="0">
      <p:cViewPr varScale="1">
        <p:scale>
          <a:sx n="79" d="100"/>
          <a:sy n="79" d="100"/>
        </p:scale>
        <p:origin x="90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7ED6E326-7A8B-4A2F-AFB5-FABE8D94FF58}" type="datetimeFigureOut">
              <a:rPr lang="zh-CN" altLang="en-US" smtClean="0"/>
              <a:pPr/>
              <a:t>2022/5/3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6D8B8799-C4E5-4DE5-B743-0D2BA5D54798}"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https://www.youtube.com/watch?v=3PVvcMcDBZM </a:t>
            </a:r>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a:t>
            </a:fld>
            <a:endParaRPr lang="zh-CN" altLang="en-US"/>
          </a:p>
        </p:txBody>
      </p:sp>
    </p:spTree>
    <p:extLst>
      <p:ext uri="{BB962C8B-B14F-4D97-AF65-F5344CB8AC3E}">
        <p14:creationId xmlns:p14="http://schemas.microsoft.com/office/powerpoint/2010/main" val="3966732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10</a:t>
            </a:fld>
            <a:endParaRPr lang="zh-CN" altLang="en-US"/>
          </a:p>
        </p:txBody>
      </p:sp>
    </p:spTree>
    <p:extLst>
      <p:ext uri="{BB962C8B-B14F-4D97-AF65-F5344CB8AC3E}">
        <p14:creationId xmlns:p14="http://schemas.microsoft.com/office/powerpoint/2010/main" val="3566504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11</a:t>
            </a:fld>
            <a:endParaRPr lang="zh-CN" altLang="en-US"/>
          </a:p>
        </p:txBody>
      </p:sp>
    </p:spTree>
    <p:extLst>
      <p:ext uri="{BB962C8B-B14F-4D97-AF65-F5344CB8AC3E}">
        <p14:creationId xmlns:p14="http://schemas.microsoft.com/office/powerpoint/2010/main" val="109466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12</a:t>
            </a:fld>
            <a:endParaRPr lang="zh-CN" altLang="en-US"/>
          </a:p>
        </p:txBody>
      </p:sp>
    </p:spTree>
    <p:extLst>
      <p:ext uri="{BB962C8B-B14F-4D97-AF65-F5344CB8AC3E}">
        <p14:creationId xmlns:p14="http://schemas.microsoft.com/office/powerpoint/2010/main" val="3353384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13</a:t>
            </a:fld>
            <a:endParaRPr lang="zh-CN" altLang="en-US"/>
          </a:p>
        </p:txBody>
      </p:sp>
    </p:spTree>
    <p:extLst>
      <p:ext uri="{BB962C8B-B14F-4D97-AF65-F5344CB8AC3E}">
        <p14:creationId xmlns:p14="http://schemas.microsoft.com/office/powerpoint/2010/main" val="70099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14</a:t>
            </a:fld>
            <a:endParaRPr lang="zh-CN" altLang="en-US"/>
          </a:p>
        </p:txBody>
      </p:sp>
    </p:spTree>
    <p:extLst>
      <p:ext uri="{BB962C8B-B14F-4D97-AF65-F5344CB8AC3E}">
        <p14:creationId xmlns:p14="http://schemas.microsoft.com/office/powerpoint/2010/main" val="2888886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15</a:t>
            </a:fld>
            <a:endParaRPr lang="zh-CN" altLang="en-US"/>
          </a:p>
        </p:txBody>
      </p:sp>
    </p:spTree>
    <p:extLst>
      <p:ext uri="{BB962C8B-B14F-4D97-AF65-F5344CB8AC3E}">
        <p14:creationId xmlns:p14="http://schemas.microsoft.com/office/powerpoint/2010/main" val="1353208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16</a:t>
            </a:fld>
            <a:endParaRPr lang="zh-CN" altLang="en-US"/>
          </a:p>
        </p:txBody>
      </p:sp>
    </p:spTree>
    <p:extLst>
      <p:ext uri="{BB962C8B-B14F-4D97-AF65-F5344CB8AC3E}">
        <p14:creationId xmlns:p14="http://schemas.microsoft.com/office/powerpoint/2010/main" val="658066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17</a:t>
            </a:fld>
            <a:endParaRPr lang="zh-CN" altLang="en-US"/>
          </a:p>
        </p:txBody>
      </p:sp>
    </p:spTree>
    <p:extLst>
      <p:ext uri="{BB962C8B-B14F-4D97-AF65-F5344CB8AC3E}">
        <p14:creationId xmlns:p14="http://schemas.microsoft.com/office/powerpoint/2010/main" val="39748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18</a:t>
            </a:fld>
            <a:endParaRPr lang="zh-CN" altLang="en-US"/>
          </a:p>
        </p:txBody>
      </p:sp>
    </p:spTree>
    <p:extLst>
      <p:ext uri="{BB962C8B-B14F-4D97-AF65-F5344CB8AC3E}">
        <p14:creationId xmlns:p14="http://schemas.microsoft.com/office/powerpoint/2010/main" val="3999349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19</a:t>
            </a:fld>
            <a:endParaRPr lang="zh-CN" altLang="en-US"/>
          </a:p>
        </p:txBody>
      </p:sp>
    </p:spTree>
    <p:extLst>
      <p:ext uri="{BB962C8B-B14F-4D97-AF65-F5344CB8AC3E}">
        <p14:creationId xmlns:p14="http://schemas.microsoft.com/office/powerpoint/2010/main" val="15637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https://www.youtube.com/watch?v=3PVvcMcDBZM </a:t>
            </a:r>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20</a:t>
            </a:fld>
            <a:endParaRPr lang="zh-CN" altLang="en-US"/>
          </a:p>
        </p:txBody>
      </p:sp>
    </p:spTree>
    <p:extLst>
      <p:ext uri="{BB962C8B-B14F-4D97-AF65-F5344CB8AC3E}">
        <p14:creationId xmlns:p14="http://schemas.microsoft.com/office/powerpoint/2010/main" val="558232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21</a:t>
            </a:fld>
            <a:endParaRPr lang="zh-CN" altLang="en-US"/>
          </a:p>
        </p:txBody>
      </p:sp>
    </p:spTree>
    <p:extLst>
      <p:ext uri="{BB962C8B-B14F-4D97-AF65-F5344CB8AC3E}">
        <p14:creationId xmlns:p14="http://schemas.microsoft.com/office/powerpoint/2010/main" val="3987896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22</a:t>
            </a:fld>
            <a:endParaRPr lang="zh-CN" altLang="en-US"/>
          </a:p>
        </p:txBody>
      </p:sp>
    </p:spTree>
    <p:extLst>
      <p:ext uri="{BB962C8B-B14F-4D97-AF65-F5344CB8AC3E}">
        <p14:creationId xmlns:p14="http://schemas.microsoft.com/office/powerpoint/2010/main" val="98951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23</a:t>
            </a:fld>
            <a:endParaRPr lang="zh-CN" altLang="en-US"/>
          </a:p>
        </p:txBody>
      </p:sp>
    </p:spTree>
    <p:extLst>
      <p:ext uri="{BB962C8B-B14F-4D97-AF65-F5344CB8AC3E}">
        <p14:creationId xmlns:p14="http://schemas.microsoft.com/office/powerpoint/2010/main" val="172079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4</a:t>
            </a:fld>
            <a:endParaRPr lang="zh-CN" altLang="en-US"/>
          </a:p>
        </p:txBody>
      </p:sp>
    </p:spTree>
    <p:extLst>
      <p:ext uri="{BB962C8B-B14F-4D97-AF65-F5344CB8AC3E}">
        <p14:creationId xmlns:p14="http://schemas.microsoft.com/office/powerpoint/2010/main" val="299394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5</a:t>
            </a:fld>
            <a:endParaRPr lang="zh-CN" altLang="en-US"/>
          </a:p>
        </p:txBody>
      </p:sp>
    </p:spTree>
    <p:extLst>
      <p:ext uri="{BB962C8B-B14F-4D97-AF65-F5344CB8AC3E}">
        <p14:creationId xmlns:p14="http://schemas.microsoft.com/office/powerpoint/2010/main" val="181644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6</a:t>
            </a:fld>
            <a:endParaRPr lang="zh-CN" altLang="en-US"/>
          </a:p>
        </p:txBody>
      </p:sp>
    </p:spTree>
    <p:extLst>
      <p:ext uri="{BB962C8B-B14F-4D97-AF65-F5344CB8AC3E}">
        <p14:creationId xmlns:p14="http://schemas.microsoft.com/office/powerpoint/2010/main" val="157137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7</a:t>
            </a:fld>
            <a:endParaRPr lang="zh-CN" altLang="en-US"/>
          </a:p>
        </p:txBody>
      </p:sp>
    </p:spTree>
    <p:extLst>
      <p:ext uri="{BB962C8B-B14F-4D97-AF65-F5344CB8AC3E}">
        <p14:creationId xmlns:p14="http://schemas.microsoft.com/office/powerpoint/2010/main" val="121537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8B8799-C4E5-4DE5-B743-0D2BA5D54798}" type="slidenum">
              <a:rPr lang="zh-CN" altLang="en-US" smtClean="0"/>
              <a:t>8</a:t>
            </a:fld>
            <a:endParaRPr lang="zh-CN" altLang="en-US"/>
          </a:p>
        </p:txBody>
      </p:sp>
    </p:spTree>
    <p:extLst>
      <p:ext uri="{BB962C8B-B14F-4D97-AF65-F5344CB8AC3E}">
        <p14:creationId xmlns:p14="http://schemas.microsoft.com/office/powerpoint/2010/main" val="397191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9</a:t>
            </a:fld>
            <a:endParaRPr lang="zh-CN" altLang="en-US"/>
          </a:p>
        </p:txBody>
      </p:sp>
    </p:spTree>
    <p:extLst>
      <p:ext uri="{BB962C8B-B14F-4D97-AF65-F5344CB8AC3E}">
        <p14:creationId xmlns:p14="http://schemas.microsoft.com/office/powerpoint/2010/main" val="86915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b="0" i="0">
                <a:solidFill>
                  <a:schemeClr val="tx1">
                    <a:tint val="75000"/>
                  </a:schemeClr>
                </a:solidFill>
                <a:latin typeface="inpin heiti" charset="-122"/>
                <a:ea typeface="inpin heiti" charset="-122"/>
              </a:defRPr>
            </a:lvl1pPr>
          </a:lstStyle>
          <a:p>
            <a:fld id="{4693BFB7-74CA-4FBB-9BAA-4D55F32D716A}" type="datetimeFigureOut">
              <a:rPr lang="zh-CN" altLang="en-US" smtClean="0"/>
              <a:pPr/>
              <a:t>2022/5/3</a:t>
            </a:fld>
            <a:endParaRPr lang="zh-CN" alt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inpin heiti" charset="-122"/>
                <a:ea typeface="inpin heiti" charset="-122"/>
              </a:defRPr>
            </a:lvl1pPr>
          </a:lstStyle>
          <a:p>
            <a:fld id="{907E20DE-EFCC-4205-9434-E6F9C9FB4D62}"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txStyles>
    <p:titleStyle>
      <a:lvl1pPr algn="l" defTabSz="685800" rtl="0" eaLnBrk="1" latinLnBrk="0" hangingPunct="1">
        <a:lnSpc>
          <a:spcPct val="90000"/>
        </a:lnSpc>
        <a:spcBef>
          <a:spcPct val="0"/>
        </a:spcBef>
        <a:buNone/>
        <a:defRPr sz="3300" b="0" i="0" kern="1200">
          <a:solidFill>
            <a:schemeClr val="tx1"/>
          </a:solidFill>
          <a:latin typeface="inpin heiti" charset="-122"/>
          <a:ea typeface="inpin heiti"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inpin heiti" charset="-122"/>
          <a:ea typeface="inpin heiti"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inpin heiti" charset="-122"/>
          <a:ea typeface="inpin heiti"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inpin heiti" charset="-122"/>
          <a:ea typeface="inpin heiti"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inpin heiti" charset="-122"/>
          <a:ea typeface="inpin heiti"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inpin heiti" charset="-122"/>
          <a:ea typeface="inpin heiti"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emf"/><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emf"/><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emf"/><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705F436-5F12-4397-A086-0E39672D80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
        <p:nvSpPr>
          <p:cNvPr id="7" name="文本框 6"/>
          <p:cNvSpPr txBox="1"/>
          <p:nvPr/>
        </p:nvSpPr>
        <p:spPr>
          <a:xfrm>
            <a:off x="244164" y="268895"/>
            <a:ext cx="8527602" cy="734708"/>
          </a:xfrm>
          <a:prstGeom prst="rect">
            <a:avLst/>
          </a:prstGeom>
          <a:solidFill>
            <a:srgbClr val="92D050"/>
          </a:solidFill>
        </p:spPr>
        <p:txBody>
          <a:bodyPr wrap="square" rtlCol="0">
            <a:prstTxWarp prst="textDoubleWave1">
              <a:avLst/>
            </a:prstTxWarp>
            <a:spAutoFit/>
          </a:bodyPr>
          <a:lstStyle/>
          <a:p>
            <a:pPr algn="ctr"/>
            <a:r>
              <a:rPr lang="en-US" altLang="zh-CN" sz="4000" b="1" dirty="0" err="1">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rPr>
              <a:t>Phòng</a:t>
            </a:r>
            <a:r>
              <a:rPr lang="en-US" altLang="zh-CN" sz="4000" b="1" dirty="0">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rPr>
              <a:t> GD&amp;ĐT </a:t>
            </a:r>
            <a:r>
              <a:rPr lang="en-US" altLang="zh-CN" sz="4000" b="1" dirty="0" err="1">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rPr>
              <a:t>quận</a:t>
            </a:r>
            <a:r>
              <a:rPr lang="en-US" altLang="zh-CN" sz="4000" b="1" dirty="0">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rPr>
              <a:t> Long </a:t>
            </a:r>
            <a:r>
              <a:rPr lang="en-US" altLang="zh-CN" sz="4000" b="1" dirty="0" err="1">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rPr>
              <a:t>Biên</a:t>
            </a:r>
            <a:endParaRPr lang="en-US" altLang="zh-CN" sz="4000" b="1" dirty="0">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endParaRPr>
          </a:p>
          <a:p>
            <a:pPr algn="ctr"/>
            <a:r>
              <a:rPr lang="en-US" altLang="zh-CN" sz="4000" b="1" dirty="0" err="1">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rPr>
              <a:t>Trường</a:t>
            </a:r>
            <a:r>
              <a:rPr lang="en-US" altLang="zh-CN" sz="4000" b="1" dirty="0">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rPr>
              <a:t> </a:t>
            </a:r>
            <a:r>
              <a:rPr lang="en-US" altLang="zh-CN" sz="4000" b="1" dirty="0" err="1">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rPr>
              <a:t>Tiểu</a:t>
            </a:r>
            <a:r>
              <a:rPr lang="en-US" altLang="zh-CN" sz="4000" b="1" dirty="0">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rPr>
              <a:t> </a:t>
            </a:r>
            <a:r>
              <a:rPr lang="en-US" altLang="zh-CN" sz="4000" b="1" dirty="0" err="1">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rPr>
              <a:t>học</a:t>
            </a:r>
            <a:r>
              <a:rPr lang="en-US" altLang="zh-CN" sz="4000" b="1" dirty="0">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rPr>
              <a:t> </a:t>
            </a:r>
            <a:r>
              <a:rPr lang="en-US" altLang="zh-CN" sz="4000" b="1" dirty="0" err="1">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rPr>
              <a:t>Phúc</a:t>
            </a:r>
            <a:r>
              <a:rPr lang="en-US" altLang="zh-CN" sz="4000" b="1" dirty="0">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rPr>
              <a:t> </a:t>
            </a:r>
            <a:r>
              <a:rPr lang="en-US" altLang="zh-CN" sz="4000" b="1" dirty="0" err="1">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rPr>
              <a:t>LỢi</a:t>
            </a:r>
            <a:endParaRPr lang="zh-CN" altLang="en-US" sz="4000" b="1" dirty="0">
              <a:ln w="19050">
                <a:solidFill>
                  <a:schemeClr val="bg1"/>
                </a:solidFill>
              </a:ln>
              <a:solidFill>
                <a:srgbClr val="FF0000"/>
              </a:solidFill>
              <a:latin typeface="Times New Roman" panose="02020603050405020304" pitchFamily="18" charset="0"/>
              <a:ea typeface="inpin heiti" charset="-122"/>
              <a:cs typeface="Times New Roman" panose="02020603050405020304" pitchFamily="18" charset="0"/>
            </a:endParaRPr>
          </a:p>
        </p:txBody>
      </p:sp>
      <p:pic>
        <p:nvPicPr>
          <p:cNvPr id="18" name="图片 17">
            <a:extLst>
              <a:ext uri="{FF2B5EF4-FFF2-40B4-BE49-F238E27FC236}">
                <a16:creationId xmlns:a16="http://schemas.microsoft.com/office/drawing/2014/main" id="{1F79E9B2-8861-4708-9F5E-9482786432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sp>
        <p:nvSpPr>
          <p:cNvPr id="2" name="TextBox 1">
            <a:extLst>
              <a:ext uri="{FF2B5EF4-FFF2-40B4-BE49-F238E27FC236}">
                <a16:creationId xmlns:a16="http://schemas.microsoft.com/office/drawing/2014/main" id="{0EB53559-4271-4409-9849-18D5BB15D201}"/>
              </a:ext>
            </a:extLst>
          </p:cNvPr>
          <p:cNvSpPr txBox="1"/>
          <p:nvPr/>
        </p:nvSpPr>
        <p:spPr>
          <a:xfrm flipH="1">
            <a:off x="1073411" y="1600286"/>
            <a:ext cx="6743499" cy="1446550"/>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CHÀO MỪNG CÁC EM ĐẾN VỚI BÀI HỌC </a:t>
            </a:r>
          </a:p>
        </p:txBody>
      </p:sp>
    </p:spTree>
    <p:extLst>
      <p:ext uri="{BB962C8B-B14F-4D97-AF65-F5344CB8AC3E}">
        <p14:creationId xmlns:p14="http://schemas.microsoft.com/office/powerpoint/2010/main" val="1970117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22935" y="1927781"/>
            <a:ext cx="1464153" cy="1365446"/>
          </a:xfrm>
          <a:prstGeom prst="rect">
            <a:avLst/>
          </a:prstGeom>
        </p:spPr>
      </p:pic>
      <p:grpSp>
        <p:nvGrpSpPr>
          <p:cNvPr id="6" name="Group 5">
            <a:extLst>
              <a:ext uri="{FF2B5EF4-FFF2-40B4-BE49-F238E27FC236}">
                <a16:creationId xmlns:a16="http://schemas.microsoft.com/office/drawing/2014/main" id="{33C74DDF-F74B-4B1C-AFE6-E6B749F3B96B}"/>
              </a:ext>
            </a:extLst>
          </p:cNvPr>
          <p:cNvGrpSpPr/>
          <p:nvPr/>
        </p:nvGrpSpPr>
        <p:grpSpPr>
          <a:xfrm>
            <a:off x="366859" y="135352"/>
            <a:ext cx="482228" cy="1004986"/>
            <a:chOff x="1573955" y="457173"/>
            <a:chExt cx="685154" cy="1427894"/>
          </a:xfrm>
        </p:grpSpPr>
        <p:pic>
          <p:nvPicPr>
            <p:cNvPr id="4" name="Picture 3">
              <a:extLst>
                <a:ext uri="{FF2B5EF4-FFF2-40B4-BE49-F238E27FC236}">
                  <a16:creationId xmlns:a16="http://schemas.microsoft.com/office/drawing/2014/main" id="{3A307B03-3490-4B4C-AE2F-C28FF2EF2B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5" name="Oval 4">
              <a:extLst>
                <a:ext uri="{FF2B5EF4-FFF2-40B4-BE49-F238E27FC236}">
                  <a16:creationId xmlns:a16="http://schemas.microsoft.com/office/drawing/2014/main" id="{F922196F-000A-42FF-8B3A-CAD4554B3DDB}"/>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126DC25E-8337-4161-AB7F-43600838A53A}"/>
              </a:ext>
            </a:extLst>
          </p:cNvPr>
          <p:cNvGrpSpPr/>
          <p:nvPr/>
        </p:nvGrpSpPr>
        <p:grpSpPr>
          <a:xfrm>
            <a:off x="1185025" y="141669"/>
            <a:ext cx="7469987" cy="1015777"/>
            <a:chOff x="1185025" y="141669"/>
            <a:chExt cx="7469987" cy="1015777"/>
          </a:xfrm>
        </p:grpSpPr>
        <p:sp>
          <p:nvSpPr>
            <p:cNvPr id="11" name="Rectangle: Rounded Corners 10">
              <a:extLst>
                <a:ext uri="{FF2B5EF4-FFF2-40B4-BE49-F238E27FC236}">
                  <a16:creationId xmlns:a16="http://schemas.microsoft.com/office/drawing/2014/main" id="{E4B47CCA-BBCA-4A74-9501-1C35358071C8}"/>
                </a:ext>
              </a:extLst>
            </p:cNvPr>
            <p:cNvSpPr/>
            <p:nvPr/>
          </p:nvSpPr>
          <p:spPr>
            <a:xfrm>
              <a:off x="1227053" y="141669"/>
              <a:ext cx="7385933" cy="1015777"/>
            </a:xfrm>
            <a:prstGeom prst="roundRect">
              <a:avLst/>
            </a:prstGeom>
            <a:solidFill>
              <a:schemeClr val="accent5">
                <a:lumMod val="20000"/>
                <a:lumOff val="80000"/>
              </a:schemeClr>
            </a:solidFill>
            <a:ln w="19050">
              <a:solidFill>
                <a:srgbClr val="EC61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TextBox 8">
              <a:extLst>
                <a:ext uri="{FF2B5EF4-FFF2-40B4-BE49-F238E27FC236}">
                  <a16:creationId xmlns:a16="http://schemas.microsoft.com/office/drawing/2014/main" id="{263D6591-7B1A-4C16-8E4A-D09E799702D4}"/>
                </a:ext>
              </a:extLst>
            </p:cNvPr>
            <p:cNvSpPr txBox="1"/>
            <p:nvPr/>
          </p:nvSpPr>
          <p:spPr>
            <a:xfrm>
              <a:off x="1185025" y="212874"/>
              <a:ext cx="7469987" cy="847733"/>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Times New Roman" panose="02020603050405020304" pitchFamily="18" charset="0"/>
                  <a:cs typeface="Times New Roman" panose="02020603050405020304" pitchFamily="18" charset="0"/>
                </a:rPr>
                <a:t>Các bạn ơi, hãy nhớ lại kiến thức cũ để biết mình được sử dụng trong những trường hợp nào nhé!</a:t>
              </a:r>
              <a:endParaRPr lang="en-US" sz="2400" b="1" dirty="0">
                <a:solidFill>
                  <a:srgbClr val="CB4D2F"/>
                </a:solidFill>
                <a:latin typeface="Times New Roman" panose="02020603050405020304" pitchFamily="18" charset="0"/>
                <a:cs typeface="Times New Roman" panose="02020603050405020304" pitchFamily="18" charset="0"/>
              </a:endParaRPr>
            </a:p>
          </p:txBody>
        </p:sp>
      </p:grpSp>
      <p:sp>
        <p:nvSpPr>
          <p:cNvPr id="19" name="TextBox 8">
            <a:extLst>
              <a:ext uri="{FF2B5EF4-FFF2-40B4-BE49-F238E27FC236}">
                <a16:creationId xmlns:a16="http://schemas.microsoft.com/office/drawing/2014/main" id="{00A2DC4C-BABA-4F8D-A1F1-620597EF67D8}"/>
              </a:ext>
            </a:extLst>
          </p:cNvPr>
          <p:cNvSpPr txBox="1"/>
          <p:nvPr/>
        </p:nvSpPr>
        <p:spPr>
          <a:xfrm>
            <a:off x="108857" y="1291914"/>
            <a:ext cx="9144000" cy="847733"/>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Times New Roman" panose="02020603050405020304" pitchFamily="18" charset="0"/>
                <a:cs typeface="Times New Roman" panose="02020603050405020304" pitchFamily="18" charset="0"/>
              </a:rPr>
              <a:t>1. Báo hiệu bộ phận câu đứng sau là lời nói của nhân vật </a:t>
            </a:r>
          </a:p>
          <a:p>
            <a:pPr algn="ctr">
              <a:lnSpc>
                <a:spcPct val="120000"/>
              </a:lnSpc>
            </a:pPr>
            <a:r>
              <a:rPr lang="en-US" sz="2400" b="1">
                <a:solidFill>
                  <a:srgbClr val="CB4D2F"/>
                </a:solidFill>
                <a:latin typeface="Times New Roman" panose="02020603050405020304" pitchFamily="18" charset="0"/>
                <a:cs typeface="Times New Roman" panose="02020603050405020304" pitchFamily="18" charset="0"/>
              </a:rPr>
              <a:t>(dùng phối hợp với dấu ngoặc kép hoặc dấu gạch ngang)</a:t>
            </a:r>
            <a:endParaRPr lang="en-US" sz="2400" b="1" dirty="0">
              <a:solidFill>
                <a:srgbClr val="CB4D2F"/>
              </a:solidFill>
              <a:latin typeface="Times New Roman" panose="02020603050405020304" pitchFamily="18" charset="0"/>
              <a:cs typeface="Times New Roman" panose="02020603050405020304" pitchFamily="18" charset="0"/>
            </a:endParaRPr>
          </a:p>
        </p:txBody>
      </p:sp>
      <p:sp>
        <p:nvSpPr>
          <p:cNvPr id="20" name="TextBox 8">
            <a:extLst>
              <a:ext uri="{FF2B5EF4-FFF2-40B4-BE49-F238E27FC236}">
                <a16:creationId xmlns:a16="http://schemas.microsoft.com/office/drawing/2014/main" id="{49091260-98DE-4C87-AB0E-227231D56623}"/>
              </a:ext>
            </a:extLst>
          </p:cNvPr>
          <p:cNvSpPr txBox="1"/>
          <p:nvPr/>
        </p:nvSpPr>
        <p:spPr>
          <a:xfrm>
            <a:off x="0" y="2175808"/>
            <a:ext cx="1507002" cy="404534"/>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Times New Roman" panose="02020603050405020304" pitchFamily="18" charset="0"/>
                <a:cs typeface="Times New Roman" panose="02020603050405020304" pitchFamily="18" charset="0"/>
              </a:rPr>
              <a:t>Ví dụ 1: </a:t>
            </a:r>
            <a:endParaRPr lang="en-US" sz="2400" b="1" dirty="0">
              <a:solidFill>
                <a:srgbClr val="CB4D2F"/>
              </a:solidFill>
              <a:latin typeface="Times New Roman" panose="02020603050405020304" pitchFamily="18" charset="0"/>
              <a:cs typeface="Times New Roman" panose="02020603050405020304" pitchFamily="18" charset="0"/>
            </a:endParaRPr>
          </a:p>
        </p:txBody>
      </p:sp>
      <p:sp>
        <p:nvSpPr>
          <p:cNvPr id="21" name="TextBox 8">
            <a:extLst>
              <a:ext uri="{FF2B5EF4-FFF2-40B4-BE49-F238E27FC236}">
                <a16:creationId xmlns:a16="http://schemas.microsoft.com/office/drawing/2014/main" id="{30A9F440-2984-4115-A31A-6C9A3319CBEE}"/>
              </a:ext>
            </a:extLst>
          </p:cNvPr>
          <p:cNvSpPr txBox="1"/>
          <p:nvPr/>
        </p:nvSpPr>
        <p:spPr>
          <a:xfrm>
            <a:off x="1104346" y="2156554"/>
            <a:ext cx="2760081" cy="404534"/>
          </a:xfrm>
          <a:prstGeom prst="rect">
            <a:avLst/>
          </a:prstGeom>
        </p:spPr>
        <p:txBody>
          <a:bodyPr wrap="square" lIns="0" tIns="0" rIns="0" bIns="0" rtlCol="0" anchor="t">
            <a:spAutoFit/>
          </a:bodyPr>
          <a:lstStyle/>
          <a:p>
            <a:pPr algn="ctr">
              <a:lnSpc>
                <a:spcPct val="120000"/>
              </a:lnSpc>
            </a:pPr>
            <a:r>
              <a:rPr lang="en-US" sz="2400" b="1">
                <a:solidFill>
                  <a:srgbClr val="002060"/>
                </a:solidFill>
                <a:latin typeface="Times New Roman" panose="02020603050405020304" pitchFamily="18" charset="0"/>
                <a:cs typeface="Times New Roman" panose="02020603050405020304" pitchFamily="18" charset="0"/>
              </a:rPr>
              <a:t>Tôi nói với anh</a:t>
            </a:r>
            <a:r>
              <a:rPr lang="en-US" sz="2400" b="1">
                <a:solidFill>
                  <a:srgbClr val="EB6100"/>
                </a:solidFill>
                <a:latin typeface="Times New Roman" panose="02020603050405020304" pitchFamily="18" charset="0"/>
                <a:cs typeface="Times New Roman" panose="02020603050405020304" pitchFamily="18" charset="0"/>
              </a:rPr>
              <a:t>:</a:t>
            </a:r>
            <a:r>
              <a:rPr lang="en-US" sz="2400" b="1">
                <a:solidFill>
                  <a:srgbClr val="002060"/>
                </a:solidFill>
                <a:latin typeface="Times New Roman" panose="02020603050405020304" pitchFamily="18" charset="0"/>
                <a:cs typeface="Times New Roman" panose="02020603050405020304" pitchFamily="18" charset="0"/>
              </a:rPr>
              <a:t> </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2" name="TextBox 8">
            <a:extLst>
              <a:ext uri="{FF2B5EF4-FFF2-40B4-BE49-F238E27FC236}">
                <a16:creationId xmlns:a16="http://schemas.microsoft.com/office/drawing/2014/main" id="{D7EC3ABF-8063-463B-B34B-D502D4C53A90}"/>
              </a:ext>
            </a:extLst>
          </p:cNvPr>
          <p:cNvSpPr txBox="1"/>
          <p:nvPr/>
        </p:nvSpPr>
        <p:spPr>
          <a:xfrm>
            <a:off x="975299" y="2664618"/>
            <a:ext cx="6385026" cy="404534"/>
          </a:xfrm>
          <a:prstGeom prst="rect">
            <a:avLst/>
          </a:prstGeom>
        </p:spPr>
        <p:txBody>
          <a:bodyPr wrap="square" lIns="0" tIns="0" rIns="0" bIns="0" rtlCol="0" anchor="t">
            <a:spAutoFit/>
          </a:bodyPr>
          <a:lstStyle/>
          <a:p>
            <a:pPr algn="ctr">
              <a:lnSpc>
                <a:spcPct val="120000"/>
              </a:lnSpc>
            </a:pPr>
            <a:r>
              <a:rPr lang="en-US" sz="2400" b="1">
                <a:solidFill>
                  <a:srgbClr val="002060"/>
                </a:solidFill>
                <a:latin typeface="Times New Roman" panose="02020603050405020304" pitchFamily="18" charset="0"/>
                <a:cs typeface="Times New Roman" panose="02020603050405020304" pitchFamily="18" charset="0"/>
              </a:rPr>
              <a:t>- Út chỉ muốn làm thật nhiều cho cách mạng.</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3" name="TextBox 8">
            <a:extLst>
              <a:ext uri="{FF2B5EF4-FFF2-40B4-BE49-F238E27FC236}">
                <a16:creationId xmlns:a16="http://schemas.microsoft.com/office/drawing/2014/main" id="{445FCCDC-BE5E-4092-BC60-59FA1DB0B66B}"/>
              </a:ext>
            </a:extLst>
          </p:cNvPr>
          <p:cNvSpPr txBox="1"/>
          <p:nvPr/>
        </p:nvSpPr>
        <p:spPr>
          <a:xfrm>
            <a:off x="0" y="3115727"/>
            <a:ext cx="1507002" cy="404534"/>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Times New Roman" panose="02020603050405020304" pitchFamily="18" charset="0"/>
                <a:cs typeface="Times New Roman" panose="02020603050405020304" pitchFamily="18" charset="0"/>
              </a:rPr>
              <a:t>Ví dụ 2: </a:t>
            </a:r>
            <a:endParaRPr lang="en-US" sz="2400" b="1" dirty="0">
              <a:solidFill>
                <a:srgbClr val="CB4D2F"/>
              </a:solidFill>
              <a:latin typeface="Times New Roman" panose="02020603050405020304" pitchFamily="18" charset="0"/>
              <a:cs typeface="Times New Roman" panose="02020603050405020304" pitchFamily="18" charset="0"/>
            </a:endParaRPr>
          </a:p>
        </p:txBody>
      </p:sp>
      <p:sp>
        <p:nvSpPr>
          <p:cNvPr id="24" name="TextBox 8">
            <a:extLst>
              <a:ext uri="{FF2B5EF4-FFF2-40B4-BE49-F238E27FC236}">
                <a16:creationId xmlns:a16="http://schemas.microsoft.com/office/drawing/2014/main" id="{D389C9C4-AAF5-414F-9305-6C6BF8A7A0FA}"/>
              </a:ext>
            </a:extLst>
          </p:cNvPr>
          <p:cNvSpPr txBox="1"/>
          <p:nvPr/>
        </p:nvSpPr>
        <p:spPr>
          <a:xfrm>
            <a:off x="1464153" y="3217341"/>
            <a:ext cx="7636998" cy="847733"/>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Một ý nghĩ vụt đến, Ma-ri-ô hét to</a:t>
            </a:r>
            <a:r>
              <a:rPr lang="en-US" sz="2400" b="1">
                <a:solidFill>
                  <a:srgbClr val="EB6100"/>
                </a:solidFill>
                <a:latin typeface="Times New Roman" panose="02020603050405020304" pitchFamily="18" charset="0"/>
                <a:cs typeface="Times New Roman" panose="02020603050405020304" pitchFamily="18" charset="0"/>
              </a:rPr>
              <a:t>:</a:t>
            </a:r>
            <a:r>
              <a:rPr lang="en-US" sz="2400" b="1">
                <a:solidFill>
                  <a:srgbClr val="002060"/>
                </a:solidFill>
                <a:latin typeface="Times New Roman" panose="02020603050405020304" pitchFamily="18" charset="0"/>
                <a:cs typeface="Times New Roman" panose="02020603050405020304" pitchFamily="18" charset="0"/>
              </a:rPr>
              <a:t> “Giu-li-ét-ta, xuống đi! Bạn còn bố mẹ …”</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1519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30693" y="1173579"/>
            <a:ext cx="1464153" cy="1365446"/>
          </a:xfrm>
          <a:prstGeom prst="rect">
            <a:avLst/>
          </a:prstGeom>
        </p:spPr>
      </p:pic>
      <p:grpSp>
        <p:nvGrpSpPr>
          <p:cNvPr id="6" name="Group 5">
            <a:extLst>
              <a:ext uri="{FF2B5EF4-FFF2-40B4-BE49-F238E27FC236}">
                <a16:creationId xmlns:a16="http://schemas.microsoft.com/office/drawing/2014/main" id="{33C74DDF-F74B-4B1C-AFE6-E6B749F3B96B}"/>
              </a:ext>
            </a:extLst>
          </p:cNvPr>
          <p:cNvGrpSpPr/>
          <p:nvPr/>
        </p:nvGrpSpPr>
        <p:grpSpPr>
          <a:xfrm>
            <a:off x="366859" y="135352"/>
            <a:ext cx="482228" cy="1004986"/>
            <a:chOff x="1573955" y="457173"/>
            <a:chExt cx="685154" cy="1427894"/>
          </a:xfrm>
        </p:grpSpPr>
        <p:pic>
          <p:nvPicPr>
            <p:cNvPr id="4" name="Picture 3">
              <a:extLst>
                <a:ext uri="{FF2B5EF4-FFF2-40B4-BE49-F238E27FC236}">
                  <a16:creationId xmlns:a16="http://schemas.microsoft.com/office/drawing/2014/main" id="{3A307B03-3490-4B4C-AE2F-C28FF2EF2B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5" name="Oval 4">
              <a:extLst>
                <a:ext uri="{FF2B5EF4-FFF2-40B4-BE49-F238E27FC236}">
                  <a16:creationId xmlns:a16="http://schemas.microsoft.com/office/drawing/2014/main" id="{F922196F-000A-42FF-8B3A-CAD4554B3DDB}"/>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BF676AB6-1DCD-4F6B-8A9D-27027C4947DD}"/>
              </a:ext>
            </a:extLst>
          </p:cNvPr>
          <p:cNvGrpSpPr/>
          <p:nvPr/>
        </p:nvGrpSpPr>
        <p:grpSpPr>
          <a:xfrm>
            <a:off x="1185025" y="141669"/>
            <a:ext cx="7469987" cy="1015777"/>
            <a:chOff x="1185025" y="141669"/>
            <a:chExt cx="7469987" cy="1015777"/>
          </a:xfrm>
        </p:grpSpPr>
        <p:sp>
          <p:nvSpPr>
            <p:cNvPr id="11" name="Rectangle: Rounded Corners 10">
              <a:extLst>
                <a:ext uri="{FF2B5EF4-FFF2-40B4-BE49-F238E27FC236}">
                  <a16:creationId xmlns:a16="http://schemas.microsoft.com/office/drawing/2014/main" id="{E4B47CCA-BBCA-4A74-9501-1C35358071C8}"/>
                </a:ext>
              </a:extLst>
            </p:cNvPr>
            <p:cNvSpPr/>
            <p:nvPr/>
          </p:nvSpPr>
          <p:spPr>
            <a:xfrm>
              <a:off x="1227053" y="141669"/>
              <a:ext cx="7385933" cy="1015777"/>
            </a:xfrm>
            <a:prstGeom prst="roundRect">
              <a:avLst/>
            </a:prstGeom>
            <a:solidFill>
              <a:schemeClr val="accent5">
                <a:lumMod val="20000"/>
                <a:lumOff val="80000"/>
              </a:schemeClr>
            </a:solidFill>
            <a:ln w="19050">
              <a:solidFill>
                <a:srgbClr val="EC61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TextBox 8">
              <a:extLst>
                <a:ext uri="{FF2B5EF4-FFF2-40B4-BE49-F238E27FC236}">
                  <a16:creationId xmlns:a16="http://schemas.microsoft.com/office/drawing/2014/main" id="{263D6591-7B1A-4C16-8E4A-D09E799702D4}"/>
                </a:ext>
              </a:extLst>
            </p:cNvPr>
            <p:cNvSpPr txBox="1"/>
            <p:nvPr/>
          </p:nvSpPr>
          <p:spPr>
            <a:xfrm>
              <a:off x="1185025" y="212874"/>
              <a:ext cx="7469987" cy="847733"/>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Times New Roman" panose="02020603050405020304" pitchFamily="18" charset="0"/>
                  <a:cs typeface="Times New Roman" panose="02020603050405020304" pitchFamily="18" charset="0"/>
                </a:rPr>
                <a:t>Để nhớ kĩ hơn về tớ, bây giờ, chúng mình cùng tham gia những thử thách sau nhé!</a:t>
              </a:r>
              <a:endParaRPr lang="en-US" sz="2400" b="1" dirty="0">
                <a:solidFill>
                  <a:srgbClr val="CB4D2F"/>
                </a:solidFill>
                <a:latin typeface="Times New Roman" panose="02020603050405020304" pitchFamily="18" charset="0"/>
                <a:cs typeface="Times New Roman" panose="02020603050405020304" pitchFamily="18" charset="0"/>
              </a:endParaRPr>
            </a:p>
          </p:txBody>
        </p:sp>
      </p:grpSp>
      <p:sp>
        <p:nvSpPr>
          <p:cNvPr id="19" name="TextBox 8">
            <a:extLst>
              <a:ext uri="{FF2B5EF4-FFF2-40B4-BE49-F238E27FC236}">
                <a16:creationId xmlns:a16="http://schemas.microsoft.com/office/drawing/2014/main" id="{00A2DC4C-BABA-4F8D-A1F1-620597EF67D8}"/>
              </a:ext>
            </a:extLst>
          </p:cNvPr>
          <p:cNvSpPr txBox="1"/>
          <p:nvPr/>
        </p:nvSpPr>
        <p:spPr>
          <a:xfrm>
            <a:off x="1135929" y="1304305"/>
            <a:ext cx="7086600" cy="847733"/>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Times New Roman" panose="02020603050405020304" pitchFamily="18" charset="0"/>
                <a:cs typeface="Times New Roman" panose="02020603050405020304" pitchFamily="18" charset="0"/>
              </a:rPr>
              <a:t>2. Báo hiệu bộ phận câu đứng sau là lời giải thích cho bộ phận đứng trước.</a:t>
            </a:r>
          </a:p>
        </p:txBody>
      </p:sp>
      <p:sp>
        <p:nvSpPr>
          <p:cNvPr id="20" name="TextBox 8">
            <a:extLst>
              <a:ext uri="{FF2B5EF4-FFF2-40B4-BE49-F238E27FC236}">
                <a16:creationId xmlns:a16="http://schemas.microsoft.com/office/drawing/2014/main" id="{49091260-98DE-4C87-AB0E-227231D56623}"/>
              </a:ext>
            </a:extLst>
          </p:cNvPr>
          <p:cNvSpPr txBox="1"/>
          <p:nvPr/>
        </p:nvSpPr>
        <p:spPr>
          <a:xfrm>
            <a:off x="-149360" y="2113772"/>
            <a:ext cx="1507002" cy="404534"/>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Times New Roman" panose="02020603050405020304" pitchFamily="18" charset="0"/>
                <a:cs typeface="Times New Roman" panose="02020603050405020304" pitchFamily="18" charset="0"/>
              </a:rPr>
              <a:t>Ví dụ: </a:t>
            </a:r>
            <a:endParaRPr lang="en-US" sz="2400" b="1" dirty="0">
              <a:solidFill>
                <a:srgbClr val="CB4D2F"/>
              </a:solidFill>
              <a:latin typeface="Times New Roman" panose="02020603050405020304" pitchFamily="18" charset="0"/>
              <a:cs typeface="Times New Roman" panose="02020603050405020304" pitchFamily="18" charset="0"/>
            </a:endParaRPr>
          </a:p>
        </p:txBody>
      </p:sp>
      <p:sp>
        <p:nvSpPr>
          <p:cNvPr id="22" name="TextBox 8">
            <a:extLst>
              <a:ext uri="{FF2B5EF4-FFF2-40B4-BE49-F238E27FC236}">
                <a16:creationId xmlns:a16="http://schemas.microsoft.com/office/drawing/2014/main" id="{D7EC3ABF-8063-463B-B34B-D502D4C53A90}"/>
              </a:ext>
            </a:extLst>
          </p:cNvPr>
          <p:cNvSpPr txBox="1"/>
          <p:nvPr/>
        </p:nvSpPr>
        <p:spPr>
          <a:xfrm>
            <a:off x="366859" y="2568335"/>
            <a:ext cx="8624741" cy="1282339"/>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Rồi những cảnh tuyệt đẹp của đất nước hiện ra</a:t>
            </a:r>
            <a:r>
              <a:rPr lang="en-US" sz="2400" b="1">
                <a:solidFill>
                  <a:srgbClr val="CB4D2F"/>
                </a:solidFill>
                <a:latin typeface="Times New Roman" panose="02020603050405020304" pitchFamily="18" charset="0"/>
                <a:cs typeface="Times New Roman" panose="02020603050405020304" pitchFamily="18" charset="0"/>
              </a:rPr>
              <a:t>:</a:t>
            </a:r>
            <a:r>
              <a:rPr lang="en-US" sz="2400" b="1">
                <a:solidFill>
                  <a:srgbClr val="002060"/>
                </a:solidFill>
                <a:latin typeface="Times New Roman" panose="02020603050405020304" pitchFamily="18" charset="0"/>
                <a:cs typeface="Times New Roman" panose="02020603050405020304" pitchFamily="18" charset="0"/>
              </a:rPr>
              <a:t> cánh đồng với những đàn trâu thung thăng gặm cỏ; dòng sông với những đoàn thuyền ngược xuôi.</a:t>
            </a:r>
            <a:endParaRPr lang="en-US" sz="2400" b="1" dirty="0">
              <a:solidFill>
                <a:srgbClr val="002060"/>
              </a:solidFill>
              <a:latin typeface="Times New Roman" panose="02020603050405020304" pitchFamily="18"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11367DA4-BE11-4DBC-8F2D-44F515D9135C}"/>
              </a:ext>
            </a:extLst>
          </p:cNvPr>
          <p:cNvCxnSpPr/>
          <p:nvPr/>
        </p:nvCxnSpPr>
        <p:spPr>
          <a:xfrm>
            <a:off x="1654628" y="2971800"/>
            <a:ext cx="4572000"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F4DACB-64CA-4C88-9703-D7430979E8B7}"/>
              </a:ext>
            </a:extLst>
          </p:cNvPr>
          <p:cNvCxnSpPr>
            <a:cxnSpLocks/>
          </p:cNvCxnSpPr>
          <p:nvPr/>
        </p:nvCxnSpPr>
        <p:spPr>
          <a:xfrm>
            <a:off x="366859" y="3418115"/>
            <a:ext cx="5402570"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8E4C6F1-4A64-4013-85F4-F6762FC0B3C0}"/>
              </a:ext>
            </a:extLst>
          </p:cNvPr>
          <p:cNvCxnSpPr>
            <a:cxnSpLocks/>
          </p:cNvCxnSpPr>
          <p:nvPr/>
        </p:nvCxnSpPr>
        <p:spPr>
          <a:xfrm flipV="1">
            <a:off x="366859" y="3850674"/>
            <a:ext cx="3160112" cy="1"/>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731E345-2627-4E64-BA8F-F8AA122A13F2}"/>
              </a:ext>
            </a:extLst>
          </p:cNvPr>
          <p:cNvCxnSpPr>
            <a:cxnSpLocks/>
          </p:cNvCxnSpPr>
          <p:nvPr/>
        </p:nvCxnSpPr>
        <p:spPr>
          <a:xfrm flipV="1">
            <a:off x="6139543" y="3404123"/>
            <a:ext cx="2852057" cy="1399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2D762CB-C49D-4232-A4D3-7721F71D47F4}"/>
              </a:ext>
            </a:extLst>
          </p:cNvPr>
          <p:cNvCxnSpPr>
            <a:cxnSpLocks/>
          </p:cNvCxnSpPr>
          <p:nvPr/>
        </p:nvCxnSpPr>
        <p:spPr>
          <a:xfrm flipV="1">
            <a:off x="7641771" y="2986322"/>
            <a:ext cx="1349828" cy="662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750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532" y="-70300"/>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7683686" y="-272689"/>
            <a:ext cx="1562600" cy="1316388"/>
          </a:xfrm>
          <a:prstGeom prst="rect">
            <a:avLst/>
          </a:prstGeom>
        </p:spPr>
      </p:pic>
      <p:grpSp>
        <p:nvGrpSpPr>
          <p:cNvPr id="2" name="Group 1">
            <a:extLst>
              <a:ext uri="{FF2B5EF4-FFF2-40B4-BE49-F238E27FC236}">
                <a16:creationId xmlns:a16="http://schemas.microsoft.com/office/drawing/2014/main" id="{9E3E4C06-BDFD-443F-87B4-930A84900681}"/>
              </a:ext>
            </a:extLst>
          </p:cNvPr>
          <p:cNvGrpSpPr/>
          <p:nvPr/>
        </p:nvGrpSpPr>
        <p:grpSpPr>
          <a:xfrm>
            <a:off x="2939354" y="-384601"/>
            <a:ext cx="3120298" cy="1563128"/>
            <a:chOff x="1170715" y="-384601"/>
            <a:chExt cx="3120298" cy="1563128"/>
          </a:xfrm>
        </p:grpSpPr>
        <p:pic>
          <p:nvPicPr>
            <p:cNvPr id="4" name="Picture 3">
              <a:extLst>
                <a:ext uri="{FF2B5EF4-FFF2-40B4-BE49-F238E27FC236}">
                  <a16:creationId xmlns:a16="http://schemas.microsoft.com/office/drawing/2014/main" id="{1D51A63B-8CC4-4415-A488-2BA9B2CB8C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000" b="72784"/>
            <a:stretch/>
          </p:blipFill>
          <p:spPr>
            <a:xfrm>
              <a:off x="1170715" y="-384601"/>
              <a:ext cx="3120298" cy="1563128"/>
            </a:xfrm>
            <a:prstGeom prst="rect">
              <a:avLst/>
            </a:prstGeom>
          </p:spPr>
        </p:pic>
        <p:sp>
          <p:nvSpPr>
            <p:cNvPr id="11" name="TextBox 8">
              <a:extLst>
                <a:ext uri="{FF2B5EF4-FFF2-40B4-BE49-F238E27FC236}">
                  <a16:creationId xmlns:a16="http://schemas.microsoft.com/office/drawing/2014/main" id="{40366401-CAFC-498C-833A-CF55E8D5A497}"/>
                </a:ext>
              </a:extLst>
            </p:cNvPr>
            <p:cNvSpPr txBox="1"/>
            <p:nvPr/>
          </p:nvSpPr>
          <p:spPr>
            <a:xfrm>
              <a:off x="1621455" y="330420"/>
              <a:ext cx="2218817" cy="539378"/>
            </a:xfrm>
            <a:prstGeom prst="rect">
              <a:avLst/>
            </a:prstGeom>
          </p:spPr>
          <p:txBody>
            <a:bodyPr wrap="square" lIns="0" tIns="0" rIns="0" bIns="0" rtlCol="0" anchor="t">
              <a:spAutoFit/>
            </a:bodyPr>
            <a:lstStyle/>
            <a:p>
              <a:pPr algn="ctr">
                <a:lnSpc>
                  <a:spcPct val="120000"/>
                </a:lnSpc>
              </a:pPr>
              <a:r>
                <a:rPr lang="en-US" sz="3200" b="1">
                  <a:solidFill>
                    <a:srgbClr val="0070C0"/>
                  </a:solidFill>
                  <a:latin typeface="Times New Roman" panose="02020603050405020304" pitchFamily="18" charset="0"/>
                  <a:cs typeface="Times New Roman" panose="02020603050405020304" pitchFamily="18" charset="0"/>
                </a:rPr>
                <a:t>Thử thách 1</a:t>
              </a:r>
              <a:endParaRPr lang="en-US" sz="3200" b="1" dirty="0">
                <a:solidFill>
                  <a:srgbClr val="0070C0"/>
                </a:solidFill>
                <a:latin typeface="Times New Roman" panose="02020603050405020304" pitchFamily="18" charset="0"/>
                <a:cs typeface="Times New Roman" panose="02020603050405020304" pitchFamily="18" charset="0"/>
              </a:endParaRPr>
            </a:p>
          </p:txBody>
        </p:sp>
      </p:grpSp>
      <p:sp>
        <p:nvSpPr>
          <p:cNvPr id="12" name="TextBox 8">
            <a:extLst>
              <a:ext uri="{FF2B5EF4-FFF2-40B4-BE49-F238E27FC236}">
                <a16:creationId xmlns:a16="http://schemas.microsoft.com/office/drawing/2014/main" id="{DC8F86F1-5759-4098-87D6-24298BDC401F}"/>
              </a:ext>
            </a:extLst>
          </p:cNvPr>
          <p:cNvSpPr txBox="1"/>
          <p:nvPr/>
        </p:nvSpPr>
        <p:spPr>
          <a:xfrm>
            <a:off x="621545" y="1210771"/>
            <a:ext cx="8624741" cy="404534"/>
          </a:xfrm>
          <a:prstGeom prst="rect">
            <a:avLst/>
          </a:prstGeom>
        </p:spPr>
        <p:txBody>
          <a:bodyPr wrap="square" lIns="0" tIns="0" rIns="0" bIns="0" rtlCol="0" anchor="t">
            <a:spAutoFit/>
          </a:bodyPr>
          <a:lstStyle/>
          <a:p>
            <a:pPr algn="just">
              <a:lnSpc>
                <a:spcPct val="120000"/>
              </a:lnSpc>
            </a:pPr>
            <a:r>
              <a:rPr lang="en-US" sz="2400" b="1">
                <a:solidFill>
                  <a:srgbClr val="CB4D2F"/>
                </a:solidFill>
                <a:latin typeface="Times New Roman" panose="02020603050405020304" pitchFamily="18" charset="0"/>
                <a:cs typeface="Times New Roman" panose="02020603050405020304" pitchFamily="18" charset="0"/>
              </a:rPr>
              <a:t>Trong mỗi trường hợp dưới đây, dấu hai chấm được dùng làm gì?</a:t>
            </a:r>
            <a:endParaRPr lang="en-US" sz="2400" b="1" dirty="0">
              <a:solidFill>
                <a:srgbClr val="CB4D2F"/>
              </a:solidFill>
              <a:latin typeface="Times New Roman" panose="02020603050405020304" pitchFamily="18" charset="0"/>
              <a:cs typeface="Times New Roman" panose="02020603050405020304" pitchFamily="18" charset="0"/>
            </a:endParaRPr>
          </a:p>
        </p:txBody>
      </p:sp>
      <p:sp>
        <p:nvSpPr>
          <p:cNvPr id="13" name="TextBox 8">
            <a:extLst>
              <a:ext uri="{FF2B5EF4-FFF2-40B4-BE49-F238E27FC236}">
                <a16:creationId xmlns:a16="http://schemas.microsoft.com/office/drawing/2014/main" id="{9432B9CA-998C-45BD-A191-6C836823A775}"/>
              </a:ext>
            </a:extLst>
          </p:cNvPr>
          <p:cNvSpPr txBox="1"/>
          <p:nvPr/>
        </p:nvSpPr>
        <p:spPr>
          <a:xfrm>
            <a:off x="15432" y="1708841"/>
            <a:ext cx="8624741" cy="1282339"/>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a. Một chú công an vỗ vai em</a:t>
            </a:r>
            <a:r>
              <a:rPr lang="en-US" sz="2400" b="1">
                <a:solidFill>
                  <a:srgbClr val="EB6100"/>
                </a:solidFill>
                <a:latin typeface="Times New Roman" panose="02020603050405020304" pitchFamily="18" charset="0"/>
                <a:cs typeface="Times New Roman" panose="02020603050405020304" pitchFamily="18" charset="0"/>
              </a:rPr>
              <a:t>:</a:t>
            </a: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 Cháu quả là chàng gác rừng dũng cảm!</a:t>
            </a:r>
          </a:p>
          <a:p>
            <a:pPr algn="r">
              <a:lnSpc>
                <a:spcPct val="120000"/>
              </a:lnSpc>
            </a:pPr>
            <a:r>
              <a:rPr lang="en-US" sz="2400" b="1" i="1">
                <a:solidFill>
                  <a:srgbClr val="F8C14A"/>
                </a:solidFill>
                <a:latin typeface="Times New Roman" panose="02020603050405020304" pitchFamily="18" charset="0"/>
                <a:cs typeface="Times New Roman" panose="02020603050405020304" pitchFamily="18" charset="0"/>
              </a:rPr>
              <a:t>Nguyễn Thị Cẩm Châu</a:t>
            </a:r>
            <a:endParaRPr lang="en-US" sz="2400" b="1" i="1" dirty="0">
              <a:solidFill>
                <a:srgbClr val="F8C14A"/>
              </a:solidFill>
              <a:latin typeface="Times New Roman" panose="02020603050405020304" pitchFamily="18" charset="0"/>
              <a:cs typeface="Times New Roman" panose="02020603050405020304" pitchFamily="18" charset="0"/>
            </a:endParaRPr>
          </a:p>
        </p:txBody>
      </p:sp>
      <p:sp>
        <p:nvSpPr>
          <p:cNvPr id="15" name="TextBox 8">
            <a:extLst>
              <a:ext uri="{FF2B5EF4-FFF2-40B4-BE49-F238E27FC236}">
                <a16:creationId xmlns:a16="http://schemas.microsoft.com/office/drawing/2014/main" id="{123C9BDD-7AF9-4389-8A11-D776911B0B29}"/>
              </a:ext>
            </a:extLst>
          </p:cNvPr>
          <p:cNvSpPr txBox="1"/>
          <p:nvPr/>
        </p:nvSpPr>
        <p:spPr>
          <a:xfrm>
            <a:off x="5607" y="3134573"/>
            <a:ext cx="9144000" cy="1290931"/>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b. Cảnh vật xung quanh tôi đang có sự thay đổi lớn</a:t>
            </a:r>
            <a:r>
              <a:rPr lang="en-US" sz="2400" b="1">
                <a:solidFill>
                  <a:srgbClr val="EB6100"/>
                </a:solidFill>
                <a:latin typeface="Times New Roman" panose="02020603050405020304" pitchFamily="18" charset="0"/>
                <a:cs typeface="Times New Roman" panose="02020603050405020304" pitchFamily="18" charset="0"/>
              </a:rPr>
              <a:t>:</a:t>
            </a:r>
            <a:r>
              <a:rPr lang="en-US" sz="2400" b="1">
                <a:solidFill>
                  <a:srgbClr val="002060"/>
                </a:solidFill>
                <a:latin typeface="Times New Roman" panose="02020603050405020304" pitchFamily="18" charset="0"/>
                <a:cs typeface="Times New Roman" panose="02020603050405020304" pitchFamily="18" charset="0"/>
              </a:rPr>
              <a:t> hôm nay tôi đi học.</a:t>
            </a:r>
          </a:p>
          <a:p>
            <a:pPr algn="just">
              <a:lnSpc>
                <a:spcPct val="120000"/>
              </a:lnSpc>
            </a:pPr>
            <a:r>
              <a:rPr lang="en-US" sz="2400" b="1" i="1">
                <a:solidFill>
                  <a:srgbClr val="F8C14A"/>
                </a:solidFill>
                <a:latin typeface="Times New Roman" panose="02020603050405020304" pitchFamily="18" charset="0"/>
                <a:cs typeface="Times New Roman" panose="02020603050405020304" pitchFamily="18" charset="0"/>
              </a:rPr>
              <a:t>									Thanh Tịnh</a:t>
            </a:r>
            <a:endParaRPr lang="en-US" sz="2400" b="1" i="1" dirty="0">
              <a:solidFill>
                <a:srgbClr val="F8C14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888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532" y="-70300"/>
            <a:ext cx="1464153" cy="1365446"/>
          </a:xfrm>
          <a:prstGeom prst="rect">
            <a:avLst/>
          </a:prstGeom>
        </p:spPr>
      </p:pic>
      <p:sp>
        <p:nvSpPr>
          <p:cNvPr id="13" name="TextBox 8">
            <a:extLst>
              <a:ext uri="{FF2B5EF4-FFF2-40B4-BE49-F238E27FC236}">
                <a16:creationId xmlns:a16="http://schemas.microsoft.com/office/drawing/2014/main" id="{9432B9CA-998C-45BD-A191-6C836823A775}"/>
              </a:ext>
            </a:extLst>
          </p:cNvPr>
          <p:cNvSpPr txBox="1"/>
          <p:nvPr/>
        </p:nvSpPr>
        <p:spPr>
          <a:xfrm>
            <a:off x="259629" y="1111339"/>
            <a:ext cx="8624741" cy="1282339"/>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a. Một chú công an vỗ vai em</a:t>
            </a:r>
            <a:r>
              <a:rPr lang="en-US" sz="2400" b="1">
                <a:solidFill>
                  <a:srgbClr val="EB6100"/>
                </a:solidFill>
                <a:latin typeface="Times New Roman" panose="02020603050405020304" pitchFamily="18" charset="0"/>
                <a:cs typeface="Times New Roman" panose="02020603050405020304" pitchFamily="18" charset="0"/>
              </a:rPr>
              <a:t>:</a:t>
            </a: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 Cháu quả là chàng gác rừng dũng cảm!</a:t>
            </a:r>
          </a:p>
          <a:p>
            <a:pPr algn="r">
              <a:lnSpc>
                <a:spcPct val="120000"/>
              </a:lnSpc>
            </a:pPr>
            <a:r>
              <a:rPr lang="en-US" sz="2400" b="1" i="1">
                <a:solidFill>
                  <a:srgbClr val="F8C14A"/>
                </a:solidFill>
                <a:latin typeface="Times New Roman" panose="02020603050405020304" pitchFamily="18" charset="0"/>
                <a:cs typeface="Times New Roman" panose="02020603050405020304" pitchFamily="18" charset="0"/>
              </a:rPr>
              <a:t>Nguyễn Thị Cẩm Châu</a:t>
            </a:r>
            <a:endParaRPr lang="en-US" sz="2400" b="1" i="1" dirty="0">
              <a:solidFill>
                <a:srgbClr val="F8C14A"/>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ED441ED9-6200-426C-8673-BBF4CB85DC5E}"/>
              </a:ext>
            </a:extLst>
          </p:cNvPr>
          <p:cNvCxnSpPr>
            <a:cxnSpLocks/>
          </p:cNvCxnSpPr>
          <p:nvPr/>
        </p:nvCxnSpPr>
        <p:spPr>
          <a:xfrm>
            <a:off x="703743" y="2010420"/>
            <a:ext cx="4951099"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3" name="Arrow: Down 2">
            <a:extLst>
              <a:ext uri="{FF2B5EF4-FFF2-40B4-BE49-F238E27FC236}">
                <a16:creationId xmlns:a16="http://schemas.microsoft.com/office/drawing/2014/main" id="{39927263-9EB5-403B-8AB9-93D105E6F1A3}"/>
              </a:ext>
            </a:extLst>
          </p:cNvPr>
          <p:cNvSpPr/>
          <p:nvPr/>
        </p:nvSpPr>
        <p:spPr>
          <a:xfrm>
            <a:off x="2887579" y="2117558"/>
            <a:ext cx="288758" cy="454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8">
            <a:extLst>
              <a:ext uri="{FF2B5EF4-FFF2-40B4-BE49-F238E27FC236}">
                <a16:creationId xmlns:a16="http://schemas.microsoft.com/office/drawing/2014/main" id="{9F2F1BE3-D9DE-49F9-B94C-6D2FFF42A4AA}"/>
              </a:ext>
            </a:extLst>
          </p:cNvPr>
          <p:cNvSpPr txBox="1"/>
          <p:nvPr/>
        </p:nvSpPr>
        <p:spPr>
          <a:xfrm>
            <a:off x="974557" y="2666118"/>
            <a:ext cx="3337813" cy="404534"/>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Times New Roman" panose="02020603050405020304" pitchFamily="18" charset="0"/>
                <a:cs typeface="Times New Roman" panose="02020603050405020304" pitchFamily="18" charset="0"/>
              </a:rPr>
              <a:t>Đây là lời nói của ai?</a:t>
            </a:r>
            <a:endParaRPr lang="en-US" sz="2400" b="1" i="1" dirty="0">
              <a:solidFill>
                <a:srgbClr val="F8C14A"/>
              </a:solidFill>
              <a:latin typeface="Times New Roman" panose="02020603050405020304" pitchFamily="18" charset="0"/>
              <a:cs typeface="Times New Roman" panose="02020603050405020304" pitchFamily="18" charset="0"/>
            </a:endParaRPr>
          </a:p>
        </p:txBody>
      </p:sp>
      <p:sp>
        <p:nvSpPr>
          <p:cNvPr id="17" name="TextBox 8">
            <a:extLst>
              <a:ext uri="{FF2B5EF4-FFF2-40B4-BE49-F238E27FC236}">
                <a16:creationId xmlns:a16="http://schemas.microsoft.com/office/drawing/2014/main" id="{B16ACF48-2715-4901-B94C-4552732D8650}"/>
              </a:ext>
            </a:extLst>
          </p:cNvPr>
          <p:cNvSpPr txBox="1"/>
          <p:nvPr/>
        </p:nvSpPr>
        <p:spPr>
          <a:xfrm>
            <a:off x="3566096" y="2666118"/>
            <a:ext cx="1751863" cy="404534"/>
          </a:xfrm>
          <a:prstGeom prst="rect">
            <a:avLst/>
          </a:prstGeom>
          <a:solidFill>
            <a:schemeClr val="bg1"/>
          </a:solidFill>
        </p:spPr>
        <p:txBody>
          <a:bodyPr wrap="square" lIns="0" tIns="0" rIns="0" bIns="0" rtlCol="0" anchor="t">
            <a:spAutoFit/>
          </a:bodyPr>
          <a:lstStyle/>
          <a:p>
            <a:pPr algn="just">
              <a:lnSpc>
                <a:spcPct val="120000"/>
              </a:lnSpc>
            </a:pPr>
            <a:r>
              <a:rPr lang="en-US" sz="2400" b="1">
                <a:solidFill>
                  <a:srgbClr val="EB6100"/>
                </a:solidFill>
                <a:latin typeface="Times New Roman" panose="02020603050405020304" pitchFamily="18" charset="0"/>
                <a:cs typeface="Times New Roman" panose="02020603050405020304" pitchFamily="18" charset="0"/>
              </a:rPr>
              <a:t>chú công an.</a:t>
            </a:r>
            <a:endParaRPr lang="en-US" sz="2400" b="1" i="1" dirty="0">
              <a:solidFill>
                <a:srgbClr val="EB6100"/>
              </a:solidFill>
              <a:latin typeface="Times New Roman" panose="02020603050405020304" pitchFamily="18" charset="0"/>
              <a:cs typeface="Times New Roman" panose="02020603050405020304" pitchFamily="18" charset="0"/>
            </a:endParaRPr>
          </a:p>
        </p:txBody>
      </p:sp>
      <p:sp>
        <p:nvSpPr>
          <p:cNvPr id="18" name="TextBox 8">
            <a:extLst>
              <a:ext uri="{FF2B5EF4-FFF2-40B4-BE49-F238E27FC236}">
                <a16:creationId xmlns:a16="http://schemas.microsoft.com/office/drawing/2014/main" id="{F926071B-2413-4AA6-A73A-7E8DDD446B8F}"/>
              </a:ext>
            </a:extLst>
          </p:cNvPr>
          <p:cNvSpPr txBox="1"/>
          <p:nvPr/>
        </p:nvSpPr>
        <p:spPr>
          <a:xfrm>
            <a:off x="974557" y="3221181"/>
            <a:ext cx="4803139" cy="404534"/>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Times New Roman" panose="02020603050405020304" pitchFamily="18" charset="0"/>
                <a:cs typeface="Times New Roman" panose="02020603050405020304" pitchFamily="18" charset="0"/>
              </a:rPr>
              <a:t>Dấu hai chấm được dùng làm gì?</a:t>
            </a:r>
            <a:endParaRPr lang="en-US" sz="2400" b="1" i="1" dirty="0">
              <a:solidFill>
                <a:srgbClr val="F8C14A"/>
              </a:solidFill>
              <a:latin typeface="Times New Roman" panose="02020603050405020304" pitchFamily="18" charset="0"/>
              <a:cs typeface="Times New Roman" panose="02020603050405020304" pitchFamily="18" charset="0"/>
            </a:endParaRPr>
          </a:p>
        </p:txBody>
      </p:sp>
      <p:sp>
        <p:nvSpPr>
          <p:cNvPr id="19" name="TextBox 8">
            <a:extLst>
              <a:ext uri="{FF2B5EF4-FFF2-40B4-BE49-F238E27FC236}">
                <a16:creationId xmlns:a16="http://schemas.microsoft.com/office/drawing/2014/main" id="{5FD5C993-2B74-4DD7-9482-40B81F345392}"/>
              </a:ext>
            </a:extLst>
          </p:cNvPr>
          <p:cNvSpPr txBox="1"/>
          <p:nvPr/>
        </p:nvSpPr>
        <p:spPr>
          <a:xfrm>
            <a:off x="-1" y="3197553"/>
            <a:ext cx="9144000" cy="847733"/>
          </a:xfrm>
          <a:prstGeom prst="rect">
            <a:avLst/>
          </a:prstGeom>
        </p:spPr>
        <p:txBody>
          <a:bodyPr wrap="square" lIns="0" tIns="0" rIns="0" bIns="0" rtlCol="0" anchor="t">
            <a:spAutoFit/>
          </a:bodyPr>
          <a:lstStyle/>
          <a:p>
            <a:pPr marL="342900" indent="-342900" algn="ctr">
              <a:lnSpc>
                <a:spcPct val="120000"/>
              </a:lnSpc>
              <a:buFont typeface="Wingdings" panose="05000000000000000000" pitchFamily="2" charset="2"/>
              <a:buChar char="Ø"/>
            </a:pPr>
            <a:r>
              <a:rPr lang="en-US" sz="2400" b="1">
                <a:solidFill>
                  <a:srgbClr val="CB4D2F"/>
                </a:solidFill>
                <a:latin typeface="Times New Roman" panose="02020603050405020304" pitchFamily="18" charset="0"/>
                <a:cs typeface="Times New Roman" panose="02020603050405020304" pitchFamily="18" charset="0"/>
              </a:rPr>
              <a:t>Báo hiệu bộ phận câu đứng sau là lời nói của nhân vật </a:t>
            </a:r>
          </a:p>
          <a:p>
            <a:pPr algn="ctr">
              <a:lnSpc>
                <a:spcPct val="120000"/>
              </a:lnSpc>
            </a:pPr>
            <a:r>
              <a:rPr lang="en-US" sz="2400" b="1">
                <a:solidFill>
                  <a:srgbClr val="CB4D2F"/>
                </a:solidFill>
                <a:latin typeface="Times New Roman" panose="02020603050405020304" pitchFamily="18" charset="0"/>
                <a:cs typeface="Times New Roman" panose="02020603050405020304" pitchFamily="18" charset="0"/>
              </a:rPr>
              <a:t>(dùng phối hợp với dấu gạch ngang)</a:t>
            </a:r>
            <a:endParaRPr lang="en-US" sz="2400" b="1" dirty="0">
              <a:solidFill>
                <a:srgbClr val="CB4D2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53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16" grpId="0"/>
      <p:bldP spid="17" grpId="0" animBg="1"/>
      <p:bldP spid="18" grpId="0"/>
      <p:bldP spid="18" grpId="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
            <a:extLst>
              <a:ext uri="{FF2B5EF4-FFF2-40B4-BE49-F238E27FC236}">
                <a16:creationId xmlns:a16="http://schemas.microsoft.com/office/drawing/2014/main" id="{0827E3A7-B1E9-4B09-9D46-55CFA4116DAA}"/>
              </a:ext>
            </a:extLst>
          </p:cNvPr>
          <p:cNvSpPr txBox="1"/>
          <p:nvPr/>
        </p:nvSpPr>
        <p:spPr>
          <a:xfrm>
            <a:off x="0" y="1139742"/>
            <a:ext cx="9144000" cy="1290931"/>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b. Cảnh vật xung quanh tôi đang có sự thay đổi lớn</a:t>
            </a:r>
            <a:r>
              <a:rPr lang="en-US" sz="2400" b="1">
                <a:solidFill>
                  <a:srgbClr val="EB6100"/>
                </a:solidFill>
                <a:latin typeface="Times New Roman" panose="02020603050405020304" pitchFamily="18" charset="0"/>
                <a:cs typeface="Times New Roman" panose="02020603050405020304" pitchFamily="18" charset="0"/>
              </a:rPr>
              <a:t>:</a:t>
            </a:r>
            <a:r>
              <a:rPr lang="en-US" sz="2400" b="1">
                <a:solidFill>
                  <a:srgbClr val="002060"/>
                </a:solidFill>
                <a:latin typeface="Times New Roman" panose="02020603050405020304" pitchFamily="18" charset="0"/>
                <a:cs typeface="Times New Roman" panose="02020603050405020304" pitchFamily="18" charset="0"/>
              </a:rPr>
              <a:t> hôm nay tôi đi học.</a:t>
            </a:r>
          </a:p>
          <a:p>
            <a:pPr algn="just">
              <a:lnSpc>
                <a:spcPct val="120000"/>
              </a:lnSpc>
            </a:pPr>
            <a:r>
              <a:rPr lang="en-US" sz="2400" b="1" i="1">
                <a:solidFill>
                  <a:srgbClr val="F8C14A"/>
                </a:solidFill>
                <a:latin typeface="Times New Roman" panose="02020603050405020304" pitchFamily="18" charset="0"/>
                <a:cs typeface="Times New Roman" panose="02020603050405020304" pitchFamily="18" charset="0"/>
              </a:rPr>
              <a:t>									Thanh Tịnh</a:t>
            </a:r>
            <a:endParaRPr lang="en-US" sz="2400" b="1" i="1" dirty="0">
              <a:solidFill>
                <a:srgbClr val="F8C14A"/>
              </a:solidFill>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532" y="-70300"/>
            <a:ext cx="1464153" cy="1365446"/>
          </a:xfrm>
          <a:prstGeom prst="rect">
            <a:avLst/>
          </a:prstGeom>
        </p:spPr>
      </p:pic>
      <p:cxnSp>
        <p:nvCxnSpPr>
          <p:cNvPr id="10" name="Straight Connector 9">
            <a:extLst>
              <a:ext uri="{FF2B5EF4-FFF2-40B4-BE49-F238E27FC236}">
                <a16:creationId xmlns:a16="http://schemas.microsoft.com/office/drawing/2014/main" id="{ED441ED9-6200-426C-8673-BBF4CB85DC5E}"/>
              </a:ext>
            </a:extLst>
          </p:cNvPr>
          <p:cNvCxnSpPr>
            <a:cxnSpLocks/>
          </p:cNvCxnSpPr>
          <p:nvPr/>
        </p:nvCxnSpPr>
        <p:spPr>
          <a:xfrm flipV="1">
            <a:off x="344168" y="1579846"/>
            <a:ext cx="6063915" cy="15898"/>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3" name="Arrow: Down 2">
            <a:extLst>
              <a:ext uri="{FF2B5EF4-FFF2-40B4-BE49-F238E27FC236}">
                <a16:creationId xmlns:a16="http://schemas.microsoft.com/office/drawing/2014/main" id="{39927263-9EB5-403B-8AB9-93D105E6F1A3}"/>
              </a:ext>
            </a:extLst>
          </p:cNvPr>
          <p:cNvSpPr/>
          <p:nvPr/>
        </p:nvSpPr>
        <p:spPr>
          <a:xfrm>
            <a:off x="3231747" y="1651225"/>
            <a:ext cx="288758" cy="454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8">
            <a:extLst>
              <a:ext uri="{FF2B5EF4-FFF2-40B4-BE49-F238E27FC236}">
                <a16:creationId xmlns:a16="http://schemas.microsoft.com/office/drawing/2014/main" id="{9F2F1BE3-D9DE-49F9-B94C-6D2FFF42A4AA}"/>
              </a:ext>
            </a:extLst>
          </p:cNvPr>
          <p:cNvSpPr txBox="1"/>
          <p:nvPr/>
        </p:nvSpPr>
        <p:spPr>
          <a:xfrm>
            <a:off x="216568" y="2200481"/>
            <a:ext cx="7964906" cy="404534"/>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Times New Roman" panose="02020603050405020304" pitchFamily="18" charset="0"/>
                <a:cs typeface="Times New Roman" panose="02020603050405020304" pitchFamily="18" charset="0"/>
              </a:rPr>
              <a:t>Vì sao cảnh vật xung quanh tác giả lại có sự thay đổi lớn?</a:t>
            </a:r>
            <a:endParaRPr lang="en-US" sz="2400" b="1" i="1" dirty="0">
              <a:solidFill>
                <a:srgbClr val="F8C14A"/>
              </a:solidFill>
              <a:latin typeface="Times New Roman" panose="02020603050405020304" pitchFamily="18" charset="0"/>
              <a:cs typeface="Times New Roman" panose="02020603050405020304" pitchFamily="18" charset="0"/>
            </a:endParaRPr>
          </a:p>
        </p:txBody>
      </p:sp>
      <p:sp>
        <p:nvSpPr>
          <p:cNvPr id="18" name="TextBox 8">
            <a:extLst>
              <a:ext uri="{FF2B5EF4-FFF2-40B4-BE49-F238E27FC236}">
                <a16:creationId xmlns:a16="http://schemas.microsoft.com/office/drawing/2014/main" id="{F926071B-2413-4AA6-A73A-7E8DDD446B8F}"/>
              </a:ext>
            </a:extLst>
          </p:cNvPr>
          <p:cNvSpPr txBox="1"/>
          <p:nvPr/>
        </p:nvSpPr>
        <p:spPr>
          <a:xfrm>
            <a:off x="216568" y="2755566"/>
            <a:ext cx="4803139" cy="404534"/>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Times New Roman" panose="02020603050405020304" pitchFamily="18" charset="0"/>
                <a:cs typeface="Times New Roman" panose="02020603050405020304" pitchFamily="18" charset="0"/>
              </a:rPr>
              <a:t>Dấu hai chấm được dùng làm gì?</a:t>
            </a:r>
            <a:endParaRPr lang="en-US" sz="2400" b="1" i="1" dirty="0">
              <a:solidFill>
                <a:srgbClr val="F8C14A"/>
              </a:solidFill>
              <a:latin typeface="Times New Roman" panose="02020603050405020304" pitchFamily="18" charset="0"/>
              <a:cs typeface="Times New Roman" panose="02020603050405020304" pitchFamily="18" charset="0"/>
            </a:endParaRPr>
          </a:p>
        </p:txBody>
      </p:sp>
      <p:sp>
        <p:nvSpPr>
          <p:cNvPr id="19" name="TextBox 8">
            <a:extLst>
              <a:ext uri="{FF2B5EF4-FFF2-40B4-BE49-F238E27FC236}">
                <a16:creationId xmlns:a16="http://schemas.microsoft.com/office/drawing/2014/main" id="{5FD5C993-2B74-4DD7-9482-40B81F345392}"/>
              </a:ext>
            </a:extLst>
          </p:cNvPr>
          <p:cNvSpPr txBox="1"/>
          <p:nvPr/>
        </p:nvSpPr>
        <p:spPr>
          <a:xfrm>
            <a:off x="0" y="2742979"/>
            <a:ext cx="8121316" cy="847733"/>
          </a:xfrm>
          <a:prstGeom prst="rect">
            <a:avLst/>
          </a:prstGeom>
        </p:spPr>
        <p:txBody>
          <a:bodyPr wrap="square" lIns="0" tIns="0" rIns="0" bIns="0" rtlCol="0" anchor="t">
            <a:spAutoFit/>
          </a:bodyPr>
          <a:lstStyle/>
          <a:p>
            <a:pPr marL="342900" indent="-342900" algn="ctr">
              <a:lnSpc>
                <a:spcPct val="120000"/>
              </a:lnSpc>
              <a:buFont typeface="Wingdings" panose="05000000000000000000" pitchFamily="2" charset="2"/>
              <a:buChar char="Ø"/>
            </a:pPr>
            <a:r>
              <a:rPr lang="en-US" sz="2400" b="1">
                <a:solidFill>
                  <a:srgbClr val="CB4D2F"/>
                </a:solidFill>
                <a:latin typeface="Times New Roman" panose="02020603050405020304" pitchFamily="18" charset="0"/>
                <a:cs typeface="Times New Roman" panose="02020603050405020304" pitchFamily="18" charset="0"/>
              </a:rPr>
              <a:t>Báo hiệu bộ phận câu đứng sau là lời giải thích cho bộ phận đứng trước.</a:t>
            </a:r>
            <a:endParaRPr lang="en-US" sz="2400" b="1" dirty="0">
              <a:solidFill>
                <a:srgbClr val="CB4D2F"/>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B33247A1-D724-461F-BC5B-95E5E0D7CD98}"/>
              </a:ext>
            </a:extLst>
          </p:cNvPr>
          <p:cNvCxnSpPr>
            <a:cxnSpLocks/>
          </p:cNvCxnSpPr>
          <p:nvPr/>
        </p:nvCxnSpPr>
        <p:spPr>
          <a:xfrm flipV="1">
            <a:off x="6689556" y="1550138"/>
            <a:ext cx="2406316" cy="1641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3A8D9ED-5BC7-49BE-BDF7-A67CF81A5114}"/>
              </a:ext>
            </a:extLst>
          </p:cNvPr>
          <p:cNvGrpSpPr/>
          <p:nvPr/>
        </p:nvGrpSpPr>
        <p:grpSpPr>
          <a:xfrm>
            <a:off x="7506022" y="2324244"/>
            <a:ext cx="953512" cy="1987164"/>
            <a:chOff x="1573955" y="457173"/>
            <a:chExt cx="685154" cy="1427894"/>
          </a:xfrm>
        </p:grpSpPr>
        <p:pic>
          <p:nvPicPr>
            <p:cNvPr id="30" name="Picture 29">
              <a:extLst>
                <a:ext uri="{FF2B5EF4-FFF2-40B4-BE49-F238E27FC236}">
                  <a16:creationId xmlns:a16="http://schemas.microsoft.com/office/drawing/2014/main" id="{EB94C659-83F5-4B2A-BD24-826AD3F8CA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31" name="Oval 30">
              <a:extLst>
                <a:ext uri="{FF2B5EF4-FFF2-40B4-BE49-F238E27FC236}">
                  <a16:creationId xmlns:a16="http://schemas.microsoft.com/office/drawing/2014/main" id="{CF7AD790-9A6D-4B78-B902-3A2EFF23CF71}"/>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33891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 grpId="0" animBg="1"/>
      <p:bldP spid="3" grpId="1" animBg="1"/>
      <p:bldP spid="16" grpId="0"/>
      <p:bldP spid="16" grpId="1"/>
      <p:bldP spid="18" grpId="0"/>
      <p:bldP spid="18" grpId="1"/>
      <p:bldP spid="18" grpId="2"/>
      <p:bldP spid="19" grpId="0"/>
      <p:bldP spid="1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56499"/>
            <a:ext cx="9144000" cy="987000"/>
          </a:xfrm>
          <a:prstGeom prst="rect">
            <a:avLst/>
          </a:prstGeom>
        </p:spPr>
      </p:pic>
      <p:grpSp>
        <p:nvGrpSpPr>
          <p:cNvPr id="5" name="Group 4">
            <a:extLst>
              <a:ext uri="{FF2B5EF4-FFF2-40B4-BE49-F238E27FC236}">
                <a16:creationId xmlns:a16="http://schemas.microsoft.com/office/drawing/2014/main" id="{FB1D8AED-9959-4A2F-934F-9562A9D0713E}"/>
              </a:ext>
            </a:extLst>
          </p:cNvPr>
          <p:cNvGrpSpPr/>
          <p:nvPr/>
        </p:nvGrpSpPr>
        <p:grpSpPr>
          <a:xfrm>
            <a:off x="-81531" y="-384601"/>
            <a:ext cx="3120298" cy="1563128"/>
            <a:chOff x="-81531" y="-384601"/>
            <a:chExt cx="3120298" cy="1563128"/>
          </a:xfrm>
        </p:grpSpPr>
        <p:pic>
          <p:nvPicPr>
            <p:cNvPr id="4" name="Picture 3">
              <a:extLst>
                <a:ext uri="{FF2B5EF4-FFF2-40B4-BE49-F238E27FC236}">
                  <a16:creationId xmlns:a16="http://schemas.microsoft.com/office/drawing/2014/main" id="{1D51A63B-8CC4-4415-A488-2BA9B2CB8C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000" b="72784"/>
            <a:stretch/>
          </p:blipFill>
          <p:spPr>
            <a:xfrm>
              <a:off x="-81531" y="-384601"/>
              <a:ext cx="3120298" cy="1563128"/>
            </a:xfrm>
            <a:prstGeom prst="rect">
              <a:avLst/>
            </a:prstGeom>
          </p:spPr>
        </p:pic>
        <p:sp>
          <p:nvSpPr>
            <p:cNvPr id="11" name="TextBox 8">
              <a:extLst>
                <a:ext uri="{FF2B5EF4-FFF2-40B4-BE49-F238E27FC236}">
                  <a16:creationId xmlns:a16="http://schemas.microsoft.com/office/drawing/2014/main" id="{40366401-CAFC-498C-833A-CF55E8D5A497}"/>
                </a:ext>
              </a:extLst>
            </p:cNvPr>
            <p:cNvSpPr txBox="1"/>
            <p:nvPr/>
          </p:nvSpPr>
          <p:spPr>
            <a:xfrm>
              <a:off x="369209" y="330420"/>
              <a:ext cx="2218817" cy="539378"/>
            </a:xfrm>
            <a:prstGeom prst="rect">
              <a:avLst/>
            </a:prstGeom>
          </p:spPr>
          <p:txBody>
            <a:bodyPr wrap="square" lIns="0" tIns="0" rIns="0" bIns="0" rtlCol="0" anchor="t">
              <a:spAutoFit/>
            </a:bodyPr>
            <a:lstStyle/>
            <a:p>
              <a:pPr algn="ctr">
                <a:lnSpc>
                  <a:spcPct val="120000"/>
                </a:lnSpc>
              </a:pPr>
              <a:r>
                <a:rPr lang="en-US" sz="3200" b="1">
                  <a:solidFill>
                    <a:srgbClr val="0070C0"/>
                  </a:solidFill>
                  <a:latin typeface="Times New Roman" panose="02020603050405020304" pitchFamily="18" charset="0"/>
                  <a:cs typeface="Times New Roman" panose="02020603050405020304" pitchFamily="18" charset="0"/>
                </a:rPr>
                <a:t>Thử thách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sp>
        <p:nvSpPr>
          <p:cNvPr id="12" name="TextBox 8">
            <a:extLst>
              <a:ext uri="{FF2B5EF4-FFF2-40B4-BE49-F238E27FC236}">
                <a16:creationId xmlns:a16="http://schemas.microsoft.com/office/drawing/2014/main" id="{DC8F86F1-5759-4098-87D6-24298BDC401F}"/>
              </a:ext>
            </a:extLst>
          </p:cNvPr>
          <p:cNvSpPr txBox="1"/>
          <p:nvPr/>
        </p:nvSpPr>
        <p:spPr>
          <a:xfrm>
            <a:off x="3038766" y="174800"/>
            <a:ext cx="6069216" cy="847733"/>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Times New Roman" panose="02020603050405020304" pitchFamily="18" charset="0"/>
                <a:cs typeface="Times New Roman" panose="02020603050405020304" pitchFamily="18" charset="0"/>
              </a:rPr>
              <a:t>Có thể đặt dấu hai chấm vào chỗ nào trong các khổ thơ, các câu văn dưới đây?</a:t>
            </a:r>
            <a:endParaRPr lang="en-US" sz="2400" b="1" dirty="0">
              <a:solidFill>
                <a:srgbClr val="CB4D2F"/>
              </a:solidFill>
              <a:latin typeface="Times New Roman" panose="02020603050405020304" pitchFamily="18" charset="0"/>
              <a:cs typeface="Times New Roman" panose="02020603050405020304" pitchFamily="18" charset="0"/>
            </a:endParaRPr>
          </a:p>
        </p:txBody>
      </p:sp>
      <p:sp>
        <p:nvSpPr>
          <p:cNvPr id="13" name="TextBox 8">
            <a:extLst>
              <a:ext uri="{FF2B5EF4-FFF2-40B4-BE49-F238E27FC236}">
                <a16:creationId xmlns:a16="http://schemas.microsoft.com/office/drawing/2014/main" id="{9432B9CA-998C-45BD-A191-6C836823A775}"/>
              </a:ext>
            </a:extLst>
          </p:cNvPr>
          <p:cNvSpPr txBox="1"/>
          <p:nvPr/>
        </p:nvSpPr>
        <p:spPr>
          <a:xfrm>
            <a:off x="-209895" y="121764"/>
            <a:ext cx="3784059" cy="5140446"/>
          </a:xfrm>
          <a:prstGeom prst="rect">
            <a:avLst/>
          </a:prstGeom>
        </p:spPr>
        <p:txBody>
          <a:bodyPr wrap="square" lIns="0" tIns="0" rIns="0" bIns="0" rtlCol="0" anchor="t">
            <a:spAutoFit/>
          </a:bodyPr>
          <a:lstStyle/>
          <a:p>
            <a:pPr lvl="1" algn="just">
              <a:lnSpc>
                <a:spcPct val="120000"/>
              </a:lnSpc>
            </a:pPr>
            <a:r>
              <a:rPr lang="en-US" sz="2000" b="1">
                <a:solidFill>
                  <a:srgbClr val="002060"/>
                </a:solidFill>
                <a:latin typeface="Times New Roman" panose="02020603050405020304" pitchFamily="18" charset="0"/>
                <a:cs typeface="Times New Roman" panose="02020603050405020304" pitchFamily="18" charset="0"/>
              </a:rPr>
              <a:t>a. 	Trận đánh đã bắt đầu</a:t>
            </a:r>
          </a:p>
          <a:p>
            <a:pPr algn="just">
              <a:lnSpc>
                <a:spcPct val="120000"/>
              </a:lnSpc>
            </a:pPr>
            <a:r>
              <a:rPr lang="en-US" sz="2000" b="1">
                <a:solidFill>
                  <a:srgbClr val="002060"/>
                </a:solidFill>
                <a:latin typeface="Times New Roman" panose="02020603050405020304" pitchFamily="18" charset="0"/>
                <a:cs typeface="Times New Roman" panose="02020603050405020304" pitchFamily="18" charset="0"/>
              </a:rPr>
              <a:t>	Quân ta ào lên trước</a:t>
            </a:r>
          </a:p>
          <a:p>
            <a:pPr algn="just">
              <a:lnSpc>
                <a:spcPct val="120000"/>
              </a:lnSpc>
            </a:pPr>
            <a:r>
              <a:rPr lang="en-US" sz="2000" b="1">
                <a:solidFill>
                  <a:srgbClr val="002060"/>
                </a:solidFill>
                <a:latin typeface="Times New Roman" panose="02020603050405020304" pitchFamily="18" charset="0"/>
                <a:cs typeface="Times New Roman" panose="02020603050405020304" pitchFamily="18" charset="0"/>
              </a:rPr>
              <a:t>	Một tên giặc ngã nhào</a:t>
            </a:r>
          </a:p>
          <a:p>
            <a:pPr algn="just">
              <a:lnSpc>
                <a:spcPct val="120000"/>
              </a:lnSpc>
            </a:pPr>
            <a:r>
              <a:rPr lang="en-US" sz="2000" b="1">
                <a:solidFill>
                  <a:srgbClr val="002060"/>
                </a:solidFill>
                <a:latin typeface="Times New Roman" panose="02020603050405020304" pitchFamily="18" charset="0"/>
                <a:cs typeface="Times New Roman" panose="02020603050405020304" pitchFamily="18" charset="0"/>
              </a:rPr>
              <a:t>	Chết rồi, không dậy được.</a:t>
            </a:r>
          </a:p>
          <a:p>
            <a:pPr algn="just">
              <a:lnSpc>
                <a:spcPct val="120000"/>
              </a:lnSpc>
            </a:pPr>
            <a:endParaRPr lang="en-US" sz="700" b="1">
              <a:solidFill>
                <a:srgbClr val="002060"/>
              </a:solidFill>
              <a:latin typeface="Times New Roman" panose="02020603050405020304" pitchFamily="18" charset="0"/>
              <a:cs typeface="Times New Roman" panose="02020603050405020304" pitchFamily="18" charset="0"/>
            </a:endParaRPr>
          </a:p>
          <a:p>
            <a:pPr algn="just">
              <a:lnSpc>
                <a:spcPct val="120000"/>
              </a:lnSpc>
            </a:pPr>
            <a:r>
              <a:rPr lang="en-US" sz="2000" b="1">
                <a:solidFill>
                  <a:srgbClr val="002060"/>
                </a:solidFill>
                <a:latin typeface="Times New Roman" panose="02020603050405020304" pitchFamily="18" charset="0"/>
                <a:cs typeface="Times New Roman" panose="02020603050405020304" pitchFamily="18" charset="0"/>
              </a:rPr>
              <a:t>	Chết là không nhúc nhích</a:t>
            </a:r>
          </a:p>
          <a:p>
            <a:pPr algn="just">
              <a:lnSpc>
                <a:spcPct val="120000"/>
              </a:lnSpc>
            </a:pPr>
            <a:r>
              <a:rPr lang="en-US" sz="2000" b="1">
                <a:solidFill>
                  <a:srgbClr val="002060"/>
                </a:solidFill>
                <a:latin typeface="Times New Roman" panose="02020603050405020304" pitchFamily="18" charset="0"/>
                <a:cs typeface="Times New Roman" panose="02020603050405020304" pitchFamily="18" charset="0"/>
              </a:rPr>
              <a:t>	Sao nó cứ lồm cồm?</a:t>
            </a:r>
          </a:p>
          <a:p>
            <a:pPr algn="just">
              <a:lnSpc>
                <a:spcPct val="120000"/>
              </a:lnSpc>
            </a:pPr>
            <a:r>
              <a:rPr lang="en-US" sz="2000" b="1">
                <a:solidFill>
                  <a:srgbClr val="002060"/>
                </a:solidFill>
                <a:latin typeface="Times New Roman" panose="02020603050405020304" pitchFamily="18" charset="0"/>
                <a:cs typeface="Times New Roman" panose="02020603050405020304" pitchFamily="18" charset="0"/>
              </a:rPr>
              <a:t>	Tính ăn gian chẳng thích</a:t>
            </a:r>
          </a:p>
          <a:p>
            <a:pPr algn="just">
              <a:lnSpc>
                <a:spcPct val="120000"/>
              </a:lnSpc>
            </a:pPr>
            <a:r>
              <a:rPr lang="en-US" sz="2000" b="1">
                <a:solidFill>
                  <a:srgbClr val="002060"/>
                </a:solidFill>
                <a:latin typeface="Times New Roman" panose="02020603050405020304" pitchFamily="18" charset="0"/>
                <a:cs typeface="Times New Roman" panose="02020603050405020304" pitchFamily="18" charset="0"/>
              </a:rPr>
              <a:t>	Chơi thật thà vui hơn.</a:t>
            </a:r>
          </a:p>
          <a:p>
            <a:pPr algn="just">
              <a:lnSpc>
                <a:spcPct val="120000"/>
              </a:lnSpc>
            </a:pPr>
            <a:endParaRPr lang="en-US" sz="500" b="1">
              <a:solidFill>
                <a:srgbClr val="002060"/>
              </a:solidFill>
              <a:latin typeface="Times New Roman" panose="02020603050405020304" pitchFamily="18" charset="0"/>
              <a:cs typeface="Times New Roman" panose="02020603050405020304" pitchFamily="18" charset="0"/>
            </a:endParaRPr>
          </a:p>
          <a:p>
            <a:pPr algn="just">
              <a:lnSpc>
                <a:spcPct val="120000"/>
              </a:lnSpc>
            </a:pPr>
            <a:r>
              <a:rPr lang="en-US" sz="2000" b="1">
                <a:solidFill>
                  <a:srgbClr val="002060"/>
                </a:solidFill>
                <a:latin typeface="Times New Roman" panose="02020603050405020304" pitchFamily="18" charset="0"/>
                <a:cs typeface="Times New Roman" panose="02020603050405020304" pitchFamily="18" charset="0"/>
              </a:rPr>
              <a:t>	Thằng giặc cuống cả chân</a:t>
            </a:r>
          </a:p>
          <a:p>
            <a:pPr algn="just">
              <a:lnSpc>
                <a:spcPct val="120000"/>
              </a:lnSpc>
            </a:pPr>
            <a:r>
              <a:rPr lang="en-US" sz="2000" b="1">
                <a:solidFill>
                  <a:srgbClr val="002060"/>
                </a:solidFill>
                <a:latin typeface="Times New Roman" panose="02020603050405020304" pitchFamily="18" charset="0"/>
                <a:cs typeface="Times New Roman" panose="02020603050405020304" pitchFamily="18" charset="0"/>
              </a:rPr>
              <a:t>	Nhăn nhó kêu rối rít</a:t>
            </a:r>
          </a:p>
          <a:p>
            <a:pPr algn="just">
              <a:lnSpc>
                <a:spcPct val="120000"/>
              </a:lnSpc>
            </a:pPr>
            <a:r>
              <a:rPr lang="en-US" sz="2000" b="1">
                <a:solidFill>
                  <a:srgbClr val="002060"/>
                </a:solidFill>
                <a:latin typeface="Times New Roman" panose="02020603050405020304" pitchFamily="18" charset="0"/>
                <a:cs typeface="Times New Roman" panose="02020603050405020304" pitchFamily="18" charset="0"/>
              </a:rPr>
              <a:t>	- Đồng ý là tao chết</a:t>
            </a:r>
          </a:p>
          <a:p>
            <a:pPr algn="just">
              <a:lnSpc>
                <a:spcPct val="120000"/>
              </a:lnSpc>
            </a:pPr>
            <a:r>
              <a:rPr lang="en-US" sz="2000" b="1">
                <a:solidFill>
                  <a:srgbClr val="002060"/>
                </a:solidFill>
                <a:latin typeface="Times New Roman" panose="02020603050405020304" pitchFamily="18" charset="0"/>
                <a:cs typeface="Times New Roman" panose="02020603050405020304" pitchFamily="18" charset="0"/>
              </a:rPr>
              <a:t>	Nhưng đây … tổ kiến vàng!</a:t>
            </a:r>
          </a:p>
          <a:p>
            <a:pPr algn="r">
              <a:lnSpc>
                <a:spcPct val="120000"/>
              </a:lnSpc>
            </a:pPr>
            <a:r>
              <a:rPr lang="en-US" sz="2000" b="1" i="1">
                <a:solidFill>
                  <a:srgbClr val="EB6100"/>
                </a:solidFill>
                <a:latin typeface="Times New Roman" panose="02020603050405020304" pitchFamily="18" charset="0"/>
                <a:cs typeface="Times New Roman" panose="02020603050405020304" pitchFamily="18" charset="0"/>
              </a:rPr>
              <a:t>	Định Hải</a:t>
            </a:r>
            <a:endParaRPr lang="en-US" sz="2000" b="1" i="1" dirty="0">
              <a:solidFill>
                <a:srgbClr val="EB6100"/>
              </a:solidFill>
              <a:latin typeface="Times New Roman" panose="02020603050405020304" pitchFamily="18" charset="0"/>
              <a:cs typeface="Times New Roman" panose="02020603050405020304" pitchFamily="18" charset="0"/>
            </a:endParaRPr>
          </a:p>
        </p:txBody>
      </p:sp>
      <p:sp>
        <p:nvSpPr>
          <p:cNvPr id="10" name="TextBox 8">
            <a:extLst>
              <a:ext uri="{FF2B5EF4-FFF2-40B4-BE49-F238E27FC236}">
                <a16:creationId xmlns:a16="http://schemas.microsoft.com/office/drawing/2014/main" id="{5D11CC0F-5DF1-4E3C-A439-C54E87B64E8B}"/>
              </a:ext>
            </a:extLst>
          </p:cNvPr>
          <p:cNvSpPr txBox="1"/>
          <p:nvPr/>
        </p:nvSpPr>
        <p:spPr>
          <a:xfrm>
            <a:off x="3675014" y="1169134"/>
            <a:ext cx="5346976" cy="1807226"/>
          </a:xfrm>
          <a:prstGeom prst="rect">
            <a:avLst/>
          </a:prstGeom>
        </p:spPr>
        <p:txBody>
          <a:bodyPr wrap="square" lIns="0" tIns="0" rIns="0" bIns="0" rtlCol="0" anchor="t">
            <a:spAutoFit/>
          </a:bodyPr>
          <a:lstStyle/>
          <a:p>
            <a:pPr algn="just">
              <a:lnSpc>
                <a:spcPct val="120000"/>
              </a:lnSpc>
            </a:pPr>
            <a:r>
              <a:rPr lang="en-US" sz="2000" b="1">
                <a:solidFill>
                  <a:srgbClr val="002060"/>
                </a:solidFill>
                <a:latin typeface="Times New Roman" panose="02020603050405020304" pitchFamily="18" charset="0"/>
                <a:cs typeface="Times New Roman" panose="02020603050405020304" pitchFamily="18" charset="0"/>
              </a:rPr>
              <a:t>b. Tôi đã ngửa cổ suốt một thời mới lớn để chờ đợi một nàng tiên áo xanh bay xuống từ trời và bao giờ cũng hi vọng khi tha thiết cầu xin “Bay đi, diều ơi! Bay đi”</a:t>
            </a:r>
          </a:p>
          <a:p>
            <a:pPr algn="r">
              <a:lnSpc>
                <a:spcPct val="120000"/>
              </a:lnSpc>
            </a:pPr>
            <a:r>
              <a:rPr lang="en-US" sz="2000" b="1" i="1">
                <a:solidFill>
                  <a:srgbClr val="EB6100"/>
                </a:solidFill>
                <a:latin typeface="Times New Roman" panose="02020603050405020304" pitchFamily="18" charset="0"/>
                <a:cs typeface="Times New Roman" panose="02020603050405020304" pitchFamily="18" charset="0"/>
              </a:rPr>
              <a:t>				Theo Tạ Duy Anh</a:t>
            </a:r>
            <a:endParaRPr lang="en-US" sz="2000" b="1" i="1" dirty="0">
              <a:solidFill>
                <a:srgbClr val="EB6100"/>
              </a:solidFill>
              <a:latin typeface="Times New Roman" panose="02020603050405020304" pitchFamily="18" charset="0"/>
              <a:cs typeface="Times New Roman" panose="02020603050405020304" pitchFamily="18" charset="0"/>
            </a:endParaRPr>
          </a:p>
        </p:txBody>
      </p:sp>
      <p:sp>
        <p:nvSpPr>
          <p:cNvPr id="16" name="TextBox 8">
            <a:extLst>
              <a:ext uri="{FF2B5EF4-FFF2-40B4-BE49-F238E27FC236}">
                <a16:creationId xmlns:a16="http://schemas.microsoft.com/office/drawing/2014/main" id="{F1E6CEEB-E973-4AC8-9E7D-6ED20DFAD777}"/>
              </a:ext>
            </a:extLst>
          </p:cNvPr>
          <p:cNvSpPr txBox="1"/>
          <p:nvPr/>
        </p:nvSpPr>
        <p:spPr>
          <a:xfrm>
            <a:off x="3658922" y="2985683"/>
            <a:ext cx="5346976" cy="2176558"/>
          </a:xfrm>
          <a:prstGeom prst="rect">
            <a:avLst/>
          </a:prstGeom>
        </p:spPr>
        <p:txBody>
          <a:bodyPr wrap="square" lIns="0" tIns="0" rIns="0" bIns="0" rtlCol="0" anchor="t">
            <a:spAutoFit/>
          </a:bodyPr>
          <a:lstStyle/>
          <a:p>
            <a:pPr algn="just">
              <a:lnSpc>
                <a:spcPct val="120000"/>
              </a:lnSpc>
            </a:pPr>
            <a:r>
              <a:rPr lang="en-US" sz="2000" b="1">
                <a:solidFill>
                  <a:srgbClr val="002060"/>
                </a:solidFill>
                <a:latin typeface="Times New Roman" panose="02020603050405020304" pitchFamily="18" charset="0"/>
                <a:cs typeface="Times New Roman" panose="02020603050405020304" pitchFamily="18" charset="0"/>
              </a:rPr>
              <a:t>c. Từ Đèo Ngang nhìn về hướng nam, ta bắt gặp một phong cảnh thiên nhiên kì vĩ phía tây là dãy Trường Sơn trùng điệp, phía đông là biển cả bao la, ở giữa là một vùng đồng bằng biếc xanh màu lục diệp.</a:t>
            </a:r>
          </a:p>
          <a:p>
            <a:pPr algn="r">
              <a:lnSpc>
                <a:spcPct val="120000"/>
              </a:lnSpc>
            </a:pPr>
            <a:r>
              <a:rPr lang="en-US" sz="2000" b="1" i="1">
                <a:solidFill>
                  <a:srgbClr val="EB6100"/>
                </a:solidFill>
                <a:latin typeface="Times New Roman" panose="02020603050405020304" pitchFamily="18" charset="0"/>
                <a:cs typeface="Times New Roman" panose="02020603050405020304" pitchFamily="18" charset="0"/>
              </a:rPr>
              <a:t>Theo Văn Nhĩ</a:t>
            </a:r>
            <a:endParaRPr lang="en-US" sz="2000" b="1" i="1" dirty="0">
              <a:solidFill>
                <a:srgbClr val="EB6100"/>
              </a:solidFill>
              <a:latin typeface="Times New Roman" panose="02020603050405020304" pitchFamily="18" charset="0"/>
              <a:cs typeface="Times New Roman" panose="02020603050405020304" pitchFamily="18" charset="0"/>
            </a:endParaRPr>
          </a:p>
        </p:txBody>
      </p:sp>
      <p:sp>
        <p:nvSpPr>
          <p:cNvPr id="17" name="Speech Bubble: Rectangle with Corners Rounded 16">
            <a:extLst>
              <a:ext uri="{FF2B5EF4-FFF2-40B4-BE49-F238E27FC236}">
                <a16:creationId xmlns:a16="http://schemas.microsoft.com/office/drawing/2014/main" id="{AE547811-CE9B-41B7-99D0-CA7F296A7BE9}"/>
              </a:ext>
            </a:extLst>
          </p:cNvPr>
          <p:cNvSpPr/>
          <p:nvPr/>
        </p:nvSpPr>
        <p:spPr>
          <a:xfrm>
            <a:off x="1322280" y="1119709"/>
            <a:ext cx="6063915" cy="1393223"/>
          </a:xfrm>
          <a:prstGeom prst="wedgeRoundRectCallout">
            <a:avLst>
              <a:gd name="adj1" fmla="val 49723"/>
              <a:gd name="adj2" fmla="val 88587"/>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TextBox 8">
            <a:extLst>
              <a:ext uri="{FF2B5EF4-FFF2-40B4-BE49-F238E27FC236}">
                <a16:creationId xmlns:a16="http://schemas.microsoft.com/office/drawing/2014/main" id="{C165A3B9-C487-400B-A37F-B6B386764932}"/>
              </a:ext>
            </a:extLst>
          </p:cNvPr>
          <p:cNvSpPr txBox="1"/>
          <p:nvPr/>
        </p:nvSpPr>
        <p:spPr>
          <a:xfrm>
            <a:off x="1322280" y="1368954"/>
            <a:ext cx="6063915" cy="918393"/>
          </a:xfrm>
          <a:prstGeom prst="rect">
            <a:avLst/>
          </a:prstGeom>
        </p:spPr>
        <p:txBody>
          <a:bodyPr wrap="square" lIns="0" tIns="0" rIns="0" bIns="0" rtlCol="0" anchor="t">
            <a:spAutoFit/>
          </a:bodyPr>
          <a:lstStyle/>
          <a:p>
            <a:pPr algn="ctr">
              <a:lnSpc>
                <a:spcPct val="120000"/>
              </a:lnSpc>
            </a:pPr>
            <a:r>
              <a:rPr lang="en-US" sz="2600" b="1">
                <a:solidFill>
                  <a:srgbClr val="C00000"/>
                </a:solidFill>
                <a:latin typeface="Times New Roman" panose="02020603050405020304" pitchFamily="18" charset="0"/>
                <a:cs typeface="Times New Roman" panose="02020603050405020304" pitchFamily="18" charset="0"/>
              </a:rPr>
              <a:t>* Gợi ý: </a:t>
            </a:r>
            <a:r>
              <a:rPr lang="en-US" sz="2600" b="1">
                <a:solidFill>
                  <a:srgbClr val="0070C0"/>
                </a:solidFill>
                <a:latin typeface="Times New Roman" panose="02020603050405020304" pitchFamily="18" charset="0"/>
                <a:cs typeface="Times New Roman" panose="02020603050405020304" pitchFamily="18" charset="0"/>
              </a:rPr>
              <a:t>Hãy dựa vào tác dụng của mình để điền dấu hai chấm vào đúng vị trí nhé!</a:t>
            </a:r>
            <a:endParaRPr lang="en-US" sz="2600" b="1" dirty="0">
              <a:solidFill>
                <a:srgbClr val="0070C0"/>
              </a:solidFill>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8775B83F-B911-499B-A8FC-8D89E866654E}"/>
              </a:ext>
            </a:extLst>
          </p:cNvPr>
          <p:cNvGrpSpPr/>
          <p:nvPr/>
        </p:nvGrpSpPr>
        <p:grpSpPr>
          <a:xfrm>
            <a:off x="7660773" y="2685297"/>
            <a:ext cx="953512" cy="1987164"/>
            <a:chOff x="1573955" y="457173"/>
            <a:chExt cx="685154" cy="1427894"/>
          </a:xfrm>
        </p:grpSpPr>
        <p:pic>
          <p:nvPicPr>
            <p:cNvPr id="20" name="Picture 19">
              <a:extLst>
                <a:ext uri="{FF2B5EF4-FFF2-40B4-BE49-F238E27FC236}">
                  <a16:creationId xmlns:a16="http://schemas.microsoft.com/office/drawing/2014/main" id="{02D7B4FC-2311-4935-81B7-D340737116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21" name="Oval 20">
              <a:extLst>
                <a:ext uri="{FF2B5EF4-FFF2-40B4-BE49-F238E27FC236}">
                  <a16:creationId xmlns:a16="http://schemas.microsoft.com/office/drawing/2014/main" id="{56338677-B76F-4643-9C29-4EC288337037}"/>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DDF7DE85-2176-4536-83C3-8E06398391A4}"/>
              </a:ext>
            </a:extLst>
          </p:cNvPr>
          <p:cNvGrpSpPr/>
          <p:nvPr/>
        </p:nvGrpSpPr>
        <p:grpSpPr>
          <a:xfrm>
            <a:off x="1065206" y="2818350"/>
            <a:ext cx="3947118" cy="2019731"/>
            <a:chOff x="1065206" y="2818350"/>
            <a:chExt cx="3947118" cy="2019731"/>
          </a:xfrm>
        </p:grpSpPr>
        <p:pic>
          <p:nvPicPr>
            <p:cNvPr id="3" name="Picture 2">
              <a:extLst>
                <a:ext uri="{FF2B5EF4-FFF2-40B4-BE49-F238E27FC236}">
                  <a16:creationId xmlns:a16="http://schemas.microsoft.com/office/drawing/2014/main" id="{F56D593B-30B3-4478-B9FE-AF5E57590D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2280" y="2818350"/>
              <a:ext cx="3432971" cy="2019731"/>
            </a:xfrm>
            <a:prstGeom prst="rect">
              <a:avLst/>
            </a:prstGeom>
          </p:spPr>
        </p:pic>
        <p:sp>
          <p:nvSpPr>
            <p:cNvPr id="22" name="TextBox 21">
              <a:extLst>
                <a:ext uri="{FF2B5EF4-FFF2-40B4-BE49-F238E27FC236}">
                  <a16:creationId xmlns:a16="http://schemas.microsoft.com/office/drawing/2014/main" id="{BAE09827-0571-4EFD-A11E-24B3CB687A29}"/>
                </a:ext>
              </a:extLst>
            </p:cNvPr>
            <p:cNvSpPr txBox="1"/>
            <p:nvPr/>
          </p:nvSpPr>
          <p:spPr>
            <a:xfrm>
              <a:off x="1065206" y="3201258"/>
              <a:ext cx="3947118" cy="1446550"/>
            </a:xfrm>
            <a:prstGeom prst="rect">
              <a:avLst/>
            </a:prstGeom>
            <a:noFill/>
          </p:spPr>
          <p:txBody>
            <a:bodyPr wrap="square" rtlCol="0">
              <a:spAutoFit/>
            </a:bodyPr>
            <a:lstStyle/>
            <a:p>
              <a:pPr algn="ctr"/>
              <a:r>
                <a:rPr lang="en-US" sz="4400">
                  <a:solidFill>
                    <a:schemeClr val="bg1"/>
                  </a:solidFill>
                  <a:latin typeface="Times New Roman" panose="02020603050405020304" pitchFamily="18" charset="0"/>
                  <a:cs typeface="Times New Roman" panose="02020603050405020304" pitchFamily="18" charset="0"/>
                </a:rPr>
                <a:t>THẢO LUẬN NHÓM 4</a:t>
              </a:r>
            </a:p>
          </p:txBody>
        </p:sp>
      </p:grpSp>
    </p:spTree>
    <p:extLst>
      <p:ext uri="{BB962C8B-B14F-4D97-AF65-F5344CB8AC3E}">
        <p14:creationId xmlns:p14="http://schemas.microsoft.com/office/powerpoint/2010/main" val="1738907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4" presetClass="entr" presetSubtype="1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32"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ircle(out)">
                                      <p:cBhvr>
                                        <p:cTn id="5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0" grpId="0"/>
      <p:bldP spid="10" grpId="1"/>
      <p:bldP spid="16" grpId="0"/>
      <p:bldP spid="16" grpId="1"/>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56499"/>
            <a:ext cx="9144000" cy="987000"/>
          </a:xfrm>
          <a:prstGeom prst="rect">
            <a:avLst/>
          </a:prstGeom>
        </p:spPr>
      </p:pic>
      <p:grpSp>
        <p:nvGrpSpPr>
          <p:cNvPr id="19" name="Group 18">
            <a:extLst>
              <a:ext uri="{FF2B5EF4-FFF2-40B4-BE49-F238E27FC236}">
                <a16:creationId xmlns:a16="http://schemas.microsoft.com/office/drawing/2014/main" id="{8775B83F-B911-499B-A8FC-8D89E866654E}"/>
              </a:ext>
            </a:extLst>
          </p:cNvPr>
          <p:cNvGrpSpPr/>
          <p:nvPr/>
        </p:nvGrpSpPr>
        <p:grpSpPr>
          <a:xfrm>
            <a:off x="1096748" y="2456531"/>
            <a:ext cx="953512" cy="1987164"/>
            <a:chOff x="1573955" y="457173"/>
            <a:chExt cx="685154" cy="1427894"/>
          </a:xfrm>
        </p:grpSpPr>
        <p:pic>
          <p:nvPicPr>
            <p:cNvPr id="20" name="Picture 19">
              <a:extLst>
                <a:ext uri="{FF2B5EF4-FFF2-40B4-BE49-F238E27FC236}">
                  <a16:creationId xmlns:a16="http://schemas.microsoft.com/office/drawing/2014/main" id="{02D7B4FC-2311-4935-81B7-D34073711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21" name="Oval 20">
              <a:extLst>
                <a:ext uri="{FF2B5EF4-FFF2-40B4-BE49-F238E27FC236}">
                  <a16:creationId xmlns:a16="http://schemas.microsoft.com/office/drawing/2014/main" id="{56338677-B76F-4643-9C29-4EC288337037}"/>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664D83D3-B1A3-4BA1-8E4D-317BBF071E26}"/>
              </a:ext>
            </a:extLst>
          </p:cNvPr>
          <p:cNvGrpSpPr/>
          <p:nvPr/>
        </p:nvGrpSpPr>
        <p:grpSpPr>
          <a:xfrm>
            <a:off x="2404149" y="793639"/>
            <a:ext cx="4816966" cy="2833981"/>
            <a:chOff x="1187092" y="868058"/>
            <a:chExt cx="4816966" cy="2833981"/>
          </a:xfrm>
        </p:grpSpPr>
        <p:pic>
          <p:nvPicPr>
            <p:cNvPr id="3" name="Picture 2">
              <a:extLst>
                <a:ext uri="{FF2B5EF4-FFF2-40B4-BE49-F238E27FC236}">
                  <a16:creationId xmlns:a16="http://schemas.microsoft.com/office/drawing/2014/main" id="{F56D593B-30B3-4478-B9FE-AF5E57590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092" y="868058"/>
              <a:ext cx="4816966" cy="2833981"/>
            </a:xfrm>
            <a:prstGeom prst="rect">
              <a:avLst/>
            </a:prstGeom>
          </p:spPr>
        </p:pic>
        <p:sp>
          <p:nvSpPr>
            <p:cNvPr id="22" name="TextBox 21">
              <a:extLst>
                <a:ext uri="{FF2B5EF4-FFF2-40B4-BE49-F238E27FC236}">
                  <a16:creationId xmlns:a16="http://schemas.microsoft.com/office/drawing/2014/main" id="{BAE09827-0571-4EFD-A11E-24B3CB687A29}"/>
                </a:ext>
              </a:extLst>
            </p:cNvPr>
            <p:cNvSpPr txBox="1"/>
            <p:nvPr/>
          </p:nvSpPr>
          <p:spPr>
            <a:xfrm>
              <a:off x="1314467" y="1731050"/>
              <a:ext cx="4562216" cy="1107996"/>
            </a:xfrm>
            <a:prstGeom prst="rect">
              <a:avLst/>
            </a:prstGeom>
            <a:noFill/>
          </p:spPr>
          <p:txBody>
            <a:bodyPr wrap="square" rtlCol="0">
              <a:spAutoFit/>
            </a:bodyPr>
            <a:lstStyle/>
            <a:p>
              <a:pPr algn="ctr"/>
              <a:r>
                <a:rPr lang="en-US" sz="6600">
                  <a:solidFill>
                    <a:schemeClr val="bg1"/>
                  </a:solidFill>
                  <a:latin typeface="Times New Roman" panose="02020603050405020304" pitchFamily="18" charset="0"/>
                  <a:cs typeface="Times New Roman" panose="02020603050405020304" pitchFamily="18" charset="0"/>
                </a:rPr>
                <a:t>CHIA SẺ</a:t>
              </a:r>
            </a:p>
          </p:txBody>
        </p:sp>
      </p:grpSp>
      <p:pic>
        <p:nvPicPr>
          <p:cNvPr id="24" name="图片 6">
            <a:extLst>
              <a:ext uri="{FF2B5EF4-FFF2-40B4-BE49-F238E27FC236}">
                <a16:creationId xmlns:a16="http://schemas.microsoft.com/office/drawing/2014/main" id="{95F9A5E5-3F5C-4DD3-A6C6-5D1F3476394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975" y="173492"/>
            <a:ext cx="1464153" cy="1365446"/>
          </a:xfrm>
          <a:prstGeom prst="rect">
            <a:avLst/>
          </a:prstGeom>
        </p:spPr>
      </p:pic>
      <p:pic>
        <p:nvPicPr>
          <p:cNvPr id="25" name="图片 28">
            <a:extLst>
              <a:ext uri="{FF2B5EF4-FFF2-40B4-BE49-F238E27FC236}">
                <a16:creationId xmlns:a16="http://schemas.microsoft.com/office/drawing/2014/main" id="{60BC8EEF-6EBE-4C33-B9AD-3FC49B52AD5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53108" y="496166"/>
            <a:ext cx="2218817" cy="1572956"/>
          </a:xfrm>
          <a:prstGeom prst="rect">
            <a:avLst/>
          </a:prstGeom>
        </p:spPr>
      </p:pic>
    </p:spTree>
    <p:extLst>
      <p:ext uri="{BB962C8B-B14F-4D97-AF65-F5344CB8AC3E}">
        <p14:creationId xmlns:p14="http://schemas.microsoft.com/office/powerpoint/2010/main" val="390572101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7B42B28-3116-4F3F-AC5C-59246E54D902}"/>
              </a:ext>
            </a:extLst>
          </p:cNvPr>
          <p:cNvSpPr txBox="1"/>
          <p:nvPr/>
        </p:nvSpPr>
        <p:spPr>
          <a:xfrm>
            <a:off x="3900259" y="-81673"/>
            <a:ext cx="4381647" cy="2611933"/>
          </a:xfrm>
          <a:prstGeom prst="rect">
            <a:avLst/>
          </a:prstGeom>
        </p:spPr>
        <p:txBody>
          <a:bodyPr wrap="square" lIns="0" tIns="0" rIns="0" bIns="0" rtlCol="0" anchor="t">
            <a:spAutoFit/>
          </a:bodyPr>
          <a:lstStyle/>
          <a:p>
            <a:pPr algn="just">
              <a:lnSpc>
                <a:spcPct val="120000"/>
              </a:lnSpc>
            </a:pPr>
            <a:endParaRPr lang="en-US" sz="2400" b="1">
              <a:solidFill>
                <a:srgbClr val="002060"/>
              </a:solidFill>
              <a:latin typeface="Times New Roman" panose="02020603050405020304" pitchFamily="18" charset="0"/>
              <a:cs typeface="Times New Roman" panose="02020603050405020304" pitchFamily="18" charset="0"/>
            </a:endParaRP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Thằng giặc cuống cả chân</a:t>
            </a: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Nhăn nhó kêu rối rít</a:t>
            </a: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 Đồng ý là tao chết</a:t>
            </a: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Nhưng đây … tổ kiến vàng!</a:t>
            </a:r>
          </a:p>
          <a:p>
            <a:pPr algn="just">
              <a:lnSpc>
                <a:spcPct val="120000"/>
              </a:lnSpc>
            </a:pPr>
            <a:r>
              <a:rPr lang="en-US" sz="2400" b="1" i="1">
                <a:solidFill>
                  <a:srgbClr val="002060"/>
                </a:solidFill>
                <a:latin typeface="Times New Roman" panose="02020603050405020304" pitchFamily="18" charset="0"/>
                <a:cs typeface="Times New Roman" panose="02020603050405020304" pitchFamily="18" charset="0"/>
              </a:rPr>
              <a:t>			       </a:t>
            </a:r>
            <a:r>
              <a:rPr lang="en-US" sz="2400" b="1" i="1">
                <a:solidFill>
                  <a:srgbClr val="EB6100"/>
                </a:solidFill>
                <a:latin typeface="Times New Roman" panose="02020603050405020304" pitchFamily="18" charset="0"/>
                <a:cs typeface="Times New Roman" panose="02020603050405020304" pitchFamily="18" charset="0"/>
              </a:rPr>
              <a:t>Định Hải</a:t>
            </a:r>
            <a:endParaRPr lang="en-US" sz="2400" b="1" i="1" dirty="0">
              <a:solidFill>
                <a:srgbClr val="EB6100"/>
              </a:solidFill>
              <a:latin typeface="Times New Roman" panose="02020603050405020304" pitchFamily="18" charset="0"/>
              <a:cs typeface="Times New Roman" panose="02020603050405020304" pitchFamily="18" charset="0"/>
            </a:endParaRPr>
          </a:p>
        </p:txBody>
      </p:sp>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475747"/>
            <a:ext cx="9144000" cy="667752"/>
          </a:xfrm>
          <a:prstGeom prst="rect">
            <a:avLst/>
          </a:prstGeom>
        </p:spPr>
      </p:pic>
      <p:sp>
        <p:nvSpPr>
          <p:cNvPr id="11" name="TextBox 8">
            <a:extLst>
              <a:ext uri="{FF2B5EF4-FFF2-40B4-BE49-F238E27FC236}">
                <a16:creationId xmlns:a16="http://schemas.microsoft.com/office/drawing/2014/main" id="{702461A0-F42F-4D4E-BE1C-D37EB056FBE6}"/>
              </a:ext>
            </a:extLst>
          </p:cNvPr>
          <p:cNvSpPr txBox="1"/>
          <p:nvPr/>
        </p:nvSpPr>
        <p:spPr>
          <a:xfrm>
            <a:off x="-156947" y="351669"/>
            <a:ext cx="4145229" cy="4827925"/>
          </a:xfrm>
          <a:prstGeom prst="rect">
            <a:avLst/>
          </a:prstGeom>
        </p:spPr>
        <p:txBody>
          <a:bodyPr wrap="square" lIns="0" tIns="0" rIns="0" bIns="0" rtlCol="0" anchor="t">
            <a:spAutoFit/>
          </a:bodyPr>
          <a:lstStyle/>
          <a:p>
            <a:pPr lvl="1"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a. 	Trận đánh đã bắt đầu</a:t>
            </a: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Quân ta ào lên trước</a:t>
            </a: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Một tên giặc ngã nhào</a:t>
            </a: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Chết rồi, không dậy được.</a:t>
            </a:r>
          </a:p>
          <a:p>
            <a:pPr algn="just">
              <a:lnSpc>
                <a:spcPct val="120000"/>
              </a:lnSpc>
            </a:pPr>
            <a:endParaRPr lang="en-US" sz="2400" b="1">
              <a:solidFill>
                <a:srgbClr val="002060"/>
              </a:solidFill>
              <a:latin typeface="Times New Roman" panose="02020603050405020304" pitchFamily="18" charset="0"/>
              <a:cs typeface="Times New Roman" panose="02020603050405020304" pitchFamily="18" charset="0"/>
            </a:endParaRP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Chết là không nhúc nhích</a:t>
            </a: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Sao nó cứ lồm cồm?</a:t>
            </a: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Tính ăn gian chẳng thích</a:t>
            </a: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Chơi thật thà vui hơn.</a:t>
            </a:r>
          </a:p>
          <a:p>
            <a:pPr algn="just">
              <a:lnSpc>
                <a:spcPct val="120000"/>
              </a:lnSpc>
            </a:pPr>
            <a:endParaRPr lang="en-US" sz="2400" b="1">
              <a:solidFill>
                <a:srgbClr val="002060"/>
              </a:solidFill>
              <a:latin typeface="Times New Roman" panose="02020603050405020304" pitchFamily="18" charset="0"/>
              <a:cs typeface="Times New Roman" panose="02020603050405020304" pitchFamily="18" charset="0"/>
            </a:endParaRPr>
          </a:p>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	</a:t>
            </a:r>
            <a:endParaRPr lang="en-US" sz="2400" b="1" i="1" dirty="0">
              <a:solidFill>
                <a:srgbClr val="EB6100"/>
              </a:solidFill>
              <a:latin typeface="Times New Roman" panose="02020603050405020304" pitchFamily="18" charset="0"/>
              <a:cs typeface="Times New Roman" panose="02020603050405020304" pitchFamily="18" charset="0"/>
            </a:endParaRPr>
          </a:p>
        </p:txBody>
      </p:sp>
      <p:sp>
        <p:nvSpPr>
          <p:cNvPr id="12" name="TextBox 8">
            <a:extLst>
              <a:ext uri="{FF2B5EF4-FFF2-40B4-BE49-F238E27FC236}">
                <a16:creationId xmlns:a16="http://schemas.microsoft.com/office/drawing/2014/main" id="{88E55491-A364-4237-B356-76176DDEEF9A}"/>
              </a:ext>
            </a:extLst>
          </p:cNvPr>
          <p:cNvSpPr txBox="1"/>
          <p:nvPr/>
        </p:nvSpPr>
        <p:spPr>
          <a:xfrm>
            <a:off x="6912935" y="788955"/>
            <a:ext cx="546422" cy="404534"/>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Times New Roman" panose="02020603050405020304" pitchFamily="18" charset="0"/>
                <a:cs typeface="Times New Roman" panose="02020603050405020304" pitchFamily="18" charset="0"/>
              </a:rPr>
              <a:t>:</a:t>
            </a:r>
            <a:endParaRPr lang="en-US" sz="2400" b="1" dirty="0">
              <a:solidFill>
                <a:srgbClr val="CB4D2F"/>
              </a:solidFill>
              <a:latin typeface="Times New Roman" panose="02020603050405020304" pitchFamily="18" charset="0"/>
              <a:cs typeface="Times New Roman" panose="02020603050405020304" pitchFamily="18" charset="0"/>
            </a:endParaRPr>
          </a:p>
        </p:txBody>
      </p:sp>
      <p:sp>
        <p:nvSpPr>
          <p:cNvPr id="13" name="TextBox 8">
            <a:extLst>
              <a:ext uri="{FF2B5EF4-FFF2-40B4-BE49-F238E27FC236}">
                <a16:creationId xmlns:a16="http://schemas.microsoft.com/office/drawing/2014/main" id="{B4F52ED0-D772-4C3F-ADD8-F9A604DF6BDE}"/>
              </a:ext>
            </a:extLst>
          </p:cNvPr>
          <p:cNvSpPr txBox="1"/>
          <p:nvPr/>
        </p:nvSpPr>
        <p:spPr>
          <a:xfrm>
            <a:off x="3608923" y="2597023"/>
            <a:ext cx="5052343" cy="401392"/>
          </a:xfrm>
          <a:prstGeom prst="rect">
            <a:avLst/>
          </a:prstGeom>
        </p:spPr>
        <p:txBody>
          <a:bodyPr wrap="square" lIns="0" tIns="0" rIns="0" bIns="0" rtlCol="0" anchor="t">
            <a:spAutoFit/>
          </a:bodyPr>
          <a:lstStyle/>
          <a:p>
            <a:pPr algn="ctr">
              <a:lnSpc>
                <a:spcPct val="120000"/>
              </a:lnSpc>
            </a:pPr>
            <a:r>
              <a:rPr lang="en-US" sz="24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là lời nói trực tiếp của nhân vật </a:t>
            </a:r>
            <a:endParaRPr lang="en-US" sz="2400" b="1" dirty="0">
              <a:solidFill>
                <a:srgbClr val="0070C0"/>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33151E3A-AA54-436E-B26F-B910198EE268}"/>
              </a:ext>
            </a:extLst>
          </p:cNvPr>
          <p:cNvCxnSpPr>
            <a:cxnSpLocks/>
          </p:cNvCxnSpPr>
          <p:nvPr/>
        </p:nvCxnSpPr>
        <p:spPr>
          <a:xfrm>
            <a:off x="4749915" y="1664334"/>
            <a:ext cx="234871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18" name="TextBox 8">
            <a:extLst>
              <a:ext uri="{FF2B5EF4-FFF2-40B4-BE49-F238E27FC236}">
                <a16:creationId xmlns:a16="http://schemas.microsoft.com/office/drawing/2014/main" id="{428D13D7-2F3A-4E7B-988D-7409515C3F2E}"/>
              </a:ext>
            </a:extLst>
          </p:cNvPr>
          <p:cNvSpPr txBox="1"/>
          <p:nvPr/>
        </p:nvSpPr>
        <p:spPr>
          <a:xfrm>
            <a:off x="3870368" y="3277977"/>
            <a:ext cx="5052343" cy="847733"/>
          </a:xfrm>
          <a:prstGeom prst="rect">
            <a:avLst/>
          </a:prstGeom>
        </p:spPr>
        <p:txBody>
          <a:bodyPr wrap="square" lIns="0" tIns="0" rIns="0" bIns="0" rtlCol="0" anchor="t">
            <a:spAutoFit/>
          </a:bodyPr>
          <a:lstStyle/>
          <a:p>
            <a:pPr algn="ctr">
              <a:lnSpc>
                <a:spcPct val="120000"/>
              </a:lnSpc>
            </a:pPr>
            <a:r>
              <a:rPr lang="en-US" sz="24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dấu hai chấm được đặt trước lời nói trực tiếp của nhân vật</a:t>
            </a:r>
            <a:endParaRPr lang="en-US" sz="2400" b="1" dirty="0">
              <a:solidFill>
                <a:srgbClr val="0070C0"/>
              </a:solidFill>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87FAE2A2-FDD0-4A11-A42F-AF5DB2E31CEC}"/>
              </a:ext>
            </a:extLst>
          </p:cNvPr>
          <p:cNvCxnSpPr>
            <a:cxnSpLocks/>
          </p:cNvCxnSpPr>
          <p:nvPr/>
        </p:nvCxnSpPr>
        <p:spPr>
          <a:xfrm>
            <a:off x="4636407" y="2121534"/>
            <a:ext cx="3208182"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71967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2000" fill="hold"/>
                                        <p:tgtEl>
                                          <p:spTgt spid="12"/>
                                        </p:tgtEl>
                                        <p:attrNameLst>
                                          <p:attrName>ppt_x</p:attrName>
                                        </p:attrNameLst>
                                      </p:cBhvr>
                                      <p:tavLst>
                                        <p:tav tm="0">
                                          <p:val>
                                            <p:strVal val="1+#ppt_w/2"/>
                                          </p:val>
                                        </p:tav>
                                        <p:tav tm="100000">
                                          <p:val>
                                            <p:strVal val="#ppt_x"/>
                                          </p:val>
                                        </p:tav>
                                      </p:tavLst>
                                    </p:anim>
                                    <p:anim calcmode="lin" valueType="num">
                                      <p:cBhvr additive="base">
                                        <p:cTn id="31"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2" grpId="0"/>
      <p:bldP spid="13"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524B82-9A0B-4B6E-B2BF-D0E3D7C612D0}"/>
              </a:ext>
            </a:extLst>
          </p:cNvPr>
          <p:cNvSpPr txBox="1"/>
          <p:nvPr/>
        </p:nvSpPr>
        <p:spPr>
          <a:xfrm>
            <a:off x="108283" y="2426037"/>
            <a:ext cx="8927431" cy="2177327"/>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c. Từ Đèo Ngang nhìn về hướng nam, ta bắt gặp một phong cảnh thiên nhiên kì vĩ   phía tây là dãy Trường Sơn trùng điệp, phía đông là biển cả bao la, ở giữa là một vùng đồng bằng biếc xanh màu lục diệp.</a:t>
            </a:r>
          </a:p>
          <a:p>
            <a:pPr algn="r">
              <a:lnSpc>
                <a:spcPct val="120000"/>
              </a:lnSpc>
            </a:pPr>
            <a:r>
              <a:rPr lang="en-US" sz="2400" b="1" i="1">
                <a:solidFill>
                  <a:srgbClr val="EB6100"/>
                </a:solidFill>
                <a:latin typeface="Times New Roman" panose="02020603050405020304" pitchFamily="18" charset="0"/>
                <a:cs typeface="Times New Roman" panose="02020603050405020304" pitchFamily="18" charset="0"/>
              </a:rPr>
              <a:t>Theo Văn Nhĩ</a:t>
            </a:r>
            <a:endParaRPr lang="en-US" sz="2400" b="1" i="1" dirty="0">
              <a:solidFill>
                <a:srgbClr val="EB6100"/>
              </a:solidFill>
              <a:latin typeface="Times New Roman" panose="02020603050405020304" pitchFamily="18" charset="0"/>
              <a:cs typeface="Times New Roman" panose="02020603050405020304" pitchFamily="18" charset="0"/>
            </a:endParaRPr>
          </a:p>
        </p:txBody>
      </p:sp>
      <p:sp>
        <p:nvSpPr>
          <p:cNvPr id="7" name="TextBox 8">
            <a:extLst>
              <a:ext uri="{FF2B5EF4-FFF2-40B4-BE49-F238E27FC236}">
                <a16:creationId xmlns:a16="http://schemas.microsoft.com/office/drawing/2014/main" id="{D431CA1B-B48E-456C-AA29-1473110FDEBE}"/>
              </a:ext>
            </a:extLst>
          </p:cNvPr>
          <p:cNvSpPr txBox="1"/>
          <p:nvPr/>
        </p:nvSpPr>
        <p:spPr>
          <a:xfrm>
            <a:off x="216568" y="197653"/>
            <a:ext cx="8710863" cy="1725537"/>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rPr>
              <a:t>b. Tôi đã ngửa cổ suốt một thời mới lớn để chờ đợi một nàng tiên áo xanh bay xuống từ trời và bao giờ cũng hi vọng khi tha thiết cầu xin “Bay đi, diều ơi! Bay đi”</a:t>
            </a:r>
          </a:p>
          <a:p>
            <a:pPr algn="r">
              <a:lnSpc>
                <a:spcPct val="120000"/>
              </a:lnSpc>
            </a:pPr>
            <a:r>
              <a:rPr lang="en-US" sz="2400" b="1" i="1">
                <a:solidFill>
                  <a:srgbClr val="EB6100"/>
                </a:solidFill>
                <a:latin typeface="Times New Roman" panose="02020603050405020304" pitchFamily="18" charset="0"/>
                <a:cs typeface="Times New Roman" panose="02020603050405020304" pitchFamily="18" charset="0"/>
              </a:rPr>
              <a:t>				Theo Tạ Duy Anh</a:t>
            </a:r>
            <a:endParaRPr lang="en-US" sz="2400" b="1" i="1" dirty="0">
              <a:solidFill>
                <a:srgbClr val="EB6100"/>
              </a:solidFill>
              <a:latin typeface="Times New Roman" panose="02020603050405020304" pitchFamily="18" charset="0"/>
              <a:cs typeface="Times New Roman" panose="02020603050405020304" pitchFamily="18" charset="0"/>
            </a:endParaRPr>
          </a:p>
        </p:txBody>
      </p:sp>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475747"/>
            <a:ext cx="9144000" cy="667752"/>
          </a:xfrm>
          <a:prstGeom prst="rect">
            <a:avLst/>
          </a:prstGeom>
        </p:spPr>
      </p:pic>
      <p:sp>
        <p:nvSpPr>
          <p:cNvPr id="12" name="TextBox 8">
            <a:extLst>
              <a:ext uri="{FF2B5EF4-FFF2-40B4-BE49-F238E27FC236}">
                <a16:creationId xmlns:a16="http://schemas.microsoft.com/office/drawing/2014/main" id="{88E55491-A364-4237-B356-76176DDEEF9A}"/>
              </a:ext>
            </a:extLst>
          </p:cNvPr>
          <p:cNvSpPr txBox="1"/>
          <p:nvPr/>
        </p:nvSpPr>
        <p:spPr>
          <a:xfrm>
            <a:off x="8698830" y="629952"/>
            <a:ext cx="546422" cy="404534"/>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Times New Roman" panose="02020603050405020304" pitchFamily="18" charset="0"/>
                <a:cs typeface="Times New Roman" panose="02020603050405020304" pitchFamily="18" charset="0"/>
              </a:rPr>
              <a:t>:</a:t>
            </a:r>
            <a:endParaRPr lang="en-US" sz="2400" b="1" dirty="0">
              <a:solidFill>
                <a:srgbClr val="CB4D2F"/>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33151E3A-AA54-436E-B26F-B910198EE268}"/>
              </a:ext>
            </a:extLst>
          </p:cNvPr>
          <p:cNvCxnSpPr>
            <a:cxnSpLocks/>
          </p:cNvCxnSpPr>
          <p:nvPr/>
        </p:nvCxnSpPr>
        <p:spPr>
          <a:xfrm>
            <a:off x="293004" y="1519953"/>
            <a:ext cx="2883330"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10" name="TextBox 8">
            <a:extLst>
              <a:ext uri="{FF2B5EF4-FFF2-40B4-BE49-F238E27FC236}">
                <a16:creationId xmlns:a16="http://schemas.microsoft.com/office/drawing/2014/main" id="{20849E59-60B9-446B-BD86-C4BEFD9A3286}"/>
              </a:ext>
            </a:extLst>
          </p:cNvPr>
          <p:cNvSpPr txBox="1"/>
          <p:nvPr/>
        </p:nvSpPr>
        <p:spPr>
          <a:xfrm>
            <a:off x="2018801" y="2866360"/>
            <a:ext cx="546422" cy="404534"/>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Times New Roman" panose="02020603050405020304" pitchFamily="18" charset="0"/>
                <a:cs typeface="Times New Roman" panose="02020603050405020304" pitchFamily="18" charset="0"/>
              </a:rPr>
              <a:t>:</a:t>
            </a:r>
            <a:endParaRPr lang="en-US" sz="2400" b="1" dirty="0">
              <a:solidFill>
                <a:srgbClr val="CB4D2F"/>
              </a:solidFill>
              <a:latin typeface="Times New Roman" panose="02020603050405020304" pitchFamily="18" charset="0"/>
              <a:cs typeface="Times New Roman" panose="02020603050405020304" pitchFamily="18" charset="0"/>
            </a:endParaRPr>
          </a:p>
        </p:txBody>
      </p:sp>
      <p:sp>
        <p:nvSpPr>
          <p:cNvPr id="15" name="TextBox 8">
            <a:extLst>
              <a:ext uri="{FF2B5EF4-FFF2-40B4-BE49-F238E27FC236}">
                <a16:creationId xmlns:a16="http://schemas.microsoft.com/office/drawing/2014/main" id="{0F13C0A7-88AF-4B32-A8C1-738510D5A5F4}"/>
              </a:ext>
            </a:extLst>
          </p:cNvPr>
          <p:cNvSpPr txBox="1"/>
          <p:nvPr/>
        </p:nvSpPr>
        <p:spPr>
          <a:xfrm>
            <a:off x="3061482" y="1085412"/>
            <a:ext cx="5052343" cy="401392"/>
          </a:xfrm>
          <a:prstGeom prst="rect">
            <a:avLst/>
          </a:prstGeom>
        </p:spPr>
        <p:txBody>
          <a:bodyPr wrap="square" lIns="0" tIns="0" rIns="0" bIns="0" rtlCol="0" anchor="t">
            <a:spAutoFit/>
          </a:bodyPr>
          <a:lstStyle/>
          <a:p>
            <a:pPr algn="ctr">
              <a:lnSpc>
                <a:spcPct val="120000"/>
              </a:lnSpc>
            </a:pPr>
            <a:r>
              <a:rPr lang="en-US" sz="2400" b="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là lời nói trực tiếp của nhân vật </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6" name="TextBox 8">
            <a:extLst>
              <a:ext uri="{FF2B5EF4-FFF2-40B4-BE49-F238E27FC236}">
                <a16:creationId xmlns:a16="http://schemas.microsoft.com/office/drawing/2014/main" id="{7D4880E3-F105-483C-8582-55443CB148F3}"/>
              </a:ext>
            </a:extLst>
          </p:cNvPr>
          <p:cNvSpPr txBox="1"/>
          <p:nvPr/>
        </p:nvSpPr>
        <p:spPr>
          <a:xfrm>
            <a:off x="0" y="1889686"/>
            <a:ext cx="8410074" cy="401392"/>
          </a:xfrm>
          <a:prstGeom prst="rect">
            <a:avLst/>
          </a:prstGeom>
        </p:spPr>
        <p:txBody>
          <a:bodyPr wrap="square" lIns="0" tIns="0" rIns="0" bIns="0" rtlCol="0" anchor="t">
            <a:spAutoFit/>
          </a:bodyPr>
          <a:lstStyle/>
          <a:p>
            <a:pPr algn="ctr">
              <a:lnSpc>
                <a:spcPct val="120000"/>
              </a:lnSpc>
            </a:pPr>
            <a:r>
              <a:rPr lang="en-US" sz="2400" b="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dấu hai chấm được đặt trước lời nói trực tiếp của nhân vật</a:t>
            </a:r>
            <a:endParaRPr lang="en-US" sz="2400" b="1" dirty="0">
              <a:solidFill>
                <a:srgbClr val="7030A0"/>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B473AF3-941A-45FC-B279-E57607483720}"/>
              </a:ext>
            </a:extLst>
          </p:cNvPr>
          <p:cNvCxnSpPr>
            <a:cxnSpLocks/>
          </p:cNvCxnSpPr>
          <p:nvPr/>
        </p:nvCxnSpPr>
        <p:spPr>
          <a:xfrm>
            <a:off x="7495674" y="2865331"/>
            <a:ext cx="143175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2A3DC5-ECD3-46CD-A8FF-DCC662F85C84}"/>
              </a:ext>
            </a:extLst>
          </p:cNvPr>
          <p:cNvCxnSpPr>
            <a:cxnSpLocks/>
          </p:cNvCxnSpPr>
          <p:nvPr/>
        </p:nvCxnSpPr>
        <p:spPr>
          <a:xfrm flipV="1">
            <a:off x="108283" y="3285337"/>
            <a:ext cx="2129591" cy="1"/>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373A31-EEF4-43EE-8293-1383DEB397AE}"/>
              </a:ext>
            </a:extLst>
          </p:cNvPr>
          <p:cNvCxnSpPr>
            <a:cxnSpLocks/>
            <a:endCxn id="9" idx="3"/>
          </p:cNvCxnSpPr>
          <p:nvPr/>
        </p:nvCxnSpPr>
        <p:spPr>
          <a:xfrm>
            <a:off x="2442407" y="3285338"/>
            <a:ext cx="6593307" cy="229363"/>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CDBAA75-AAAD-4DEF-908A-48D2AF601B1C}"/>
              </a:ext>
            </a:extLst>
          </p:cNvPr>
          <p:cNvCxnSpPr>
            <a:cxnSpLocks/>
          </p:cNvCxnSpPr>
          <p:nvPr/>
        </p:nvCxnSpPr>
        <p:spPr>
          <a:xfrm>
            <a:off x="138361" y="3747637"/>
            <a:ext cx="860859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22" name="TextBox 8">
            <a:extLst>
              <a:ext uri="{FF2B5EF4-FFF2-40B4-BE49-F238E27FC236}">
                <a16:creationId xmlns:a16="http://schemas.microsoft.com/office/drawing/2014/main" id="{7C3A3358-A195-4A54-B090-9983A4486756}"/>
              </a:ext>
            </a:extLst>
          </p:cNvPr>
          <p:cNvSpPr txBox="1"/>
          <p:nvPr/>
        </p:nvSpPr>
        <p:spPr>
          <a:xfrm>
            <a:off x="0" y="4164032"/>
            <a:ext cx="8410074" cy="401392"/>
          </a:xfrm>
          <a:prstGeom prst="rect">
            <a:avLst/>
          </a:prstGeom>
        </p:spPr>
        <p:txBody>
          <a:bodyPr wrap="square" lIns="0" tIns="0" rIns="0" bIns="0" rtlCol="0" anchor="t">
            <a:spAutoFit/>
          </a:bodyPr>
          <a:lstStyle/>
          <a:p>
            <a:pPr algn="ctr">
              <a:lnSpc>
                <a:spcPct val="120000"/>
              </a:lnSpc>
            </a:pPr>
            <a:r>
              <a:rPr lang="en-US" sz="2400" b="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bộ phận phía sau là lời giải thích cho bộ phận đứng trước</a:t>
            </a:r>
            <a:endParaRPr lang="en-US" sz="2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32662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000" fill="hold"/>
                                        <p:tgtEl>
                                          <p:spTgt spid="12"/>
                                        </p:tgtEl>
                                        <p:attrNameLst>
                                          <p:attrName>ppt_x</p:attrName>
                                        </p:attrNameLst>
                                      </p:cBhvr>
                                      <p:tavLst>
                                        <p:tav tm="0">
                                          <p:val>
                                            <p:strVal val="#ppt_x"/>
                                          </p:val>
                                        </p:tav>
                                        <p:tav tm="100000">
                                          <p:val>
                                            <p:strVal val="#ppt_x"/>
                                          </p:val>
                                        </p:tav>
                                      </p:tavLst>
                                    </p:anim>
                                    <p:anim calcmode="lin" valueType="num">
                                      <p:cBhvr additive="base">
                                        <p:cTn id="23"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2000" fill="hold"/>
                                        <p:tgtEl>
                                          <p:spTgt spid="10"/>
                                        </p:tgtEl>
                                        <p:attrNameLst>
                                          <p:attrName>ppt_x</p:attrName>
                                        </p:attrNameLst>
                                      </p:cBhvr>
                                      <p:tavLst>
                                        <p:tav tm="0">
                                          <p:val>
                                            <p:strVal val="#ppt_x"/>
                                          </p:val>
                                        </p:tav>
                                        <p:tav tm="100000">
                                          <p:val>
                                            <p:strVal val="#ppt_x"/>
                                          </p:val>
                                        </p:tav>
                                      </p:tavLst>
                                    </p:anim>
                                    <p:anim calcmode="lin" valueType="num">
                                      <p:cBhvr additive="base">
                                        <p:cTn id="5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0" grpId="0"/>
      <p:bldP spid="15" grpId="0"/>
      <p:bldP spid="16"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3">
            <a:extLst>
              <a:ext uri="{FF2B5EF4-FFF2-40B4-BE49-F238E27FC236}">
                <a16:creationId xmlns:a16="http://schemas.microsoft.com/office/drawing/2014/main" id="{4B899984-0FC4-4131-BA09-E2EFAE7CDB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80836"/>
            <a:ext cx="9071807" cy="662480"/>
          </a:xfrm>
          <a:prstGeom prst="rect">
            <a:avLst/>
          </a:prstGeom>
        </p:spPr>
      </p:pic>
      <p:grpSp>
        <p:nvGrpSpPr>
          <p:cNvPr id="2" name="Group 1">
            <a:extLst>
              <a:ext uri="{FF2B5EF4-FFF2-40B4-BE49-F238E27FC236}">
                <a16:creationId xmlns:a16="http://schemas.microsoft.com/office/drawing/2014/main" id="{3FBEE9B9-59C6-482E-864D-0731E84AFBB0}"/>
              </a:ext>
            </a:extLst>
          </p:cNvPr>
          <p:cNvGrpSpPr/>
          <p:nvPr/>
        </p:nvGrpSpPr>
        <p:grpSpPr>
          <a:xfrm>
            <a:off x="3011851" y="-352357"/>
            <a:ext cx="3120298" cy="1563128"/>
            <a:chOff x="3011851" y="-352357"/>
            <a:chExt cx="3120298" cy="1563128"/>
          </a:xfrm>
        </p:grpSpPr>
        <p:pic>
          <p:nvPicPr>
            <p:cNvPr id="4" name="Picture 3">
              <a:extLst>
                <a:ext uri="{FF2B5EF4-FFF2-40B4-BE49-F238E27FC236}">
                  <a16:creationId xmlns:a16="http://schemas.microsoft.com/office/drawing/2014/main" id="{1D51A63B-8CC4-4415-A488-2BA9B2CB8C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000" b="72784"/>
            <a:stretch/>
          </p:blipFill>
          <p:spPr>
            <a:xfrm>
              <a:off x="3011851" y="-352357"/>
              <a:ext cx="3120298" cy="1563128"/>
            </a:xfrm>
            <a:prstGeom prst="rect">
              <a:avLst/>
            </a:prstGeom>
          </p:spPr>
        </p:pic>
        <p:sp>
          <p:nvSpPr>
            <p:cNvPr id="11" name="TextBox 8">
              <a:extLst>
                <a:ext uri="{FF2B5EF4-FFF2-40B4-BE49-F238E27FC236}">
                  <a16:creationId xmlns:a16="http://schemas.microsoft.com/office/drawing/2014/main" id="{40366401-CAFC-498C-833A-CF55E8D5A497}"/>
                </a:ext>
              </a:extLst>
            </p:cNvPr>
            <p:cNvSpPr txBox="1"/>
            <p:nvPr/>
          </p:nvSpPr>
          <p:spPr>
            <a:xfrm>
              <a:off x="3462591" y="362664"/>
              <a:ext cx="2218817" cy="539378"/>
            </a:xfrm>
            <a:prstGeom prst="rect">
              <a:avLst/>
            </a:prstGeom>
          </p:spPr>
          <p:txBody>
            <a:bodyPr wrap="square" lIns="0" tIns="0" rIns="0" bIns="0" rtlCol="0" anchor="t">
              <a:spAutoFit/>
            </a:bodyPr>
            <a:lstStyle/>
            <a:p>
              <a:pPr algn="ctr">
                <a:lnSpc>
                  <a:spcPct val="120000"/>
                </a:lnSpc>
              </a:pPr>
              <a:r>
                <a:rPr lang="en-US" sz="3200" b="1">
                  <a:solidFill>
                    <a:srgbClr val="0070C0"/>
                  </a:solidFill>
                  <a:latin typeface="Times New Roman" panose="02020603050405020304" pitchFamily="18" charset="0"/>
                  <a:cs typeface="Times New Roman" panose="02020603050405020304" pitchFamily="18" charset="0"/>
                </a:rPr>
                <a:t>Thử thách 3</a:t>
              </a:r>
              <a:endParaRPr lang="en-US" sz="3200" b="1" dirty="0">
                <a:solidFill>
                  <a:srgbClr val="0070C0"/>
                </a:solidFill>
                <a:latin typeface="Times New Roman" panose="02020603050405020304" pitchFamily="18" charset="0"/>
                <a:cs typeface="Times New Roman" panose="02020603050405020304" pitchFamily="18" charset="0"/>
              </a:endParaRPr>
            </a:p>
          </p:txBody>
        </p:sp>
      </p:grpSp>
      <p:sp>
        <p:nvSpPr>
          <p:cNvPr id="12" name="TextBox 8">
            <a:extLst>
              <a:ext uri="{FF2B5EF4-FFF2-40B4-BE49-F238E27FC236}">
                <a16:creationId xmlns:a16="http://schemas.microsoft.com/office/drawing/2014/main" id="{DC8F86F1-5759-4098-87D6-24298BDC401F}"/>
              </a:ext>
            </a:extLst>
          </p:cNvPr>
          <p:cNvSpPr txBox="1"/>
          <p:nvPr/>
        </p:nvSpPr>
        <p:spPr>
          <a:xfrm>
            <a:off x="50664" y="86166"/>
            <a:ext cx="8999621" cy="1175450"/>
          </a:xfrm>
          <a:prstGeom prst="rect">
            <a:avLst/>
          </a:prstGeom>
        </p:spPr>
        <p:txBody>
          <a:bodyPr wrap="square" lIns="0" tIns="0" rIns="0" bIns="0" rtlCol="0" anchor="t">
            <a:spAutoFit/>
          </a:bodyPr>
          <a:lstStyle/>
          <a:p>
            <a:pPr algn="just">
              <a:lnSpc>
                <a:spcPct val="120000"/>
              </a:lnSpc>
            </a:pPr>
            <a:r>
              <a:rPr lang="en-US" sz="2200" b="1">
                <a:solidFill>
                  <a:srgbClr val="CB4D2F"/>
                </a:solidFill>
                <a:latin typeface="Times New Roman" panose="02020603050405020304" pitchFamily="18" charset="0"/>
                <a:cs typeface="Times New Roman" panose="02020603050405020304" pitchFamily="18" charset="0"/>
              </a:rPr>
              <a:t>	Trong mẩu chuyện vui dưới đây, người bán hàng hiểu lầm ý của khách như thế nào? Để người bán hang khỏi hiểu lầm, ông khách cần thêm dấu gì vào tin nhắn của mình, dấu đó đặt sau chữ nào?</a:t>
            </a:r>
            <a:endParaRPr lang="en-US" sz="2200" b="1" dirty="0">
              <a:solidFill>
                <a:srgbClr val="CB4D2F"/>
              </a:solidFill>
              <a:latin typeface="Times New Roman" panose="02020603050405020304" pitchFamily="18" charset="0"/>
              <a:cs typeface="Times New Roman" panose="02020603050405020304" pitchFamily="18" charset="0"/>
            </a:endParaRPr>
          </a:p>
        </p:txBody>
      </p:sp>
      <p:sp>
        <p:nvSpPr>
          <p:cNvPr id="13" name="TextBox 8">
            <a:extLst>
              <a:ext uri="{FF2B5EF4-FFF2-40B4-BE49-F238E27FC236}">
                <a16:creationId xmlns:a16="http://schemas.microsoft.com/office/drawing/2014/main" id="{9432B9CA-998C-45BD-A191-6C836823A775}"/>
              </a:ext>
            </a:extLst>
          </p:cNvPr>
          <p:cNvSpPr txBox="1"/>
          <p:nvPr/>
        </p:nvSpPr>
        <p:spPr>
          <a:xfrm>
            <a:off x="93715" y="1261616"/>
            <a:ext cx="8884375" cy="3836628"/>
          </a:xfrm>
          <a:prstGeom prst="rect">
            <a:avLst/>
          </a:prstGeom>
        </p:spPr>
        <p:txBody>
          <a:bodyPr wrap="square" lIns="0" tIns="0" rIns="0" bIns="0" rtlCol="0" anchor="t">
            <a:spAutoFit/>
          </a:bodyPr>
          <a:lstStyle/>
          <a:p>
            <a:pPr algn="ctr">
              <a:lnSpc>
                <a:spcPct val="120000"/>
              </a:lnSpc>
            </a:pPr>
            <a:r>
              <a:rPr lang="en-US" sz="2100" b="1">
                <a:solidFill>
                  <a:srgbClr val="7030A0"/>
                </a:solidFill>
                <a:latin typeface="Times New Roman" panose="02020603050405020304" pitchFamily="18" charset="0"/>
                <a:cs typeface="Times New Roman" panose="02020603050405020304" pitchFamily="18" charset="0"/>
              </a:rPr>
              <a:t>Chỉ vì quên một dấu câu</a:t>
            </a:r>
          </a:p>
          <a:p>
            <a:pPr algn="just">
              <a:lnSpc>
                <a:spcPct val="120000"/>
              </a:lnSpc>
            </a:pPr>
            <a:r>
              <a:rPr lang="en-US" sz="2100" b="1" i="1">
                <a:solidFill>
                  <a:srgbClr val="002060"/>
                </a:solidFill>
                <a:latin typeface="Times New Roman" panose="02020603050405020304" pitchFamily="18" charset="0"/>
                <a:cs typeface="Times New Roman" panose="02020603050405020304" pitchFamily="18" charset="0"/>
              </a:rPr>
              <a:t>	</a:t>
            </a:r>
            <a:r>
              <a:rPr lang="en-US" sz="2100" b="1">
                <a:solidFill>
                  <a:srgbClr val="002060"/>
                </a:solidFill>
                <a:latin typeface="Times New Roman" panose="02020603050405020304" pitchFamily="18" charset="0"/>
                <a:cs typeface="Times New Roman" panose="02020603050405020304" pitchFamily="18" charset="0"/>
              </a:rPr>
              <a:t>Có ông khác nọ đến cửa hàng đặt vòng hoa viếng bạn. Ông dặn người bán hàng ghi lên băng tang: “Kính viếng bác X.” Nhưng về đến nhà, nghĩ lại, thấy lời phúng còn đơn giản quá, ông bèn sai con chuyển cho người bán hàng một tin nhắn, lời lẽ như sau: “Xin ông làm ơn ghi thêm nếu còn chỗ linh hồn bác sẽ được lên thiên đàng.”</a:t>
            </a:r>
          </a:p>
          <a:p>
            <a:pPr algn="just">
              <a:lnSpc>
                <a:spcPct val="120000"/>
              </a:lnSpc>
            </a:pPr>
            <a:r>
              <a:rPr lang="en-US" sz="2100" b="1">
                <a:solidFill>
                  <a:srgbClr val="002060"/>
                </a:solidFill>
                <a:latin typeface="Times New Roman" panose="02020603050405020304" pitchFamily="18" charset="0"/>
                <a:cs typeface="Times New Roman" panose="02020603050405020304" pitchFamily="18" charset="0"/>
              </a:rPr>
              <a:t>	Lúc vòng hoa được đem tới đám tang, ông khách mới giật mình. Trên vòng hoa cài một dải băng đen với dòng chữ thật là nắn nót: “Kính viếng bác X. Nếu còn chỗ, linh hồn bác sẽ được lên thiên đàng.”</a:t>
            </a:r>
          </a:p>
          <a:p>
            <a:pPr algn="just">
              <a:lnSpc>
                <a:spcPct val="120000"/>
              </a:lnSpc>
            </a:pPr>
            <a:r>
              <a:rPr lang="en-US" sz="2100" b="1" i="1">
                <a:solidFill>
                  <a:srgbClr val="002060"/>
                </a:solidFill>
                <a:latin typeface="Times New Roman" panose="02020603050405020304" pitchFamily="18" charset="0"/>
                <a:cs typeface="Times New Roman" panose="02020603050405020304" pitchFamily="18" charset="0"/>
              </a:rPr>
              <a:t>								</a:t>
            </a:r>
            <a:r>
              <a:rPr lang="en-US" sz="2100" b="1" i="1">
                <a:solidFill>
                  <a:srgbClr val="EB6100"/>
                </a:solidFill>
                <a:latin typeface="Times New Roman" panose="02020603050405020304" pitchFamily="18" charset="0"/>
                <a:cs typeface="Times New Roman" panose="02020603050405020304" pitchFamily="18" charset="0"/>
              </a:rPr>
              <a:t>Theo tạp chí Ngôn ngữ</a:t>
            </a:r>
            <a:endParaRPr lang="en-US" sz="2100" b="1" i="1" dirty="0">
              <a:solidFill>
                <a:srgbClr val="EB61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681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out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left)">
                                      <p:cBhvr>
                                        <p:cTn id="27" dur="500"/>
                                        <p:tgtEl>
                                          <p:spTgt spid="13">
                                            <p:txEl>
                                              <p:pRg st="1" end="1"/>
                                            </p:txEl>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wipe(left)">
                                      <p:cBhvr>
                                        <p:cTn id="31" dur="500"/>
                                        <p:tgtEl>
                                          <p:spTgt spid="13">
                                            <p:txEl>
                                              <p:pRg st="2" end="2"/>
                                            </p:txEl>
                                          </p:spTgt>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wipe(left)">
                                      <p:cBhvr>
                                        <p:cTn id="35"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705F436-5F12-4397-A086-0E39672D80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
        <p:nvSpPr>
          <p:cNvPr id="7" name="文本框 6"/>
          <p:cNvSpPr txBox="1"/>
          <p:nvPr/>
        </p:nvSpPr>
        <p:spPr>
          <a:xfrm>
            <a:off x="171336" y="1727568"/>
            <a:ext cx="5097626" cy="734708"/>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inpin heiti" charset="-122"/>
                <a:cs typeface="Times New Roman" panose="02020603050405020304" pitchFamily="18" charset="0"/>
              </a:rPr>
              <a:t>Luyện từ và câu</a:t>
            </a:r>
            <a:endParaRPr lang="zh-CN" altLang="en-US" sz="4000"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inpin heiti" charset="-122"/>
              <a:cs typeface="Times New Roman" panose="02020603050405020304" pitchFamily="18" charset="0"/>
            </a:endParaRPr>
          </a:p>
        </p:txBody>
      </p:sp>
      <p:pic>
        <p:nvPicPr>
          <p:cNvPr id="18" name="图片 17">
            <a:extLst>
              <a:ext uri="{FF2B5EF4-FFF2-40B4-BE49-F238E27FC236}">
                <a16:creationId xmlns:a16="http://schemas.microsoft.com/office/drawing/2014/main" id="{1F79E9B2-8861-4708-9F5E-9482786432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20" name="图片 19">
            <a:extLst>
              <a:ext uri="{FF2B5EF4-FFF2-40B4-BE49-F238E27FC236}">
                <a16:creationId xmlns:a16="http://schemas.microsoft.com/office/drawing/2014/main" id="{3D68126F-6513-4335-AE78-6739C09AD9D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3404" y="-360338"/>
            <a:ext cx="2554603" cy="2319451"/>
          </a:xfrm>
          <a:prstGeom prst="rect">
            <a:avLst/>
          </a:prstGeom>
        </p:spPr>
      </p:pic>
      <p:pic>
        <p:nvPicPr>
          <p:cNvPr id="22" name="图片 21">
            <a:extLst>
              <a:ext uri="{FF2B5EF4-FFF2-40B4-BE49-F238E27FC236}">
                <a16:creationId xmlns:a16="http://schemas.microsoft.com/office/drawing/2014/main" id="{A515D47C-7873-4389-B6A4-5F1E6CEC1F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32491">
            <a:off x="5423239" y="297335"/>
            <a:ext cx="884280" cy="1176755"/>
          </a:xfrm>
          <a:prstGeom prst="rect">
            <a:avLst/>
          </a:prstGeom>
        </p:spPr>
      </p:pic>
      <p:pic>
        <p:nvPicPr>
          <p:cNvPr id="23" name="图片 22">
            <a:extLst>
              <a:ext uri="{FF2B5EF4-FFF2-40B4-BE49-F238E27FC236}">
                <a16:creationId xmlns:a16="http://schemas.microsoft.com/office/drawing/2014/main" id="{7AB9C9BA-B5F9-43DF-8CC2-ADBFC87184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20870" y="-187686"/>
            <a:ext cx="3023130" cy="2146799"/>
          </a:xfrm>
          <a:prstGeom prst="rect">
            <a:avLst/>
          </a:prstGeom>
        </p:spPr>
      </p:pic>
      <p:pic>
        <p:nvPicPr>
          <p:cNvPr id="24" name="图片 23">
            <a:extLst>
              <a:ext uri="{FF2B5EF4-FFF2-40B4-BE49-F238E27FC236}">
                <a16:creationId xmlns:a16="http://schemas.microsoft.com/office/drawing/2014/main" id="{F75EBC46-7116-4FAE-B246-C545FC3EBA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63036" y="-13412"/>
            <a:ext cx="1067982" cy="1299322"/>
          </a:xfrm>
          <a:prstGeom prst="rect">
            <a:avLst/>
          </a:prstGeom>
        </p:spPr>
      </p:pic>
      <p:pic>
        <p:nvPicPr>
          <p:cNvPr id="25" name="图片 24">
            <a:extLst>
              <a:ext uri="{FF2B5EF4-FFF2-40B4-BE49-F238E27FC236}">
                <a16:creationId xmlns:a16="http://schemas.microsoft.com/office/drawing/2014/main" id="{A0154EAC-A419-448E-9369-45B682019DC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61056" y="43857"/>
            <a:ext cx="1133955" cy="1274445"/>
          </a:xfrm>
          <a:prstGeom prst="rect">
            <a:avLst/>
          </a:prstGeom>
        </p:spPr>
      </p:pic>
      <p:sp>
        <p:nvSpPr>
          <p:cNvPr id="3" name="Rectangle 2">
            <a:extLst>
              <a:ext uri="{FF2B5EF4-FFF2-40B4-BE49-F238E27FC236}">
                <a16:creationId xmlns:a16="http://schemas.microsoft.com/office/drawing/2014/main" id="{6EA2775C-1942-4318-B5E1-86207CE9B5B7}"/>
              </a:ext>
            </a:extLst>
          </p:cNvPr>
          <p:cNvSpPr/>
          <p:nvPr/>
        </p:nvSpPr>
        <p:spPr>
          <a:xfrm>
            <a:off x="2189800" y="2635271"/>
            <a:ext cx="5570756" cy="923330"/>
          </a:xfrm>
          <a:prstGeom prst="rect">
            <a:avLst/>
          </a:prstGeom>
          <a:noFill/>
        </p:spPr>
        <p:txBody>
          <a:bodyPr wrap="none" lIns="91440" tIns="45720" rIns="91440" bIns="45720">
            <a:spAutoFit/>
          </a:bodyPr>
          <a:lstStyle/>
          <a:p>
            <a:pPr algn="ctr"/>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inpin heiti" charset="-122"/>
                <a:cs typeface="Times New Roman" panose="02020603050405020304" pitchFamily="18" charset="0"/>
              </a:rPr>
              <a:t>Ôn tập về dấu câu</a:t>
            </a:r>
            <a:endPar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0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5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20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300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6" presetClass="emph" presetSubtype="0" fill="hold" nodeType="afterEffect">
                                  <p:stCondLst>
                                    <p:cond delay="0"/>
                                  </p:stCondLst>
                                  <p:childTnLst>
                                    <p:animEffect transition="out" filter="fade">
                                      <p:cBhvr>
                                        <p:cTn id="37" dur="500" tmFilter="0, 0; .2, .5; .8, .5; 1, 0"/>
                                        <p:tgtEl>
                                          <p:spTgt spid="20"/>
                                        </p:tgtEl>
                                      </p:cBhvr>
                                    </p:animEffect>
                                    <p:animScale>
                                      <p:cBhvr>
                                        <p:cTn id="38" dur="250" autoRev="1" fill="hold"/>
                                        <p:tgtEl>
                                          <p:spTgt spid="20"/>
                                        </p:tgtEl>
                                      </p:cBhvr>
                                      <p:by x="105000" y="105000"/>
                                    </p:animScale>
                                  </p:childTnLst>
                                </p:cTn>
                              </p:par>
                              <p:par>
                                <p:cTn id="39" presetID="26" presetClass="emph" presetSubtype="0" fill="hold" nodeType="withEffect">
                                  <p:stCondLst>
                                    <p:cond delay="1000"/>
                                  </p:stCondLst>
                                  <p:childTnLst>
                                    <p:animEffect transition="out" filter="fade">
                                      <p:cBhvr>
                                        <p:cTn id="40" dur="500" tmFilter="0, 0; .2, .5; .8, .5; 1, 0"/>
                                        <p:tgtEl>
                                          <p:spTgt spid="24"/>
                                        </p:tgtEl>
                                      </p:cBhvr>
                                    </p:animEffect>
                                    <p:animScale>
                                      <p:cBhvr>
                                        <p:cTn id="41" dur="250" autoRev="1" fill="hold"/>
                                        <p:tgtEl>
                                          <p:spTgt spid="24"/>
                                        </p:tgtEl>
                                      </p:cBhvr>
                                      <p:by x="105000" y="105000"/>
                                    </p:animScale>
                                  </p:childTnLst>
                                </p:cTn>
                              </p:par>
                              <p:par>
                                <p:cTn id="42" presetID="26" presetClass="emph" presetSubtype="0" fill="hold" nodeType="withEffect">
                                  <p:stCondLst>
                                    <p:cond delay="1500"/>
                                  </p:stCondLst>
                                  <p:childTnLst>
                                    <p:animEffect transition="out" filter="fade">
                                      <p:cBhvr>
                                        <p:cTn id="43" dur="500" tmFilter="0, 0; .2, .5; .8, .5; 1, 0"/>
                                        <p:tgtEl>
                                          <p:spTgt spid="25"/>
                                        </p:tgtEl>
                                      </p:cBhvr>
                                    </p:animEffect>
                                    <p:animScale>
                                      <p:cBhvr>
                                        <p:cTn id="44" dur="250" autoRev="1" fill="hold"/>
                                        <p:tgtEl>
                                          <p:spTgt spid="25"/>
                                        </p:tgtEl>
                                      </p:cBhvr>
                                      <p:by x="105000" y="105000"/>
                                    </p:animScale>
                                  </p:childTnLst>
                                </p:cTn>
                              </p:par>
                              <p:par>
                                <p:cTn id="45" presetID="26" presetClass="emph" presetSubtype="0" fill="hold" nodeType="withEffect">
                                  <p:stCondLst>
                                    <p:cond delay="2000"/>
                                  </p:stCondLst>
                                  <p:childTnLst>
                                    <p:animEffect transition="out" filter="fade">
                                      <p:cBhvr>
                                        <p:cTn id="46" dur="500" tmFilter="0, 0; .2, .5; .8, .5; 1, 0"/>
                                        <p:tgtEl>
                                          <p:spTgt spid="22"/>
                                        </p:tgtEl>
                                      </p:cBhvr>
                                    </p:animEffect>
                                    <p:animScale>
                                      <p:cBhvr>
                                        <p:cTn id="47" dur="250" autoRev="1" fill="hold"/>
                                        <p:tgtEl>
                                          <p:spTgt spid="22"/>
                                        </p:tgtEl>
                                      </p:cBhvr>
                                      <p:by x="105000" y="105000"/>
                                    </p:animScale>
                                  </p:childTnLst>
                                </p:cTn>
                              </p:par>
                              <p:par>
                                <p:cTn id="48" presetID="26" presetClass="emph" presetSubtype="0" fill="hold" nodeType="withEffect">
                                  <p:stCondLst>
                                    <p:cond delay="2500"/>
                                  </p:stCondLst>
                                  <p:childTnLst>
                                    <p:animEffect transition="out" filter="fade">
                                      <p:cBhvr>
                                        <p:cTn id="49" dur="500" tmFilter="0, 0; .2, .5; .8, .5; 1, 0"/>
                                        <p:tgtEl>
                                          <p:spTgt spid="23"/>
                                        </p:tgtEl>
                                      </p:cBhvr>
                                    </p:animEffect>
                                    <p:animScale>
                                      <p:cBhvr>
                                        <p:cTn id="50" dur="250" autoRev="1" fill="hold"/>
                                        <p:tgtEl>
                                          <p:spTgt spid="23"/>
                                        </p:tgtEl>
                                      </p:cBhvr>
                                      <p:by x="105000" y="105000"/>
                                    </p:animScale>
                                  </p:childTnLst>
                                </p:cTn>
                              </p:par>
                            </p:childTnLst>
                          </p:cTn>
                        </p:par>
                        <p:par>
                          <p:cTn id="51" fill="hold">
                            <p:stCondLst>
                              <p:cond delay="75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1000"/>
                                        <p:tgtEl>
                                          <p:spTgt spid="7"/>
                                        </p:tgtEl>
                                      </p:cBhvr>
                                    </p:animEffect>
                                  </p:childTnLst>
                                </p:cTn>
                              </p:par>
                            </p:childTnLst>
                          </p:cTn>
                        </p:par>
                        <p:par>
                          <p:cTn id="55" fill="hold">
                            <p:stCondLst>
                              <p:cond delay="8500"/>
                            </p:stCondLst>
                            <p:childTnLst>
                              <p:par>
                                <p:cTn id="56" presetID="42" presetClass="entr" presetSubtype="0"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par>
                          <p:cTn id="61" fill="hold">
                            <p:stCondLst>
                              <p:cond delay="9500"/>
                            </p:stCondLst>
                            <p:childTnLst>
                              <p:par>
                                <p:cTn id="62" presetID="16" presetClass="entr" presetSubtype="37"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arn(outVertical)">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3">
            <a:extLst>
              <a:ext uri="{FF2B5EF4-FFF2-40B4-BE49-F238E27FC236}">
                <a16:creationId xmlns:a16="http://schemas.microsoft.com/office/drawing/2014/main" id="{4B899984-0FC4-4131-BA09-E2EFAE7CDB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80836"/>
            <a:ext cx="9071807" cy="662480"/>
          </a:xfrm>
          <a:prstGeom prst="rect">
            <a:avLst/>
          </a:prstGeom>
        </p:spPr>
      </p:pic>
      <p:sp>
        <p:nvSpPr>
          <p:cNvPr id="12" name="TextBox 8">
            <a:extLst>
              <a:ext uri="{FF2B5EF4-FFF2-40B4-BE49-F238E27FC236}">
                <a16:creationId xmlns:a16="http://schemas.microsoft.com/office/drawing/2014/main" id="{DC8F86F1-5759-4098-87D6-24298BDC401F}"/>
              </a:ext>
            </a:extLst>
          </p:cNvPr>
          <p:cNvSpPr txBox="1"/>
          <p:nvPr/>
        </p:nvSpPr>
        <p:spPr>
          <a:xfrm>
            <a:off x="156411" y="121179"/>
            <a:ext cx="5293895" cy="404534"/>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CB4D2F"/>
                </a:solidFill>
                <a:latin typeface="Times New Roman" panose="02020603050405020304" pitchFamily="18" charset="0"/>
                <a:cs typeface="Times New Roman" panose="02020603050405020304" pitchFamily="18" charset="0"/>
              </a:rPr>
              <a:t>Tin nhắn của ông khách là gì?</a:t>
            </a:r>
            <a:endParaRPr lang="en-US" sz="2400" b="1" dirty="0">
              <a:solidFill>
                <a:srgbClr val="CB4D2F"/>
              </a:solidFill>
              <a:latin typeface="Times New Roman" panose="02020603050405020304" pitchFamily="18" charset="0"/>
              <a:cs typeface="Times New Roman" panose="02020603050405020304" pitchFamily="18" charset="0"/>
            </a:endParaRPr>
          </a:p>
        </p:txBody>
      </p:sp>
      <p:sp>
        <p:nvSpPr>
          <p:cNvPr id="7" name="TextBox 8">
            <a:extLst>
              <a:ext uri="{FF2B5EF4-FFF2-40B4-BE49-F238E27FC236}">
                <a16:creationId xmlns:a16="http://schemas.microsoft.com/office/drawing/2014/main" id="{0F11F95D-C7DE-4544-A65F-8E3952FA00B6}"/>
              </a:ext>
            </a:extLst>
          </p:cNvPr>
          <p:cNvSpPr txBox="1"/>
          <p:nvPr/>
        </p:nvSpPr>
        <p:spPr>
          <a:xfrm>
            <a:off x="445165" y="572323"/>
            <a:ext cx="8626642" cy="847733"/>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a:solidFill>
                  <a:srgbClr val="002060"/>
                </a:solidFill>
                <a:latin typeface="Times New Roman" panose="02020603050405020304" pitchFamily="18" charset="0"/>
                <a:cs typeface="Times New Roman" panose="02020603050405020304" pitchFamily="18" charset="0"/>
              </a:rPr>
              <a:t>Xin ông làm ơn ghi thêm nếu còn chỗ linh hồn bác sẽ được lên thiên đàng. (hiểu là nếu còn chỗ viết trên băng tang)</a:t>
            </a:r>
            <a:endParaRPr lang="en-US" sz="2400" b="1" dirty="0">
              <a:solidFill>
                <a:srgbClr val="CB4D2F"/>
              </a:solidFill>
              <a:latin typeface="Times New Roman" panose="02020603050405020304" pitchFamily="18" charset="0"/>
              <a:cs typeface="Times New Roman" panose="02020603050405020304" pitchFamily="18" charset="0"/>
            </a:endParaRPr>
          </a:p>
        </p:txBody>
      </p:sp>
      <p:sp>
        <p:nvSpPr>
          <p:cNvPr id="8" name="TextBox 8">
            <a:extLst>
              <a:ext uri="{FF2B5EF4-FFF2-40B4-BE49-F238E27FC236}">
                <a16:creationId xmlns:a16="http://schemas.microsoft.com/office/drawing/2014/main" id="{B4885521-F1BC-4BC7-885F-2833FB960340}"/>
              </a:ext>
            </a:extLst>
          </p:cNvPr>
          <p:cNvSpPr txBox="1"/>
          <p:nvPr/>
        </p:nvSpPr>
        <p:spPr>
          <a:xfrm>
            <a:off x="156411" y="1485993"/>
            <a:ext cx="8915396" cy="404534"/>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CB4D2F"/>
                </a:solidFill>
                <a:latin typeface="Times New Roman" panose="02020603050405020304" pitchFamily="18" charset="0"/>
                <a:cs typeface="Times New Roman" panose="02020603050405020304" pitchFamily="18" charset="0"/>
              </a:rPr>
              <a:t>Người bán hàng hiểu lầm ý của ông khách như thế nào?</a:t>
            </a:r>
            <a:endParaRPr lang="en-US" sz="2400" b="1" dirty="0">
              <a:solidFill>
                <a:srgbClr val="CB4D2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21961D5-C77D-4835-B714-B95A9FA932C1}"/>
              </a:ext>
            </a:extLst>
          </p:cNvPr>
          <p:cNvSpPr txBox="1"/>
          <p:nvPr/>
        </p:nvSpPr>
        <p:spPr>
          <a:xfrm>
            <a:off x="445165" y="1956465"/>
            <a:ext cx="8626642" cy="847733"/>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Kính viếng bác X. N</a:t>
            </a:r>
            <a:r>
              <a:rPr lang="en-US" sz="2400" b="1">
                <a:solidFill>
                  <a:srgbClr val="002060"/>
                </a:solidFill>
                <a:latin typeface="Times New Roman" panose="02020603050405020304" pitchFamily="18" charset="0"/>
                <a:cs typeface="Times New Roman" panose="02020603050405020304" pitchFamily="18" charset="0"/>
              </a:rPr>
              <a:t>ếu còn chỗ linh hồn bác sẽ được lên thiên đàng. </a:t>
            </a:r>
            <a:endParaRPr lang="en-US" sz="2400" b="1" dirty="0">
              <a:solidFill>
                <a:srgbClr val="CB4D2F"/>
              </a:solidFill>
              <a:latin typeface="Times New Roman" panose="02020603050405020304" pitchFamily="18" charset="0"/>
              <a:cs typeface="Times New Roman" panose="02020603050405020304" pitchFamily="18" charset="0"/>
            </a:endParaRPr>
          </a:p>
        </p:txBody>
      </p:sp>
      <p:sp>
        <p:nvSpPr>
          <p:cNvPr id="14" name="TextBox 8">
            <a:extLst>
              <a:ext uri="{FF2B5EF4-FFF2-40B4-BE49-F238E27FC236}">
                <a16:creationId xmlns:a16="http://schemas.microsoft.com/office/drawing/2014/main" id="{2AEF0B19-88C9-4974-B335-2AF6A70D5EC2}"/>
              </a:ext>
            </a:extLst>
          </p:cNvPr>
          <p:cNvSpPr txBox="1"/>
          <p:nvPr/>
        </p:nvSpPr>
        <p:spPr>
          <a:xfrm>
            <a:off x="114302" y="2870135"/>
            <a:ext cx="8915396" cy="847733"/>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CB4D2F"/>
                </a:solidFill>
                <a:latin typeface="Times New Roman" panose="02020603050405020304" pitchFamily="18" charset="0"/>
                <a:cs typeface="Times New Roman" panose="02020603050405020304" pitchFamily="18" charset="0"/>
              </a:rPr>
              <a:t>Để người bán hàng khỏi hiểu lầm, ông khách cần đặt thêm dấu gì vào tin nhắn của mình, dấu đó đặt sau chữ nào?</a:t>
            </a:r>
            <a:endParaRPr lang="en-US" sz="2400" b="1" dirty="0">
              <a:solidFill>
                <a:srgbClr val="CB4D2F"/>
              </a:solidFill>
              <a:latin typeface="Times New Roman" panose="02020603050405020304" pitchFamily="18" charset="0"/>
              <a:cs typeface="Times New Roman" panose="02020603050405020304" pitchFamily="18" charset="0"/>
            </a:endParaRPr>
          </a:p>
        </p:txBody>
      </p:sp>
      <p:sp>
        <p:nvSpPr>
          <p:cNvPr id="15" name="TextBox 8">
            <a:extLst>
              <a:ext uri="{FF2B5EF4-FFF2-40B4-BE49-F238E27FC236}">
                <a16:creationId xmlns:a16="http://schemas.microsoft.com/office/drawing/2014/main" id="{7C108AFA-CE09-4399-8064-0117AE7BF11B}"/>
              </a:ext>
            </a:extLst>
          </p:cNvPr>
          <p:cNvSpPr txBox="1"/>
          <p:nvPr/>
        </p:nvSpPr>
        <p:spPr>
          <a:xfrm>
            <a:off x="445165" y="3747837"/>
            <a:ext cx="8626642" cy="847733"/>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a:solidFill>
                  <a:srgbClr val="002060"/>
                </a:solidFill>
                <a:latin typeface="Times New Roman" panose="02020603050405020304" pitchFamily="18" charset="0"/>
                <a:cs typeface="Times New Roman" panose="02020603050405020304" pitchFamily="18" charset="0"/>
              </a:rPr>
              <a:t>Xin ông làm ơn ghi thêm nếu còn chỗ  linh hồn bác sẽ được lên thiên đàng. </a:t>
            </a:r>
            <a:endParaRPr lang="en-US" sz="2400" b="1" dirty="0">
              <a:solidFill>
                <a:srgbClr val="CB4D2F"/>
              </a:solidFill>
              <a:latin typeface="Times New Roman" panose="02020603050405020304" pitchFamily="18" charset="0"/>
              <a:cs typeface="Times New Roman" panose="02020603050405020304" pitchFamily="18" charset="0"/>
            </a:endParaRPr>
          </a:p>
        </p:txBody>
      </p:sp>
      <p:sp>
        <p:nvSpPr>
          <p:cNvPr id="16" name="TextBox 8">
            <a:extLst>
              <a:ext uri="{FF2B5EF4-FFF2-40B4-BE49-F238E27FC236}">
                <a16:creationId xmlns:a16="http://schemas.microsoft.com/office/drawing/2014/main" id="{B43D477B-CD1C-4D75-AF08-4C7A8599E606}"/>
              </a:ext>
            </a:extLst>
          </p:cNvPr>
          <p:cNvSpPr txBox="1"/>
          <p:nvPr/>
        </p:nvSpPr>
        <p:spPr>
          <a:xfrm>
            <a:off x="5498434" y="3735805"/>
            <a:ext cx="546422" cy="404534"/>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Times New Roman" panose="02020603050405020304" pitchFamily="18" charset="0"/>
                <a:cs typeface="Times New Roman" panose="02020603050405020304" pitchFamily="18" charset="0"/>
              </a:rPr>
              <a:t>:</a:t>
            </a:r>
            <a:endParaRPr lang="en-US" sz="2400" b="1" dirty="0">
              <a:solidFill>
                <a:srgbClr val="CB4D2F"/>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E0527E63-2D5C-43A8-9B83-504881700B5B}"/>
              </a:ext>
            </a:extLst>
          </p:cNvPr>
          <p:cNvCxnSpPr>
            <a:cxnSpLocks/>
          </p:cNvCxnSpPr>
          <p:nvPr/>
        </p:nvCxnSpPr>
        <p:spPr>
          <a:xfrm>
            <a:off x="5907505" y="4240931"/>
            <a:ext cx="3122193"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5CA2DF-038C-4B10-A539-A200DE57427F}"/>
              </a:ext>
            </a:extLst>
          </p:cNvPr>
          <p:cNvCxnSpPr>
            <a:cxnSpLocks/>
          </p:cNvCxnSpPr>
          <p:nvPr/>
        </p:nvCxnSpPr>
        <p:spPr>
          <a:xfrm>
            <a:off x="445165" y="4611041"/>
            <a:ext cx="1455824"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91C7B9-9AA3-4A08-BAEF-F7DA2BB15B6D}"/>
              </a:ext>
            </a:extLst>
          </p:cNvPr>
          <p:cNvSpPr txBox="1"/>
          <p:nvPr/>
        </p:nvSpPr>
        <p:spPr>
          <a:xfrm>
            <a:off x="4463712" y="4401038"/>
            <a:ext cx="4680288" cy="404534"/>
          </a:xfrm>
          <a:prstGeom prst="rect">
            <a:avLst/>
          </a:prstGeom>
          <a:solidFill>
            <a:srgbClr val="FFFF66"/>
          </a:solidFill>
        </p:spPr>
        <p:txBody>
          <a:bodyPr wrap="square" lIns="0" tIns="0" rIns="0" bIns="0" rtlCol="0" anchor="t">
            <a:spAutoFit/>
          </a:bodyPr>
          <a:lstStyle/>
          <a:p>
            <a:pPr algn="ctr">
              <a:lnSpc>
                <a:spcPct val="120000"/>
              </a:lnSpc>
            </a:pPr>
            <a:r>
              <a:rPr lang="en-US" sz="2400" b="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Đây là câu cần viết trên băng tang.</a:t>
            </a:r>
            <a:endParaRPr lang="en-US" sz="2400" b="1" dirty="0">
              <a:solidFill>
                <a:srgbClr val="7030A0"/>
              </a:solidFill>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C7ED913B-FA20-478B-B049-55DF6B485F9C}"/>
              </a:ext>
            </a:extLst>
          </p:cNvPr>
          <p:cNvCxnSpPr>
            <a:cxnSpLocks/>
            <a:endCxn id="7" idx="3"/>
          </p:cNvCxnSpPr>
          <p:nvPr/>
        </p:nvCxnSpPr>
        <p:spPr>
          <a:xfrm flipV="1">
            <a:off x="4247147" y="996190"/>
            <a:ext cx="4824660" cy="8247"/>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20A0DDC-633F-43B8-A1BC-79F4B55818A2}"/>
              </a:ext>
            </a:extLst>
          </p:cNvPr>
          <p:cNvCxnSpPr>
            <a:cxnSpLocks/>
          </p:cNvCxnSpPr>
          <p:nvPr/>
        </p:nvCxnSpPr>
        <p:spPr>
          <a:xfrm flipV="1">
            <a:off x="445165" y="1430867"/>
            <a:ext cx="1455824" cy="627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615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2000" fill="hold"/>
                                        <p:tgtEl>
                                          <p:spTgt spid="16"/>
                                        </p:tgtEl>
                                        <p:attrNameLst>
                                          <p:attrName>ppt_x</p:attrName>
                                        </p:attrNameLst>
                                      </p:cBhvr>
                                      <p:tavLst>
                                        <p:tav tm="0">
                                          <p:val>
                                            <p:strVal val="#ppt_x"/>
                                          </p:val>
                                        </p:tav>
                                        <p:tav tm="100000">
                                          <p:val>
                                            <p:strVal val="#ppt_x"/>
                                          </p:val>
                                        </p:tav>
                                      </p:tavLst>
                                    </p:anim>
                                    <p:anim calcmode="lin" valueType="num">
                                      <p:cBhvr additive="base">
                                        <p:cTn id="47"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P spid="14" grpId="0"/>
      <p:bldP spid="15" grpId="0"/>
      <p:bldP spid="16"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6065" y="-19337522"/>
            <a:ext cx="6023504" cy="3600000"/>
          </a:xfrm>
          <a:prstGeom prst="rect">
            <a:avLst/>
          </a:prstGeom>
        </p:spPr>
      </p:pic>
      <p:pic>
        <p:nvPicPr>
          <p:cNvPr id="7" name="图片 6">
            <a:extLst>
              <a:ext uri="{FF2B5EF4-FFF2-40B4-BE49-F238E27FC236}">
                <a16:creationId xmlns:a16="http://schemas.microsoft.com/office/drawing/2014/main" id="{B7EEB32C-B244-4462-A28D-3807A76EA9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8" name="图片 7">
            <a:extLst>
              <a:ext uri="{FF2B5EF4-FFF2-40B4-BE49-F238E27FC236}">
                <a16:creationId xmlns:a16="http://schemas.microsoft.com/office/drawing/2014/main" id="{0BB85D13-97C1-4A3B-8C2D-0DA685D900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9" name="图片 8">
            <a:extLst>
              <a:ext uri="{FF2B5EF4-FFF2-40B4-BE49-F238E27FC236}">
                <a16:creationId xmlns:a16="http://schemas.microsoft.com/office/drawing/2014/main" id="{9172F251-279D-4479-95B1-08B2917B84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2193" y="58537"/>
            <a:ext cx="2034063" cy="1846827"/>
          </a:xfrm>
          <a:prstGeom prst="rect">
            <a:avLst/>
          </a:prstGeom>
        </p:spPr>
      </p:pic>
      <p:pic>
        <p:nvPicPr>
          <p:cNvPr id="10" name="图片 9">
            <a:extLst>
              <a:ext uri="{FF2B5EF4-FFF2-40B4-BE49-F238E27FC236}">
                <a16:creationId xmlns:a16="http://schemas.microsoft.com/office/drawing/2014/main" id="{C20E95C3-0D74-4560-9D06-0D312D53D7D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32491">
            <a:off x="4854002" y="502432"/>
            <a:ext cx="884280" cy="1176755"/>
          </a:xfrm>
          <a:prstGeom prst="rect">
            <a:avLst/>
          </a:prstGeom>
        </p:spPr>
      </p:pic>
      <p:pic>
        <p:nvPicPr>
          <p:cNvPr id="11" name="图片 10">
            <a:extLst>
              <a:ext uri="{FF2B5EF4-FFF2-40B4-BE49-F238E27FC236}">
                <a16:creationId xmlns:a16="http://schemas.microsoft.com/office/drawing/2014/main" id="{7FCA94AC-8BC6-4A1B-B952-6F6E290D40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87974" y="58537"/>
            <a:ext cx="3023130" cy="2146799"/>
          </a:xfrm>
          <a:prstGeom prst="rect">
            <a:avLst/>
          </a:prstGeom>
        </p:spPr>
      </p:pic>
      <p:pic>
        <p:nvPicPr>
          <p:cNvPr id="12" name="图片 11">
            <a:extLst>
              <a:ext uri="{FF2B5EF4-FFF2-40B4-BE49-F238E27FC236}">
                <a16:creationId xmlns:a16="http://schemas.microsoft.com/office/drawing/2014/main" id="{B797E4A4-4C44-4201-8E64-9D486521A0C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56770" y="380503"/>
            <a:ext cx="1067982" cy="1299322"/>
          </a:xfrm>
          <a:prstGeom prst="rect">
            <a:avLst/>
          </a:prstGeom>
        </p:spPr>
      </p:pic>
      <p:pic>
        <p:nvPicPr>
          <p:cNvPr id="13" name="图片 12">
            <a:extLst>
              <a:ext uri="{FF2B5EF4-FFF2-40B4-BE49-F238E27FC236}">
                <a16:creationId xmlns:a16="http://schemas.microsoft.com/office/drawing/2014/main" id="{99787772-5AB4-4A20-8907-A68ACBBD77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19563" y="105990"/>
            <a:ext cx="1133955" cy="1274445"/>
          </a:xfrm>
          <a:prstGeom prst="rect">
            <a:avLst/>
          </a:prstGeom>
        </p:spPr>
      </p:pic>
      <p:grpSp>
        <p:nvGrpSpPr>
          <p:cNvPr id="4" name="Group 3">
            <a:extLst>
              <a:ext uri="{FF2B5EF4-FFF2-40B4-BE49-F238E27FC236}">
                <a16:creationId xmlns:a16="http://schemas.microsoft.com/office/drawing/2014/main" id="{C540D172-353C-4F66-BAF3-326D38CF9E07}"/>
              </a:ext>
            </a:extLst>
          </p:cNvPr>
          <p:cNvGrpSpPr/>
          <p:nvPr/>
        </p:nvGrpSpPr>
        <p:grpSpPr>
          <a:xfrm>
            <a:off x="2321671" y="1719716"/>
            <a:ext cx="4220615" cy="2269862"/>
            <a:chOff x="2321671" y="1719716"/>
            <a:chExt cx="4220615" cy="2269862"/>
          </a:xfrm>
        </p:grpSpPr>
        <p:pic>
          <p:nvPicPr>
            <p:cNvPr id="3" name="图片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1671" y="1719716"/>
              <a:ext cx="4220615" cy="2269862"/>
            </a:xfrm>
            <a:prstGeom prst="rect">
              <a:avLst/>
            </a:prstGeom>
          </p:spPr>
        </p:pic>
        <p:sp>
          <p:nvSpPr>
            <p:cNvPr id="5" name="TextBox 4">
              <a:extLst>
                <a:ext uri="{FF2B5EF4-FFF2-40B4-BE49-F238E27FC236}">
                  <a16:creationId xmlns:a16="http://schemas.microsoft.com/office/drawing/2014/main" id="{2A252598-7833-4063-A1C8-B02A92D653FF}"/>
                </a:ext>
              </a:extLst>
            </p:cNvPr>
            <p:cNvSpPr txBox="1"/>
            <p:nvPr/>
          </p:nvSpPr>
          <p:spPr>
            <a:xfrm>
              <a:off x="2458419" y="2793433"/>
              <a:ext cx="3947118" cy="923330"/>
            </a:xfrm>
            <a:prstGeom prst="rect">
              <a:avLst/>
            </a:prstGeom>
            <a:noFill/>
          </p:spPr>
          <p:txBody>
            <a:bodyPr wrap="square" rtlCol="0">
              <a:spAutoFit/>
            </a:bodyPr>
            <a:lstStyle/>
            <a:p>
              <a:pPr algn="ctr"/>
              <a:r>
                <a:rPr lang="en-US" sz="5400">
                  <a:solidFill>
                    <a:srgbClr val="C00000"/>
                  </a:solidFill>
                  <a:latin typeface="Times New Roman" panose="02020603050405020304" pitchFamily="18" charset="0"/>
                  <a:cs typeface="Times New Roman" panose="02020603050405020304" pitchFamily="18" charset="0"/>
                </a:rPr>
                <a:t>VẬN DỤNG</a:t>
              </a:r>
            </a:p>
          </p:txBody>
        </p:sp>
      </p:grpSp>
    </p:spTree>
    <p:extLst>
      <p:ext uri="{BB962C8B-B14F-4D97-AF65-F5344CB8AC3E}">
        <p14:creationId xmlns:p14="http://schemas.microsoft.com/office/powerpoint/2010/main" val="2945692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56499"/>
            <a:ext cx="9144000" cy="987000"/>
          </a:xfrm>
          <a:prstGeom prst="rect">
            <a:avLst/>
          </a:prstGeom>
        </p:spPr>
      </p:pic>
      <p:grpSp>
        <p:nvGrpSpPr>
          <p:cNvPr id="19" name="Group 18">
            <a:extLst>
              <a:ext uri="{FF2B5EF4-FFF2-40B4-BE49-F238E27FC236}">
                <a16:creationId xmlns:a16="http://schemas.microsoft.com/office/drawing/2014/main" id="{8775B83F-B911-499B-A8FC-8D89E866654E}"/>
              </a:ext>
            </a:extLst>
          </p:cNvPr>
          <p:cNvGrpSpPr/>
          <p:nvPr/>
        </p:nvGrpSpPr>
        <p:grpSpPr>
          <a:xfrm>
            <a:off x="642876" y="2982844"/>
            <a:ext cx="953512" cy="1987164"/>
            <a:chOff x="1573955" y="457173"/>
            <a:chExt cx="685154" cy="1427894"/>
          </a:xfrm>
        </p:grpSpPr>
        <p:pic>
          <p:nvPicPr>
            <p:cNvPr id="20" name="Picture 19">
              <a:extLst>
                <a:ext uri="{FF2B5EF4-FFF2-40B4-BE49-F238E27FC236}">
                  <a16:creationId xmlns:a16="http://schemas.microsoft.com/office/drawing/2014/main" id="{02D7B4FC-2311-4935-81B7-D34073711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21" name="Oval 20">
              <a:extLst>
                <a:ext uri="{FF2B5EF4-FFF2-40B4-BE49-F238E27FC236}">
                  <a16:creationId xmlns:a16="http://schemas.microsoft.com/office/drawing/2014/main" id="{56338677-B76F-4643-9C29-4EC288337037}"/>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24" name="图片 6">
            <a:extLst>
              <a:ext uri="{FF2B5EF4-FFF2-40B4-BE49-F238E27FC236}">
                <a16:creationId xmlns:a16="http://schemas.microsoft.com/office/drawing/2014/main" id="{95F9A5E5-3F5C-4DD3-A6C6-5D1F347639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975" y="173492"/>
            <a:ext cx="1464153" cy="1365446"/>
          </a:xfrm>
          <a:prstGeom prst="rect">
            <a:avLst/>
          </a:prstGeom>
        </p:spPr>
      </p:pic>
      <p:sp>
        <p:nvSpPr>
          <p:cNvPr id="11" name="Speech Bubble: Rectangle with Corners Rounded 10">
            <a:extLst>
              <a:ext uri="{FF2B5EF4-FFF2-40B4-BE49-F238E27FC236}">
                <a16:creationId xmlns:a16="http://schemas.microsoft.com/office/drawing/2014/main" id="{02347BE8-C036-4667-BF82-2A1B710A1CBE}"/>
              </a:ext>
            </a:extLst>
          </p:cNvPr>
          <p:cNvSpPr/>
          <p:nvPr/>
        </p:nvSpPr>
        <p:spPr>
          <a:xfrm>
            <a:off x="1697647" y="549687"/>
            <a:ext cx="6880869" cy="2746966"/>
          </a:xfrm>
          <a:prstGeom prst="wedgeRoundRectCallout">
            <a:avLst>
              <a:gd name="adj1" fmla="val -47147"/>
              <a:gd name="adj2" fmla="val 73639"/>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TextBox 8">
            <a:extLst>
              <a:ext uri="{FF2B5EF4-FFF2-40B4-BE49-F238E27FC236}">
                <a16:creationId xmlns:a16="http://schemas.microsoft.com/office/drawing/2014/main" id="{8D3AB17F-7097-4836-A48E-A031CE1E92B7}"/>
              </a:ext>
            </a:extLst>
          </p:cNvPr>
          <p:cNvSpPr txBox="1"/>
          <p:nvPr/>
        </p:nvSpPr>
        <p:spPr>
          <a:xfrm>
            <a:off x="1964154" y="669996"/>
            <a:ext cx="6347854" cy="2530116"/>
          </a:xfrm>
          <a:prstGeom prst="rect">
            <a:avLst/>
          </a:prstGeom>
        </p:spPr>
        <p:txBody>
          <a:bodyPr wrap="square" lIns="0" tIns="0" rIns="0" bIns="0" rtlCol="0" anchor="t">
            <a:spAutoFit/>
          </a:bodyPr>
          <a:lstStyle/>
          <a:p>
            <a:pPr algn="just">
              <a:lnSpc>
                <a:spcPct val="120000"/>
              </a:lnSpc>
            </a:pPr>
            <a:r>
              <a:rPr lang="en-US" sz="2800" b="1">
                <a:solidFill>
                  <a:srgbClr val="C00000"/>
                </a:solidFill>
                <a:latin typeface="Times New Roman" panose="02020603050405020304" pitchFamily="18" charset="0"/>
                <a:cs typeface="Times New Roman" panose="02020603050405020304" pitchFamily="18" charset="0"/>
              </a:rPr>
              <a:t>Viết một đoạn văn hoặc một đoạn hội thoại nói về việc học tập của mình trong đó có sử dụng dấu hai chấm. Nêu tác dụng của từng dấu hai chấm trong đoạn văn hoặc đoạn hội thoại đó.</a:t>
            </a:r>
            <a:endParaRPr lang="en-US" sz="2800" b="1" dirty="0">
              <a:solidFill>
                <a:srgbClr val="0070C0"/>
              </a:solidFill>
              <a:latin typeface="Times New Roman" panose="02020603050405020304" pitchFamily="18" charset="0"/>
              <a:cs typeface="Times New Roman" panose="02020603050405020304" pitchFamily="18" charset="0"/>
            </a:endParaRPr>
          </a:p>
        </p:txBody>
      </p:sp>
      <p:pic>
        <p:nvPicPr>
          <p:cNvPr id="25" name="图片 28">
            <a:extLst>
              <a:ext uri="{FF2B5EF4-FFF2-40B4-BE49-F238E27FC236}">
                <a16:creationId xmlns:a16="http://schemas.microsoft.com/office/drawing/2014/main" id="{60BC8EEF-6EBE-4C33-B9AD-3FC49B52AD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5812" y="2730318"/>
            <a:ext cx="2218817" cy="1572956"/>
          </a:xfrm>
          <a:prstGeom prst="rect">
            <a:avLst/>
          </a:prstGeom>
        </p:spPr>
      </p:pic>
    </p:spTree>
    <p:extLst>
      <p:ext uri="{BB962C8B-B14F-4D97-AF65-F5344CB8AC3E}">
        <p14:creationId xmlns:p14="http://schemas.microsoft.com/office/powerpoint/2010/main" val="2975498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847BCD-065B-452F-846A-B5A477540672}"/>
              </a:ext>
            </a:extLst>
          </p:cNvPr>
          <p:cNvPicPr>
            <a:picLocks noChangeAspect="1"/>
          </p:cNvPicPr>
          <p:nvPr/>
        </p:nvPicPr>
        <p:blipFill rotWithShape="1">
          <a:blip r:embed="rId3">
            <a:extLst>
              <a:ext uri="{28A0092B-C50C-407E-A947-70E740481C1C}">
                <a14:useLocalDpi xmlns:a14="http://schemas.microsoft.com/office/drawing/2010/main" val="0"/>
              </a:ext>
            </a:extLst>
          </a:blip>
          <a:srcRect t="6816" r="46995" b="68532"/>
          <a:stretch/>
        </p:blipFill>
        <p:spPr>
          <a:xfrm>
            <a:off x="923231" y="1787407"/>
            <a:ext cx="5635231" cy="3164157"/>
          </a:xfrm>
          <a:prstGeom prst="rect">
            <a:avLst/>
          </a:prstGeom>
        </p:spPr>
      </p:pic>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9" name="文本框 6">
            <a:extLst>
              <a:ext uri="{FF2B5EF4-FFF2-40B4-BE49-F238E27FC236}">
                <a16:creationId xmlns:a16="http://schemas.microsoft.com/office/drawing/2014/main" id="{459B3FA9-7128-4665-8951-97EED598FBA0}"/>
              </a:ext>
            </a:extLst>
          </p:cNvPr>
          <p:cNvSpPr txBox="1"/>
          <p:nvPr/>
        </p:nvSpPr>
        <p:spPr>
          <a:xfrm>
            <a:off x="696853" y="345309"/>
            <a:ext cx="4043315" cy="1099673"/>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0070C0"/>
                </a:solidFill>
                <a:effectLst>
                  <a:outerShdw blurRad="38100" dist="38100" dir="2700000" algn="tl">
                    <a:srgbClr val="000000">
                      <a:alpha val="43137"/>
                    </a:srgbClr>
                  </a:outerShdw>
                </a:effectLst>
                <a:latin typeface="Times New Roman" panose="02020603050405020304" pitchFamily="18" charset="0"/>
                <a:ea typeface="inpin heiti" charset="-122"/>
                <a:cs typeface="Times New Roman" panose="02020603050405020304" pitchFamily="18" charset="0"/>
              </a:rPr>
              <a:t>Dặn dò</a:t>
            </a:r>
            <a:endParaRPr lang="zh-CN" altLang="en-US" sz="4000" dirty="0">
              <a:ln w="19050">
                <a:solidFill>
                  <a:schemeClr val="bg1"/>
                </a:solidFill>
              </a:ln>
              <a:solidFill>
                <a:srgbClr val="0070C0"/>
              </a:solidFill>
              <a:effectLst>
                <a:outerShdw blurRad="38100" dist="38100" dir="2700000" algn="tl">
                  <a:srgbClr val="000000">
                    <a:alpha val="43137"/>
                  </a:srgbClr>
                </a:outerShdw>
              </a:effectLst>
              <a:latin typeface="Times New Roman" panose="02020603050405020304" pitchFamily="18" charset="0"/>
              <a:ea typeface="inpin heiti" charset="-122"/>
              <a:cs typeface="Times New Roman" panose="02020603050405020304" pitchFamily="18" charset="0"/>
            </a:endParaRPr>
          </a:p>
        </p:txBody>
      </p:sp>
      <p:pic>
        <p:nvPicPr>
          <p:cNvPr id="25" name="Picture 24">
            <a:extLst>
              <a:ext uri="{FF2B5EF4-FFF2-40B4-BE49-F238E27FC236}">
                <a16:creationId xmlns:a16="http://schemas.microsoft.com/office/drawing/2014/main" id="{D398442F-6526-4F66-A28F-2164DC29F2D0}"/>
              </a:ext>
            </a:extLst>
          </p:cNvPr>
          <p:cNvPicPr>
            <a:picLocks noChangeAspect="1"/>
          </p:cNvPicPr>
          <p:nvPr/>
        </p:nvPicPr>
        <p:blipFill rotWithShape="1">
          <a:blip r:embed="rId3">
            <a:extLst>
              <a:ext uri="{28A0092B-C50C-407E-A947-70E740481C1C}">
                <a14:useLocalDpi xmlns:a14="http://schemas.microsoft.com/office/drawing/2010/main" val="0"/>
              </a:ext>
            </a:extLst>
          </a:blip>
          <a:srcRect l="52060" t="8064" r="-337" b="70091"/>
          <a:stretch/>
        </p:blipFill>
        <p:spPr>
          <a:xfrm>
            <a:off x="4835536" y="127723"/>
            <a:ext cx="4770713" cy="2747108"/>
          </a:xfrm>
          <a:prstGeom prst="rect">
            <a:avLst/>
          </a:prstGeom>
        </p:spPr>
      </p:pic>
      <p:sp>
        <p:nvSpPr>
          <p:cNvPr id="28" name="TextBox 8">
            <a:extLst>
              <a:ext uri="{FF2B5EF4-FFF2-40B4-BE49-F238E27FC236}">
                <a16:creationId xmlns:a16="http://schemas.microsoft.com/office/drawing/2014/main" id="{D088EF33-9B05-4176-BD48-C6EA0F8F7511}"/>
              </a:ext>
            </a:extLst>
          </p:cNvPr>
          <p:cNvSpPr txBox="1"/>
          <p:nvPr/>
        </p:nvSpPr>
        <p:spPr>
          <a:xfrm>
            <a:off x="5477022" y="1004770"/>
            <a:ext cx="2970125" cy="1289584"/>
          </a:xfrm>
          <a:prstGeom prst="rect">
            <a:avLst/>
          </a:prstGeom>
        </p:spPr>
        <p:txBody>
          <a:bodyPr wrap="square" lIns="0" tIns="0" rIns="0" bIns="0" rtlCol="0" anchor="t">
            <a:spAutoFit/>
          </a:bodyPr>
          <a:lstStyle/>
          <a:p>
            <a:pPr algn="ctr">
              <a:lnSpc>
                <a:spcPct val="120000"/>
              </a:lnSpc>
            </a:pPr>
            <a:r>
              <a:rPr lang="en-US" sz="3600" b="1">
                <a:solidFill>
                  <a:srgbClr val="CB4D2F"/>
                </a:solidFill>
                <a:latin typeface="Times New Roman" panose="02020603050405020304" pitchFamily="18" charset="0"/>
                <a:cs typeface="Times New Roman" panose="02020603050405020304" pitchFamily="18" charset="0"/>
              </a:rPr>
              <a:t>Xem lại nội dung bài học.</a:t>
            </a:r>
            <a:endParaRPr lang="en-US" sz="3600" b="1" dirty="0">
              <a:solidFill>
                <a:srgbClr val="CB4D2F"/>
              </a:solidFill>
              <a:latin typeface="Times New Roman" panose="02020603050405020304" pitchFamily="18" charset="0"/>
              <a:cs typeface="Times New Roman" panose="02020603050405020304" pitchFamily="18" charset="0"/>
            </a:endParaRPr>
          </a:p>
        </p:txBody>
      </p:sp>
      <p:sp>
        <p:nvSpPr>
          <p:cNvPr id="30" name="TextBox 8">
            <a:extLst>
              <a:ext uri="{FF2B5EF4-FFF2-40B4-BE49-F238E27FC236}">
                <a16:creationId xmlns:a16="http://schemas.microsoft.com/office/drawing/2014/main" id="{12A03EEE-7F50-4019-A710-DE763B526E58}"/>
              </a:ext>
            </a:extLst>
          </p:cNvPr>
          <p:cNvSpPr txBox="1"/>
          <p:nvPr/>
        </p:nvSpPr>
        <p:spPr>
          <a:xfrm>
            <a:off x="1912815" y="2679724"/>
            <a:ext cx="4113027" cy="1882631"/>
          </a:xfrm>
          <a:prstGeom prst="rect">
            <a:avLst/>
          </a:prstGeom>
        </p:spPr>
        <p:txBody>
          <a:bodyPr wrap="square" lIns="0" tIns="0" rIns="0" bIns="0" rtlCol="0" anchor="t">
            <a:spAutoFit/>
          </a:bodyPr>
          <a:lstStyle/>
          <a:p>
            <a:pPr algn="ctr">
              <a:lnSpc>
                <a:spcPct val="120000"/>
              </a:lnSpc>
            </a:pPr>
            <a:r>
              <a:rPr lang="en-US" sz="3500" b="1">
                <a:solidFill>
                  <a:srgbClr val="CB4D2F"/>
                </a:solidFill>
                <a:latin typeface="Times New Roman" panose="02020603050405020304" pitchFamily="18" charset="0"/>
                <a:cs typeface="Times New Roman" panose="02020603050405020304" pitchFamily="18" charset="0"/>
              </a:rPr>
              <a:t>Chuẩn bị bài sau: </a:t>
            </a:r>
          </a:p>
          <a:p>
            <a:pPr algn="ctr">
              <a:lnSpc>
                <a:spcPct val="120000"/>
              </a:lnSpc>
            </a:pPr>
            <a:r>
              <a:rPr lang="en-US" sz="3500" b="1">
                <a:solidFill>
                  <a:srgbClr val="CB4D2F"/>
                </a:solidFill>
                <a:latin typeface="Times New Roman" panose="02020603050405020304" pitchFamily="18" charset="0"/>
                <a:cs typeface="Times New Roman" panose="02020603050405020304" pitchFamily="18" charset="0"/>
              </a:rPr>
              <a:t>Mở rộng vốn từ: Trẻ em</a:t>
            </a:r>
            <a:endParaRPr lang="en-US" sz="3500" b="1" dirty="0">
              <a:solidFill>
                <a:srgbClr val="CB4D2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375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out)">
                                      <p:cBhvr>
                                        <p:cTn id="12" dur="2000"/>
                                        <p:tgtEl>
                                          <p:spTgt spid="25"/>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out)">
                                      <p:cBhvr>
                                        <p:cTn id="21" dur="2000"/>
                                        <p:tgtEl>
                                          <p:spTgt spid="15"/>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847BCD-065B-452F-846A-B5A477540672}"/>
              </a:ext>
            </a:extLst>
          </p:cNvPr>
          <p:cNvPicPr>
            <a:picLocks noChangeAspect="1"/>
          </p:cNvPicPr>
          <p:nvPr/>
        </p:nvPicPr>
        <p:blipFill rotWithShape="1">
          <a:blip r:embed="rId3">
            <a:extLst>
              <a:ext uri="{28A0092B-C50C-407E-A947-70E740481C1C}">
                <a14:useLocalDpi xmlns:a14="http://schemas.microsoft.com/office/drawing/2010/main" val="0"/>
              </a:ext>
            </a:extLst>
          </a:blip>
          <a:srcRect t="6816" r="46995" b="68532"/>
          <a:stretch/>
        </p:blipFill>
        <p:spPr>
          <a:xfrm>
            <a:off x="923231" y="1787407"/>
            <a:ext cx="5635231" cy="3164157"/>
          </a:xfrm>
          <a:prstGeom prst="rect">
            <a:avLst/>
          </a:prstGeom>
        </p:spPr>
      </p:pic>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9" name="文本框 6">
            <a:extLst>
              <a:ext uri="{FF2B5EF4-FFF2-40B4-BE49-F238E27FC236}">
                <a16:creationId xmlns:a16="http://schemas.microsoft.com/office/drawing/2014/main" id="{459B3FA9-7128-4665-8951-97EED598FBA0}"/>
              </a:ext>
            </a:extLst>
          </p:cNvPr>
          <p:cNvSpPr txBox="1"/>
          <p:nvPr/>
        </p:nvSpPr>
        <p:spPr>
          <a:xfrm>
            <a:off x="696853" y="345309"/>
            <a:ext cx="4043315" cy="1099673"/>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0070C0"/>
                </a:solidFill>
                <a:effectLst>
                  <a:outerShdw blurRad="38100" dist="38100" dir="2700000" algn="tl">
                    <a:srgbClr val="000000">
                      <a:alpha val="43137"/>
                    </a:srgbClr>
                  </a:outerShdw>
                </a:effectLst>
                <a:latin typeface="Times New Roman" panose="02020603050405020304" pitchFamily="18" charset="0"/>
                <a:ea typeface="inpin heiti" charset="-122"/>
                <a:cs typeface="Times New Roman" panose="02020603050405020304" pitchFamily="18" charset="0"/>
              </a:rPr>
              <a:t>Mục tiêu bài học</a:t>
            </a:r>
            <a:endParaRPr lang="zh-CN" altLang="en-US" sz="4000" dirty="0">
              <a:ln w="19050">
                <a:solidFill>
                  <a:schemeClr val="bg1"/>
                </a:solidFill>
              </a:ln>
              <a:solidFill>
                <a:srgbClr val="0070C0"/>
              </a:solidFill>
              <a:effectLst>
                <a:outerShdw blurRad="38100" dist="38100" dir="2700000" algn="tl">
                  <a:srgbClr val="000000">
                    <a:alpha val="43137"/>
                  </a:srgbClr>
                </a:outerShdw>
              </a:effectLst>
              <a:latin typeface="Times New Roman" panose="02020603050405020304" pitchFamily="18" charset="0"/>
              <a:ea typeface="inpin heiti" charset="-122"/>
              <a:cs typeface="Times New Roman" panose="02020603050405020304" pitchFamily="18" charset="0"/>
            </a:endParaRPr>
          </a:p>
        </p:txBody>
      </p:sp>
      <p:pic>
        <p:nvPicPr>
          <p:cNvPr id="25" name="Picture 24">
            <a:extLst>
              <a:ext uri="{FF2B5EF4-FFF2-40B4-BE49-F238E27FC236}">
                <a16:creationId xmlns:a16="http://schemas.microsoft.com/office/drawing/2014/main" id="{D398442F-6526-4F66-A28F-2164DC29F2D0}"/>
              </a:ext>
            </a:extLst>
          </p:cNvPr>
          <p:cNvPicPr>
            <a:picLocks noChangeAspect="1"/>
          </p:cNvPicPr>
          <p:nvPr/>
        </p:nvPicPr>
        <p:blipFill rotWithShape="1">
          <a:blip r:embed="rId3">
            <a:extLst>
              <a:ext uri="{28A0092B-C50C-407E-A947-70E740481C1C}">
                <a14:useLocalDpi xmlns:a14="http://schemas.microsoft.com/office/drawing/2010/main" val="0"/>
              </a:ext>
            </a:extLst>
          </a:blip>
          <a:srcRect l="52060" t="8064" r="-337" b="70091"/>
          <a:stretch/>
        </p:blipFill>
        <p:spPr>
          <a:xfrm>
            <a:off x="4835536" y="127723"/>
            <a:ext cx="4770713" cy="2747108"/>
          </a:xfrm>
          <a:prstGeom prst="rect">
            <a:avLst/>
          </a:prstGeom>
        </p:spPr>
      </p:pic>
      <p:sp>
        <p:nvSpPr>
          <p:cNvPr id="28" name="TextBox 8">
            <a:extLst>
              <a:ext uri="{FF2B5EF4-FFF2-40B4-BE49-F238E27FC236}">
                <a16:creationId xmlns:a16="http://schemas.microsoft.com/office/drawing/2014/main" id="{D088EF33-9B05-4176-BD48-C6EA0F8F7511}"/>
              </a:ext>
            </a:extLst>
          </p:cNvPr>
          <p:cNvSpPr txBox="1"/>
          <p:nvPr/>
        </p:nvSpPr>
        <p:spPr>
          <a:xfrm>
            <a:off x="5477022" y="1040865"/>
            <a:ext cx="2970125" cy="1506053"/>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Times New Roman" panose="02020603050405020304" pitchFamily="18" charset="0"/>
                <a:cs typeface="Times New Roman" panose="02020603050405020304" pitchFamily="18" charset="0"/>
              </a:rPr>
              <a:t>Hiểu được tác dụng của dấu hai chấm.</a:t>
            </a:r>
            <a:endParaRPr lang="en-US" sz="2800" b="1" dirty="0">
              <a:solidFill>
                <a:srgbClr val="CB4D2F"/>
              </a:solidFill>
              <a:latin typeface="Times New Roman" panose="02020603050405020304" pitchFamily="18" charset="0"/>
              <a:cs typeface="Times New Roman" panose="02020603050405020304" pitchFamily="18" charset="0"/>
            </a:endParaRPr>
          </a:p>
        </p:txBody>
      </p:sp>
      <p:sp>
        <p:nvSpPr>
          <p:cNvPr id="30" name="TextBox 8">
            <a:extLst>
              <a:ext uri="{FF2B5EF4-FFF2-40B4-BE49-F238E27FC236}">
                <a16:creationId xmlns:a16="http://schemas.microsoft.com/office/drawing/2014/main" id="{12A03EEE-7F50-4019-A710-DE763B526E58}"/>
              </a:ext>
            </a:extLst>
          </p:cNvPr>
          <p:cNvSpPr txBox="1"/>
          <p:nvPr/>
        </p:nvSpPr>
        <p:spPr>
          <a:xfrm>
            <a:off x="2014504" y="2748127"/>
            <a:ext cx="4113027" cy="1506053"/>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Times New Roman" panose="02020603050405020304" pitchFamily="18" charset="0"/>
                <a:cs typeface="Times New Roman" panose="02020603050405020304" pitchFamily="18" charset="0"/>
              </a:rPr>
              <a:t>Biết cách sử dụng dấu hai chấm trong câu văn, đoạn văn.</a:t>
            </a:r>
            <a:endParaRPr lang="en-US" sz="2800" b="1" dirty="0">
              <a:solidFill>
                <a:srgbClr val="CB4D2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out)">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out)">
                                      <p:cBhvr>
                                        <p:cTn id="22" dur="2000"/>
                                        <p:tgtEl>
                                          <p:spTgt spid="15"/>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6065" y="-19337522"/>
            <a:ext cx="6023504" cy="3600000"/>
          </a:xfrm>
          <a:prstGeom prst="rect">
            <a:avLst/>
          </a:prstGeom>
        </p:spPr>
      </p:pic>
      <p:pic>
        <p:nvPicPr>
          <p:cNvPr id="7" name="图片 6">
            <a:extLst>
              <a:ext uri="{FF2B5EF4-FFF2-40B4-BE49-F238E27FC236}">
                <a16:creationId xmlns:a16="http://schemas.microsoft.com/office/drawing/2014/main" id="{B7EEB32C-B244-4462-A28D-3807A76EA9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8" name="图片 7">
            <a:extLst>
              <a:ext uri="{FF2B5EF4-FFF2-40B4-BE49-F238E27FC236}">
                <a16:creationId xmlns:a16="http://schemas.microsoft.com/office/drawing/2014/main" id="{0BB85D13-97C1-4A3B-8C2D-0DA685D900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9" name="图片 8">
            <a:extLst>
              <a:ext uri="{FF2B5EF4-FFF2-40B4-BE49-F238E27FC236}">
                <a16:creationId xmlns:a16="http://schemas.microsoft.com/office/drawing/2014/main" id="{9172F251-279D-4479-95B1-08B2917B84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2193" y="58537"/>
            <a:ext cx="2034063" cy="1846827"/>
          </a:xfrm>
          <a:prstGeom prst="rect">
            <a:avLst/>
          </a:prstGeom>
        </p:spPr>
      </p:pic>
      <p:pic>
        <p:nvPicPr>
          <p:cNvPr id="10" name="图片 9">
            <a:extLst>
              <a:ext uri="{FF2B5EF4-FFF2-40B4-BE49-F238E27FC236}">
                <a16:creationId xmlns:a16="http://schemas.microsoft.com/office/drawing/2014/main" id="{C20E95C3-0D74-4560-9D06-0D312D53D7D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32491">
            <a:off x="4854002" y="502432"/>
            <a:ext cx="884280" cy="1176755"/>
          </a:xfrm>
          <a:prstGeom prst="rect">
            <a:avLst/>
          </a:prstGeom>
        </p:spPr>
      </p:pic>
      <p:pic>
        <p:nvPicPr>
          <p:cNvPr id="11" name="图片 10">
            <a:extLst>
              <a:ext uri="{FF2B5EF4-FFF2-40B4-BE49-F238E27FC236}">
                <a16:creationId xmlns:a16="http://schemas.microsoft.com/office/drawing/2014/main" id="{7FCA94AC-8BC6-4A1B-B952-6F6E290D40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87974" y="58537"/>
            <a:ext cx="3023130" cy="2146799"/>
          </a:xfrm>
          <a:prstGeom prst="rect">
            <a:avLst/>
          </a:prstGeom>
        </p:spPr>
      </p:pic>
      <p:pic>
        <p:nvPicPr>
          <p:cNvPr id="12" name="图片 11">
            <a:extLst>
              <a:ext uri="{FF2B5EF4-FFF2-40B4-BE49-F238E27FC236}">
                <a16:creationId xmlns:a16="http://schemas.microsoft.com/office/drawing/2014/main" id="{B797E4A4-4C44-4201-8E64-9D486521A0C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56770" y="380503"/>
            <a:ext cx="1067982" cy="1299322"/>
          </a:xfrm>
          <a:prstGeom prst="rect">
            <a:avLst/>
          </a:prstGeom>
        </p:spPr>
      </p:pic>
      <p:pic>
        <p:nvPicPr>
          <p:cNvPr id="13" name="图片 12">
            <a:extLst>
              <a:ext uri="{FF2B5EF4-FFF2-40B4-BE49-F238E27FC236}">
                <a16:creationId xmlns:a16="http://schemas.microsoft.com/office/drawing/2014/main" id="{99787772-5AB4-4A20-8907-A68ACBBD77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19563" y="105990"/>
            <a:ext cx="1133955" cy="1274445"/>
          </a:xfrm>
          <a:prstGeom prst="rect">
            <a:avLst/>
          </a:prstGeom>
        </p:spPr>
      </p:pic>
      <p:grpSp>
        <p:nvGrpSpPr>
          <p:cNvPr id="4" name="Group 3">
            <a:extLst>
              <a:ext uri="{FF2B5EF4-FFF2-40B4-BE49-F238E27FC236}">
                <a16:creationId xmlns:a16="http://schemas.microsoft.com/office/drawing/2014/main" id="{DAAB27DA-4B2F-4AA7-8E01-4372F742072E}"/>
              </a:ext>
            </a:extLst>
          </p:cNvPr>
          <p:cNvGrpSpPr/>
          <p:nvPr/>
        </p:nvGrpSpPr>
        <p:grpSpPr>
          <a:xfrm>
            <a:off x="2321671" y="1719716"/>
            <a:ext cx="4926416" cy="2269862"/>
            <a:chOff x="2321671" y="1719716"/>
            <a:chExt cx="4926416" cy="2269862"/>
          </a:xfrm>
        </p:grpSpPr>
        <p:pic>
          <p:nvPicPr>
            <p:cNvPr id="3" name="图片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1671" y="1719716"/>
              <a:ext cx="4220615" cy="2269862"/>
            </a:xfrm>
            <a:prstGeom prst="rect">
              <a:avLst/>
            </a:prstGeom>
          </p:spPr>
        </p:pic>
        <p:sp>
          <p:nvSpPr>
            <p:cNvPr id="5" name="TextBox 4">
              <a:extLst>
                <a:ext uri="{FF2B5EF4-FFF2-40B4-BE49-F238E27FC236}">
                  <a16:creationId xmlns:a16="http://schemas.microsoft.com/office/drawing/2014/main" id="{2A252598-7833-4063-A1C8-B02A92D653FF}"/>
                </a:ext>
              </a:extLst>
            </p:cNvPr>
            <p:cNvSpPr txBox="1"/>
            <p:nvPr/>
          </p:nvSpPr>
          <p:spPr>
            <a:xfrm>
              <a:off x="2679958" y="2838282"/>
              <a:ext cx="4568129" cy="830997"/>
            </a:xfrm>
            <a:prstGeom prst="rect">
              <a:avLst/>
            </a:prstGeom>
            <a:noFill/>
          </p:spPr>
          <p:txBody>
            <a:bodyPr wrap="square" rtlCol="0">
              <a:spAutoFit/>
            </a:bodyPr>
            <a:lstStyle/>
            <a:p>
              <a:r>
                <a:rPr lang="en-US" sz="4800" dirty="0">
                  <a:solidFill>
                    <a:srgbClr val="C00000"/>
                  </a:solidFill>
                  <a:latin typeface="Times New Roman" panose="02020603050405020304" pitchFamily="18" charset="0"/>
                  <a:cs typeface="Times New Roman" panose="02020603050405020304" pitchFamily="18" charset="0"/>
                </a:rPr>
                <a:t>KHỞI ĐỘNG</a:t>
              </a:r>
            </a:p>
          </p:txBody>
        </p:sp>
      </p:grpSp>
    </p:spTree>
    <p:extLst>
      <p:ext uri="{BB962C8B-B14F-4D97-AF65-F5344CB8AC3E}">
        <p14:creationId xmlns:p14="http://schemas.microsoft.com/office/powerpoint/2010/main" val="2463858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28">
            <a:extLst>
              <a:ext uri="{FF2B5EF4-FFF2-40B4-BE49-F238E27FC236}">
                <a16:creationId xmlns:a16="http://schemas.microsoft.com/office/drawing/2014/main" id="{35186D34-E08B-4E8E-A373-298AD7164C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8357" y="204296"/>
            <a:ext cx="2218817" cy="1572956"/>
          </a:xfrm>
          <a:prstGeom prst="rect">
            <a:avLst/>
          </a:prstGeom>
        </p:spPr>
      </p:pic>
      <p:pic>
        <p:nvPicPr>
          <p:cNvPr id="35" name="图片 13">
            <a:extLst>
              <a:ext uri="{FF2B5EF4-FFF2-40B4-BE49-F238E27FC236}">
                <a16:creationId xmlns:a16="http://schemas.microsoft.com/office/drawing/2014/main" id="{6502F64B-8781-4054-8321-D95C9E1B29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
        <p:nvSpPr>
          <p:cNvPr id="20" name="TextBox 8">
            <a:extLst>
              <a:ext uri="{FF2B5EF4-FFF2-40B4-BE49-F238E27FC236}">
                <a16:creationId xmlns:a16="http://schemas.microsoft.com/office/drawing/2014/main" id="{A82FFED8-E02F-4C10-B4CE-BFD7D12FC7A7}"/>
              </a:ext>
            </a:extLst>
          </p:cNvPr>
          <p:cNvSpPr txBox="1"/>
          <p:nvPr/>
        </p:nvSpPr>
        <p:spPr>
          <a:xfrm>
            <a:off x="1637171" y="28392"/>
            <a:ext cx="6315585" cy="471924"/>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Times New Roman" panose="02020603050405020304" pitchFamily="18" charset="0"/>
                <a:cs typeface="Times New Roman" panose="02020603050405020304" pitchFamily="18" charset="0"/>
              </a:rPr>
              <a:t>Dấu phẩy trong câu sau có tác dụng gì?</a:t>
            </a:r>
            <a:endParaRPr lang="en-US" sz="2800" b="1" dirty="0">
              <a:solidFill>
                <a:srgbClr val="CB4D2F"/>
              </a:solidFill>
              <a:latin typeface="Times New Roman" panose="02020603050405020304" pitchFamily="18" charset="0"/>
              <a:cs typeface="Times New Roman" panose="02020603050405020304" pitchFamily="18" charset="0"/>
            </a:endParaRPr>
          </a:p>
        </p:txBody>
      </p:sp>
      <p:sp>
        <p:nvSpPr>
          <p:cNvPr id="21" name="TextBox 8">
            <a:extLst>
              <a:ext uri="{FF2B5EF4-FFF2-40B4-BE49-F238E27FC236}">
                <a16:creationId xmlns:a16="http://schemas.microsoft.com/office/drawing/2014/main" id="{CEFD7C08-13C2-417B-A6EA-79C6C7D703BE}"/>
              </a:ext>
            </a:extLst>
          </p:cNvPr>
          <p:cNvSpPr txBox="1"/>
          <p:nvPr/>
        </p:nvSpPr>
        <p:spPr>
          <a:xfrm>
            <a:off x="1010125" y="581469"/>
            <a:ext cx="7345598" cy="471924"/>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Times New Roman" panose="02020603050405020304" pitchFamily="18" charset="0"/>
                <a:cs typeface="Times New Roman" panose="02020603050405020304" pitchFamily="18" charset="0"/>
              </a:rPr>
              <a:t>Mấy năm nay, đoạn đường này thường có sự cố.</a:t>
            </a:r>
            <a:endParaRPr lang="en-US" sz="2800" b="1" dirty="0">
              <a:solidFill>
                <a:srgbClr val="0070C0"/>
              </a:solidFill>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CCF68FB1-275A-4DB6-8E37-77E9BA977C6C}"/>
              </a:ext>
            </a:extLst>
          </p:cNvPr>
          <p:cNvGrpSpPr/>
          <p:nvPr/>
        </p:nvGrpSpPr>
        <p:grpSpPr>
          <a:xfrm>
            <a:off x="331452" y="1238683"/>
            <a:ext cx="8338458" cy="1393076"/>
            <a:chOff x="402771" y="1224563"/>
            <a:chExt cx="8338458" cy="1393076"/>
          </a:xfrm>
        </p:grpSpPr>
        <p:pic>
          <p:nvPicPr>
            <p:cNvPr id="13" name="Picture 12">
              <a:extLst>
                <a:ext uri="{FF2B5EF4-FFF2-40B4-BE49-F238E27FC236}">
                  <a16:creationId xmlns:a16="http://schemas.microsoft.com/office/drawing/2014/main" id="{DC532747-D6A8-4336-9DBF-1CA8CB19A28D}"/>
                </a:ext>
              </a:extLst>
            </p:cNvPr>
            <p:cNvPicPr>
              <a:picLocks noChangeAspect="1"/>
            </p:cNvPicPr>
            <p:nvPr/>
          </p:nvPicPr>
          <p:blipFill rotWithShape="1">
            <a:blip r:embed="rId6">
              <a:extLst>
                <a:ext uri="{28A0092B-C50C-407E-A947-70E740481C1C}">
                  <a14:useLocalDpi xmlns:a14="http://schemas.microsoft.com/office/drawing/2010/main" val="0"/>
                </a:ext>
              </a:extLst>
            </a:blip>
            <a:srcRect l="13295" t="7134" r="14664" b="71415"/>
            <a:stretch/>
          </p:blipFill>
          <p:spPr>
            <a:xfrm>
              <a:off x="402771" y="1224563"/>
              <a:ext cx="8338458" cy="1239188"/>
            </a:xfrm>
            <a:prstGeom prst="rect">
              <a:avLst/>
            </a:prstGeom>
          </p:spPr>
        </p:pic>
        <p:sp>
          <p:nvSpPr>
            <p:cNvPr id="24" name="TextBox 23">
              <a:extLst>
                <a:ext uri="{FF2B5EF4-FFF2-40B4-BE49-F238E27FC236}">
                  <a16:creationId xmlns:a16="http://schemas.microsoft.com/office/drawing/2014/main" id="{D8F8FAC7-4D28-498F-8CAF-FD745BFC4016}"/>
                </a:ext>
              </a:extLst>
            </p:cNvPr>
            <p:cNvSpPr txBox="1"/>
            <p:nvPr/>
          </p:nvSpPr>
          <p:spPr>
            <a:xfrm>
              <a:off x="1336694" y="1725087"/>
              <a:ext cx="6762275" cy="892552"/>
            </a:xfrm>
            <a:prstGeom prst="rect">
              <a:avLst/>
            </a:prstGeom>
            <a:noFill/>
          </p:spPr>
          <p:txBody>
            <a:bodyPr wrap="square">
              <a:spAutoFit/>
            </a:bodyPr>
            <a:lstStyle/>
            <a:p>
              <a:r>
                <a:rPr lang="en-US" sz="2600" b="1">
                  <a:solidFill>
                    <a:srgbClr val="EC6100"/>
                  </a:solidFill>
                  <a:latin typeface="Times New Roman" panose="02020603050405020304" pitchFamily="18" charset="0"/>
                  <a:cs typeface="Times New Roman" panose="02020603050405020304" pitchFamily="18" charset="0"/>
                </a:rPr>
                <a:t>Ngăn cách các bộ phận cùng chức vụ trong câu</a:t>
              </a:r>
            </a:p>
          </p:txBody>
        </p:sp>
      </p:grpSp>
      <p:grpSp>
        <p:nvGrpSpPr>
          <p:cNvPr id="33" name="Group 32">
            <a:extLst>
              <a:ext uri="{FF2B5EF4-FFF2-40B4-BE49-F238E27FC236}">
                <a16:creationId xmlns:a16="http://schemas.microsoft.com/office/drawing/2014/main" id="{F8A3B9B3-4DC0-4B27-AE35-C55856326980}"/>
              </a:ext>
            </a:extLst>
          </p:cNvPr>
          <p:cNvGrpSpPr/>
          <p:nvPr/>
        </p:nvGrpSpPr>
        <p:grpSpPr>
          <a:xfrm>
            <a:off x="805542" y="2491992"/>
            <a:ext cx="8338458" cy="1352393"/>
            <a:chOff x="342338" y="2507293"/>
            <a:chExt cx="8338458" cy="1352393"/>
          </a:xfrm>
        </p:grpSpPr>
        <p:pic>
          <p:nvPicPr>
            <p:cNvPr id="31" name="Picture 30">
              <a:extLst>
                <a:ext uri="{FF2B5EF4-FFF2-40B4-BE49-F238E27FC236}">
                  <a16:creationId xmlns:a16="http://schemas.microsoft.com/office/drawing/2014/main" id="{FC245825-ECEE-4D43-9097-E04A6548CFA5}"/>
                </a:ext>
              </a:extLst>
            </p:cNvPr>
            <p:cNvPicPr>
              <a:picLocks noChangeAspect="1"/>
            </p:cNvPicPr>
            <p:nvPr/>
          </p:nvPicPr>
          <p:blipFill rotWithShape="1">
            <a:blip r:embed="rId6">
              <a:extLst>
                <a:ext uri="{28A0092B-C50C-407E-A947-70E740481C1C}">
                  <a14:useLocalDpi xmlns:a14="http://schemas.microsoft.com/office/drawing/2010/main" val="0"/>
                </a:ext>
              </a:extLst>
            </a:blip>
            <a:srcRect l="13021" t="28804" r="14938" b="49745"/>
            <a:stretch/>
          </p:blipFill>
          <p:spPr>
            <a:xfrm>
              <a:off x="342338" y="2507293"/>
              <a:ext cx="8338458" cy="1239188"/>
            </a:xfrm>
            <a:prstGeom prst="rect">
              <a:avLst/>
            </a:prstGeom>
          </p:spPr>
        </p:pic>
        <p:sp>
          <p:nvSpPr>
            <p:cNvPr id="26" name="TextBox 25">
              <a:extLst>
                <a:ext uri="{FF2B5EF4-FFF2-40B4-BE49-F238E27FC236}">
                  <a16:creationId xmlns:a16="http://schemas.microsoft.com/office/drawing/2014/main" id="{2FBA217C-0B70-469E-AAE6-C48EA98FA538}"/>
                </a:ext>
              </a:extLst>
            </p:cNvPr>
            <p:cNvSpPr txBox="1"/>
            <p:nvPr/>
          </p:nvSpPr>
          <p:spPr>
            <a:xfrm>
              <a:off x="1479333" y="2967134"/>
              <a:ext cx="6185333" cy="892552"/>
            </a:xfrm>
            <a:prstGeom prst="rect">
              <a:avLst/>
            </a:prstGeom>
            <a:noFill/>
          </p:spPr>
          <p:txBody>
            <a:bodyPr wrap="square">
              <a:spAutoFit/>
            </a:bodyPr>
            <a:lstStyle/>
            <a:p>
              <a:r>
                <a:rPr lang="en-US" sz="2600" b="1">
                  <a:solidFill>
                    <a:srgbClr val="F1A544"/>
                  </a:solidFill>
                  <a:latin typeface="Times New Roman" panose="02020603050405020304" pitchFamily="18" charset="0"/>
                  <a:cs typeface="Times New Roman" panose="02020603050405020304" pitchFamily="18" charset="0"/>
                </a:rPr>
                <a:t>Ngăn cách trạng ngữ với chủ ngữ và vị ngữ</a:t>
              </a:r>
            </a:p>
          </p:txBody>
        </p:sp>
      </p:grpSp>
      <p:grpSp>
        <p:nvGrpSpPr>
          <p:cNvPr id="34" name="Group 33">
            <a:extLst>
              <a:ext uri="{FF2B5EF4-FFF2-40B4-BE49-F238E27FC236}">
                <a16:creationId xmlns:a16="http://schemas.microsoft.com/office/drawing/2014/main" id="{768541F9-E891-4653-85D4-0906FE50C264}"/>
              </a:ext>
            </a:extLst>
          </p:cNvPr>
          <p:cNvGrpSpPr/>
          <p:nvPr/>
        </p:nvGrpSpPr>
        <p:grpSpPr>
          <a:xfrm>
            <a:off x="331452" y="3831486"/>
            <a:ext cx="8338458" cy="1239188"/>
            <a:chOff x="331452" y="3831486"/>
            <a:chExt cx="8338458" cy="1239188"/>
          </a:xfrm>
        </p:grpSpPr>
        <p:pic>
          <p:nvPicPr>
            <p:cNvPr id="32" name="Picture 31">
              <a:extLst>
                <a:ext uri="{FF2B5EF4-FFF2-40B4-BE49-F238E27FC236}">
                  <a16:creationId xmlns:a16="http://schemas.microsoft.com/office/drawing/2014/main" id="{66113112-1A94-4C6B-865C-FFACC5AFB16E}"/>
                </a:ext>
              </a:extLst>
            </p:cNvPr>
            <p:cNvPicPr>
              <a:picLocks noChangeAspect="1"/>
            </p:cNvPicPr>
            <p:nvPr/>
          </p:nvPicPr>
          <p:blipFill rotWithShape="1">
            <a:blip r:embed="rId6">
              <a:extLst>
                <a:ext uri="{28A0092B-C50C-407E-A947-70E740481C1C}">
                  <a14:useLocalDpi xmlns:a14="http://schemas.microsoft.com/office/drawing/2010/main" val="0"/>
                </a:ext>
              </a:extLst>
            </a:blip>
            <a:srcRect l="13364" t="51472" r="14595" b="27077"/>
            <a:stretch/>
          </p:blipFill>
          <p:spPr>
            <a:xfrm>
              <a:off x="331452" y="3831486"/>
              <a:ext cx="8338458" cy="1239188"/>
            </a:xfrm>
            <a:prstGeom prst="rect">
              <a:avLst/>
            </a:prstGeom>
          </p:spPr>
        </p:pic>
        <p:sp>
          <p:nvSpPr>
            <p:cNvPr id="27" name="TextBox 26">
              <a:extLst>
                <a:ext uri="{FF2B5EF4-FFF2-40B4-BE49-F238E27FC236}">
                  <a16:creationId xmlns:a16="http://schemas.microsoft.com/office/drawing/2014/main" id="{6D18CC56-66C9-43F6-A807-48B8ADE2CFCA}"/>
                </a:ext>
              </a:extLst>
            </p:cNvPr>
            <p:cNvSpPr txBox="1"/>
            <p:nvPr/>
          </p:nvSpPr>
          <p:spPr>
            <a:xfrm>
              <a:off x="2016490" y="4224066"/>
              <a:ext cx="5402684" cy="492443"/>
            </a:xfrm>
            <a:prstGeom prst="rect">
              <a:avLst/>
            </a:prstGeom>
            <a:noFill/>
          </p:spPr>
          <p:txBody>
            <a:bodyPr wrap="square">
              <a:spAutoFit/>
            </a:bodyPr>
            <a:lstStyle/>
            <a:p>
              <a:r>
                <a:rPr lang="en-US" sz="2600" b="1">
                  <a:solidFill>
                    <a:srgbClr val="E60012"/>
                  </a:solidFill>
                  <a:latin typeface="Times New Roman" panose="02020603050405020304" pitchFamily="18" charset="0"/>
                  <a:cs typeface="Times New Roman" panose="02020603050405020304" pitchFamily="18" charset="0"/>
                </a:rPr>
                <a:t>Ngăn cách các vế câu trong câu ghép</a:t>
              </a:r>
            </a:p>
          </p:txBody>
        </p:sp>
      </p:grpSp>
      <p:pic>
        <p:nvPicPr>
          <p:cNvPr id="22" name="Picture 21">
            <a:extLst>
              <a:ext uri="{FF2B5EF4-FFF2-40B4-BE49-F238E27FC236}">
                <a16:creationId xmlns:a16="http://schemas.microsoft.com/office/drawing/2014/main" id="{EB7483A7-19BA-444E-9193-9A13BC3357DF}"/>
              </a:ext>
            </a:extLst>
          </p:cNvPr>
          <p:cNvPicPr>
            <a:picLocks noChangeAspect="1"/>
          </p:cNvPicPr>
          <p:nvPr/>
        </p:nvPicPr>
        <p:blipFill>
          <a:blip r:embed="rId7">
            <a:duotone>
              <a:prstClr val="black"/>
              <a:srgbClr val="CB4D2F">
                <a:tint val="45000"/>
                <a:satMod val="400000"/>
              </a:srgbClr>
            </a:duotone>
            <a:extLst>
              <a:ext uri="{28A0092B-C50C-407E-A947-70E740481C1C}">
                <a14:useLocalDpi xmlns:a14="http://schemas.microsoft.com/office/drawing/2010/main" val="0"/>
              </a:ext>
            </a:extLst>
          </a:blip>
          <a:stretch>
            <a:fillRect/>
          </a:stretch>
        </p:blipFill>
        <p:spPr>
          <a:xfrm>
            <a:off x="331452" y="2463750"/>
            <a:ext cx="1219200" cy="1219200"/>
          </a:xfrm>
          <a:prstGeom prst="rect">
            <a:avLst/>
          </a:prstGeom>
        </p:spPr>
      </p:pic>
      <p:pic>
        <p:nvPicPr>
          <p:cNvPr id="37" name="图片 6">
            <a:extLst>
              <a:ext uri="{FF2B5EF4-FFF2-40B4-BE49-F238E27FC236}">
                <a16:creationId xmlns:a16="http://schemas.microsoft.com/office/drawing/2014/main" id="{528D9883-B139-4E74-827C-095E2DE9723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78625" y="737777"/>
            <a:ext cx="1464153" cy="1365446"/>
          </a:xfrm>
          <a:prstGeom prst="rect">
            <a:avLst/>
          </a:prstGeom>
        </p:spPr>
      </p:pic>
    </p:spTree>
    <p:extLst>
      <p:ext uri="{BB962C8B-B14F-4D97-AF65-F5344CB8AC3E}">
        <p14:creationId xmlns:p14="http://schemas.microsoft.com/office/powerpoint/2010/main" val="405203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righ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par>
                                <p:cTn id="32" presetID="10" presetClass="exit" presetSubtype="0" fill="hold" nodeType="with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AF79C7-B94F-4DC0-AE45-A1979B914E24}"/>
              </a:ext>
            </a:extLst>
          </p:cNvPr>
          <p:cNvGrpSpPr/>
          <p:nvPr/>
        </p:nvGrpSpPr>
        <p:grpSpPr>
          <a:xfrm>
            <a:off x="1411592" y="-32487"/>
            <a:ext cx="5969113" cy="2417197"/>
            <a:chOff x="1411592" y="-32487"/>
            <a:chExt cx="5969113" cy="2417197"/>
          </a:xfrm>
        </p:grpSpPr>
        <p:pic>
          <p:nvPicPr>
            <p:cNvPr id="5" name="Picture 4">
              <a:extLst>
                <a:ext uri="{FF2B5EF4-FFF2-40B4-BE49-F238E27FC236}">
                  <a16:creationId xmlns:a16="http://schemas.microsoft.com/office/drawing/2014/main" id="{91797EC3-80A3-4B32-933A-F8EF5FB5EFC9}"/>
                </a:ext>
              </a:extLst>
            </p:cNvPr>
            <p:cNvPicPr>
              <a:picLocks noChangeAspect="1"/>
            </p:cNvPicPr>
            <p:nvPr/>
          </p:nvPicPr>
          <p:blipFill rotWithShape="1">
            <a:blip r:embed="rId4">
              <a:extLst>
                <a:ext uri="{28A0092B-C50C-407E-A947-70E740481C1C}">
                  <a14:useLocalDpi xmlns:a14="http://schemas.microsoft.com/office/drawing/2010/main" val="0"/>
                </a:ext>
              </a:extLst>
            </a:blip>
            <a:srcRect l="59932" t="64984" r="6597" b="24878"/>
            <a:stretch/>
          </p:blipFill>
          <p:spPr>
            <a:xfrm rot="10800000">
              <a:off x="1411592" y="-32487"/>
              <a:ext cx="5969113" cy="2417197"/>
            </a:xfrm>
            <a:prstGeom prst="rect">
              <a:avLst/>
            </a:prstGeom>
          </p:spPr>
        </p:pic>
        <p:sp>
          <p:nvSpPr>
            <p:cNvPr id="20" name="TextBox 8">
              <a:extLst>
                <a:ext uri="{FF2B5EF4-FFF2-40B4-BE49-F238E27FC236}">
                  <a16:creationId xmlns:a16="http://schemas.microsoft.com/office/drawing/2014/main" id="{A82FFED8-E02F-4C10-B4CE-BFD7D12FC7A7}"/>
                </a:ext>
              </a:extLst>
            </p:cNvPr>
            <p:cNvSpPr txBox="1"/>
            <p:nvPr/>
          </p:nvSpPr>
          <p:spPr>
            <a:xfrm>
              <a:off x="1796333" y="555904"/>
              <a:ext cx="5584372" cy="988989"/>
            </a:xfrm>
            <a:prstGeom prst="rect">
              <a:avLst/>
            </a:prstGeom>
          </p:spPr>
          <p:txBody>
            <a:bodyPr wrap="square" lIns="0" tIns="0" rIns="0" bIns="0" rtlCol="0" anchor="t">
              <a:spAutoFit/>
            </a:bodyPr>
            <a:lstStyle/>
            <a:p>
              <a:pPr algn="ctr">
                <a:lnSpc>
                  <a:spcPct val="120000"/>
                </a:lnSpc>
              </a:pPr>
              <a:r>
                <a:rPr lang="en-US" sz="2800" b="1">
                  <a:solidFill>
                    <a:schemeClr val="bg1"/>
                  </a:solidFill>
                  <a:latin typeface="Times New Roman" panose="02020603050405020304" pitchFamily="18" charset="0"/>
                  <a:cs typeface="Times New Roman" panose="02020603050405020304" pitchFamily="18" charset="0"/>
                </a:rPr>
                <a:t>Đặt dấu phẩy vào chỗ thích hợp trong câu sau:</a:t>
              </a:r>
              <a:endParaRPr lang="en-US" sz="2800" b="1" dirty="0">
                <a:solidFill>
                  <a:schemeClr val="bg1"/>
                </a:solidFill>
                <a:latin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11B1C81E-8CF8-44D0-87D5-2DA43B04F5D2}"/>
              </a:ext>
            </a:extLst>
          </p:cNvPr>
          <p:cNvGrpSpPr/>
          <p:nvPr/>
        </p:nvGrpSpPr>
        <p:grpSpPr>
          <a:xfrm>
            <a:off x="1117932" y="1759757"/>
            <a:ext cx="7359032" cy="2981342"/>
            <a:chOff x="1117932" y="1759757"/>
            <a:chExt cx="7359032" cy="2981342"/>
          </a:xfrm>
        </p:grpSpPr>
        <p:pic>
          <p:nvPicPr>
            <p:cNvPr id="25" name="Picture 24">
              <a:extLst>
                <a:ext uri="{FF2B5EF4-FFF2-40B4-BE49-F238E27FC236}">
                  <a16:creationId xmlns:a16="http://schemas.microsoft.com/office/drawing/2014/main" id="{F408D97D-66AF-494E-8391-03F56A82DAA8}"/>
                </a:ext>
              </a:extLst>
            </p:cNvPr>
            <p:cNvPicPr>
              <a:picLocks noChangeAspect="1"/>
            </p:cNvPicPr>
            <p:nvPr/>
          </p:nvPicPr>
          <p:blipFill rotWithShape="1">
            <a:blip r:embed="rId4">
              <a:extLst>
                <a:ext uri="{28A0092B-C50C-407E-A947-70E740481C1C}">
                  <a14:useLocalDpi xmlns:a14="http://schemas.microsoft.com/office/drawing/2010/main" val="0"/>
                </a:ext>
              </a:extLst>
            </a:blip>
            <a:srcRect l="57053" t="74095" r="6348" b="13401"/>
            <a:stretch/>
          </p:blipFill>
          <p:spPr>
            <a:xfrm rot="10800000">
              <a:off x="1117932" y="1759757"/>
              <a:ext cx="7359032" cy="2981342"/>
            </a:xfrm>
            <a:prstGeom prst="rect">
              <a:avLst/>
            </a:prstGeom>
          </p:spPr>
        </p:pic>
        <p:sp>
          <p:nvSpPr>
            <p:cNvPr id="21" name="TextBox 8">
              <a:extLst>
                <a:ext uri="{FF2B5EF4-FFF2-40B4-BE49-F238E27FC236}">
                  <a16:creationId xmlns:a16="http://schemas.microsoft.com/office/drawing/2014/main" id="{CEFD7C08-13C2-417B-A6EA-79C6C7D703BE}"/>
                </a:ext>
              </a:extLst>
            </p:cNvPr>
            <p:cNvSpPr txBox="1"/>
            <p:nvPr/>
          </p:nvSpPr>
          <p:spPr>
            <a:xfrm>
              <a:off x="2014502" y="2826186"/>
              <a:ext cx="6038952" cy="1506053"/>
            </a:xfrm>
            <a:prstGeom prst="rect">
              <a:avLst/>
            </a:prstGeom>
          </p:spPr>
          <p:txBody>
            <a:bodyPr wrap="square" lIns="0" tIns="0" rIns="0" bIns="0" rtlCol="0" anchor="t">
              <a:spAutoFit/>
            </a:bodyPr>
            <a:lstStyle/>
            <a:p>
              <a:pPr algn="ctr">
                <a:lnSpc>
                  <a:spcPct val="120000"/>
                </a:lnSpc>
              </a:pPr>
              <a:r>
                <a:rPr lang="en-US" sz="2800" b="1">
                  <a:solidFill>
                    <a:schemeClr val="bg1"/>
                  </a:solidFill>
                  <a:latin typeface="Times New Roman" panose="02020603050405020304" pitchFamily="18" charset="0"/>
                  <a:cs typeface="Times New Roman" panose="02020603050405020304" pitchFamily="18" charset="0"/>
                </a:rPr>
                <a:t>Sáng nay trên đường từ nhà đến trường tôi đã gặp một chú mèo rất dễ thương.</a:t>
              </a:r>
              <a:endParaRPr lang="en-US" sz="2800" b="1" dirty="0">
                <a:solidFill>
                  <a:schemeClr val="bg1"/>
                </a:solidFill>
                <a:latin typeface="Times New Roman" panose="02020603050405020304" pitchFamily="18" charset="0"/>
                <a:cs typeface="Times New Roman" panose="02020603050405020304" pitchFamily="18" charset="0"/>
              </a:endParaRPr>
            </a:p>
          </p:txBody>
        </p:sp>
      </p:grpSp>
      <p:pic>
        <p:nvPicPr>
          <p:cNvPr id="14" name="图片 13">
            <a:extLst>
              <a:ext uri="{FF2B5EF4-FFF2-40B4-BE49-F238E27FC236}">
                <a16:creationId xmlns:a16="http://schemas.microsoft.com/office/drawing/2014/main" id="{A2EE7845-6858-420E-9F5D-ACC4E51A9A5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15" name="图片 6">
            <a:extLst>
              <a:ext uri="{FF2B5EF4-FFF2-40B4-BE49-F238E27FC236}">
                <a16:creationId xmlns:a16="http://schemas.microsoft.com/office/drawing/2014/main" id="{09F21971-50FF-416A-92CF-59783FE7B3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16" name="图片 28">
            <a:extLst>
              <a:ext uri="{FF2B5EF4-FFF2-40B4-BE49-F238E27FC236}">
                <a16:creationId xmlns:a16="http://schemas.microsoft.com/office/drawing/2014/main" id="{6F93F87E-E2DD-4BC6-8FBD-B99CC4AC812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7" name="TextBox 8">
            <a:extLst>
              <a:ext uri="{FF2B5EF4-FFF2-40B4-BE49-F238E27FC236}">
                <a16:creationId xmlns:a16="http://schemas.microsoft.com/office/drawing/2014/main" id="{3024CB8E-6CFA-49E3-A4F2-91209CEAAA11}"/>
              </a:ext>
            </a:extLst>
          </p:cNvPr>
          <p:cNvSpPr txBox="1"/>
          <p:nvPr/>
        </p:nvSpPr>
        <p:spPr>
          <a:xfrm>
            <a:off x="7803183" y="2914062"/>
            <a:ext cx="445769" cy="471924"/>
          </a:xfrm>
          <a:prstGeom prst="rect">
            <a:avLst/>
          </a:prstGeom>
        </p:spPr>
        <p:txBody>
          <a:bodyPr wrap="square" lIns="0" tIns="0" rIns="0" bIns="0" rtlCol="0" anchor="t">
            <a:spAutoFit/>
          </a:bodyPr>
          <a:lstStyle/>
          <a:p>
            <a:pPr algn="ctr">
              <a:lnSpc>
                <a:spcPct val="120000"/>
              </a:lnSpc>
            </a:pPr>
            <a:r>
              <a:rPr lang="en-US" sz="2800" b="1">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8" name="TextBox 8">
            <a:extLst>
              <a:ext uri="{FF2B5EF4-FFF2-40B4-BE49-F238E27FC236}">
                <a16:creationId xmlns:a16="http://schemas.microsoft.com/office/drawing/2014/main" id="{FE658AA8-EE2E-4056-BA6C-C4ECA164CC93}"/>
              </a:ext>
            </a:extLst>
          </p:cNvPr>
          <p:cNvSpPr txBox="1"/>
          <p:nvPr/>
        </p:nvSpPr>
        <p:spPr>
          <a:xfrm>
            <a:off x="3269073" y="2897395"/>
            <a:ext cx="445769" cy="471924"/>
          </a:xfrm>
          <a:prstGeom prst="rect">
            <a:avLst/>
          </a:prstGeom>
        </p:spPr>
        <p:txBody>
          <a:bodyPr wrap="square" lIns="0" tIns="0" rIns="0" bIns="0" rtlCol="0" anchor="t">
            <a:spAutoFit/>
          </a:bodyPr>
          <a:lstStyle/>
          <a:p>
            <a:pPr algn="ctr">
              <a:lnSpc>
                <a:spcPct val="120000"/>
              </a:lnSpc>
            </a:pPr>
            <a:r>
              <a:rPr lang="en-US" sz="2800" b="1">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359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2EE7845-6858-420E-9F5D-ACC4E51A9A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15" name="图片 6">
            <a:extLst>
              <a:ext uri="{FF2B5EF4-FFF2-40B4-BE49-F238E27FC236}">
                <a16:creationId xmlns:a16="http://schemas.microsoft.com/office/drawing/2014/main" id="{09F21971-50FF-416A-92CF-59783FE7B3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8743" y="1809729"/>
            <a:ext cx="1464153" cy="1365446"/>
          </a:xfrm>
          <a:prstGeom prst="rect">
            <a:avLst/>
          </a:prstGeom>
        </p:spPr>
      </p:pic>
      <p:pic>
        <p:nvPicPr>
          <p:cNvPr id="16" name="图片 28">
            <a:extLst>
              <a:ext uri="{FF2B5EF4-FFF2-40B4-BE49-F238E27FC236}">
                <a16:creationId xmlns:a16="http://schemas.microsoft.com/office/drawing/2014/main" id="{6F93F87E-E2DD-4BC6-8FBD-B99CC4AC812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850" y="2896104"/>
            <a:ext cx="2218817" cy="1572956"/>
          </a:xfrm>
          <a:prstGeom prst="rect">
            <a:avLst/>
          </a:prstGeom>
        </p:spPr>
      </p:pic>
      <p:sp>
        <p:nvSpPr>
          <p:cNvPr id="13" name="TextBox 8">
            <a:extLst>
              <a:ext uri="{FF2B5EF4-FFF2-40B4-BE49-F238E27FC236}">
                <a16:creationId xmlns:a16="http://schemas.microsoft.com/office/drawing/2014/main" id="{2CE355D4-8F22-4145-BAFE-4DE379CCF529}"/>
              </a:ext>
            </a:extLst>
          </p:cNvPr>
          <p:cNvSpPr txBox="1"/>
          <p:nvPr/>
        </p:nvSpPr>
        <p:spPr>
          <a:xfrm>
            <a:off x="252248" y="371141"/>
            <a:ext cx="8639504" cy="471924"/>
          </a:xfrm>
          <a:prstGeom prst="rect">
            <a:avLst/>
          </a:prstGeom>
        </p:spPr>
        <p:txBody>
          <a:bodyPr wrap="square" lIns="0" tIns="0" rIns="0" bIns="0" rtlCol="0" anchor="t">
            <a:spAutoFit/>
          </a:bodyPr>
          <a:lstStyle/>
          <a:p>
            <a:pPr algn="ctr">
              <a:lnSpc>
                <a:spcPct val="120000"/>
              </a:lnSpc>
            </a:pPr>
            <a:r>
              <a:rPr lang="en-US" sz="2800" b="1">
                <a:solidFill>
                  <a:srgbClr val="E60012"/>
                </a:solidFill>
                <a:latin typeface="Times New Roman" panose="02020603050405020304" pitchFamily="18" charset="0"/>
                <a:cs typeface="Times New Roman" panose="02020603050405020304" pitchFamily="18" charset="0"/>
              </a:rPr>
              <a:t>Dấu phẩy mà em vừa đặt trong câu trên có tác dụng gì?</a:t>
            </a:r>
            <a:endParaRPr lang="en-US" sz="2800" b="1" dirty="0">
              <a:solidFill>
                <a:srgbClr val="E60012"/>
              </a:solidFill>
              <a:latin typeface="Times New Roman" panose="02020603050405020304" pitchFamily="18" charset="0"/>
              <a:cs typeface="Times New Roman" panose="02020603050405020304" pitchFamily="18" charset="0"/>
            </a:endParaRPr>
          </a:p>
        </p:txBody>
      </p:sp>
      <p:sp>
        <p:nvSpPr>
          <p:cNvPr id="19" name="TextBox 8">
            <a:extLst>
              <a:ext uri="{FF2B5EF4-FFF2-40B4-BE49-F238E27FC236}">
                <a16:creationId xmlns:a16="http://schemas.microsoft.com/office/drawing/2014/main" id="{B6C70B7F-1C8F-4302-A3B6-35B817190D6A}"/>
              </a:ext>
            </a:extLst>
          </p:cNvPr>
          <p:cNvSpPr txBox="1"/>
          <p:nvPr/>
        </p:nvSpPr>
        <p:spPr>
          <a:xfrm>
            <a:off x="438502" y="980496"/>
            <a:ext cx="8168278" cy="988989"/>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Times New Roman" panose="02020603050405020304" pitchFamily="18" charset="0"/>
                <a:cs typeface="Times New Roman" panose="02020603050405020304" pitchFamily="18" charset="0"/>
              </a:rPr>
              <a:t>Sáng nay</a:t>
            </a:r>
            <a:r>
              <a:rPr lang="en-US" sz="2800" b="1">
                <a:solidFill>
                  <a:srgbClr val="FF0000"/>
                </a:solidFill>
                <a:latin typeface="Times New Roman" panose="02020603050405020304" pitchFamily="18" charset="0"/>
                <a:cs typeface="Times New Roman" panose="02020603050405020304" pitchFamily="18" charset="0"/>
              </a:rPr>
              <a:t>,</a:t>
            </a:r>
            <a:r>
              <a:rPr lang="en-US" sz="2800" b="1">
                <a:solidFill>
                  <a:srgbClr val="0070C0"/>
                </a:solidFill>
                <a:latin typeface="Times New Roman" panose="02020603050405020304" pitchFamily="18" charset="0"/>
                <a:cs typeface="Times New Roman" panose="02020603050405020304" pitchFamily="18" charset="0"/>
              </a:rPr>
              <a:t> trên đường từ nhà đến trường</a:t>
            </a:r>
            <a:r>
              <a:rPr lang="en-US" sz="2800" b="1">
                <a:solidFill>
                  <a:srgbClr val="FF0000"/>
                </a:solidFill>
                <a:latin typeface="Times New Roman" panose="02020603050405020304" pitchFamily="18" charset="0"/>
                <a:cs typeface="Times New Roman" panose="02020603050405020304" pitchFamily="18" charset="0"/>
              </a:rPr>
              <a:t>,</a:t>
            </a:r>
            <a:r>
              <a:rPr lang="en-US" sz="2800" b="1">
                <a:solidFill>
                  <a:srgbClr val="0070C0"/>
                </a:solidFill>
                <a:latin typeface="Times New Roman" panose="02020603050405020304" pitchFamily="18" charset="0"/>
                <a:cs typeface="Times New Roman" panose="02020603050405020304" pitchFamily="18" charset="0"/>
              </a:rPr>
              <a:t> tôi đã gặp một chú mèo rất dễ thương.</a:t>
            </a:r>
            <a:endParaRPr lang="en-US" sz="2800" b="1" dirty="0">
              <a:solidFill>
                <a:srgbClr val="0070C0"/>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8F82BE3F-A257-4B1A-83E6-CEFDA1EC1FEA}"/>
              </a:ext>
            </a:extLst>
          </p:cNvPr>
          <p:cNvGrpSpPr/>
          <p:nvPr/>
        </p:nvGrpSpPr>
        <p:grpSpPr>
          <a:xfrm>
            <a:off x="438502" y="1959418"/>
            <a:ext cx="9775855" cy="2333520"/>
            <a:chOff x="438502" y="1959418"/>
            <a:chExt cx="9775855" cy="2333520"/>
          </a:xfrm>
        </p:grpSpPr>
        <p:pic>
          <p:nvPicPr>
            <p:cNvPr id="10" name="Picture 9">
              <a:extLst>
                <a:ext uri="{FF2B5EF4-FFF2-40B4-BE49-F238E27FC236}">
                  <a16:creationId xmlns:a16="http://schemas.microsoft.com/office/drawing/2014/main" id="{15459205-C614-46DF-B92D-3B521BA1074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75911"/>
            <a:stretch/>
          </p:blipFill>
          <p:spPr>
            <a:xfrm>
              <a:off x="438502" y="1959418"/>
              <a:ext cx="9775855" cy="2333520"/>
            </a:xfrm>
            <a:prstGeom prst="rect">
              <a:avLst/>
            </a:prstGeom>
          </p:spPr>
        </p:pic>
        <p:sp>
          <p:nvSpPr>
            <p:cNvPr id="22" name="TextBox 8">
              <a:extLst>
                <a:ext uri="{FF2B5EF4-FFF2-40B4-BE49-F238E27FC236}">
                  <a16:creationId xmlns:a16="http://schemas.microsoft.com/office/drawing/2014/main" id="{300BF8F1-ABA6-40BB-80B9-B272B1B250F2}"/>
                </a:ext>
              </a:extLst>
            </p:cNvPr>
            <p:cNvSpPr txBox="1"/>
            <p:nvPr/>
          </p:nvSpPr>
          <p:spPr>
            <a:xfrm>
              <a:off x="488164" y="2847158"/>
              <a:ext cx="8453250" cy="461858"/>
            </a:xfrm>
            <a:prstGeom prst="rect">
              <a:avLst/>
            </a:prstGeom>
          </p:spPr>
          <p:txBody>
            <a:bodyPr wrap="square" lIns="0" tIns="0" rIns="0" bIns="0" rtlCol="0" anchor="t">
              <a:spAutoFit/>
            </a:bodyPr>
            <a:lstStyle/>
            <a:p>
              <a:pPr algn="ctr">
                <a:lnSpc>
                  <a:spcPct val="120000"/>
                </a:lnSpc>
              </a:pPr>
              <a:r>
                <a:rPr lang="en-US" sz="2700" b="1">
                  <a:solidFill>
                    <a:srgbClr val="0070C0"/>
                  </a:solidFill>
                  <a:latin typeface="Times New Roman" panose="02020603050405020304" pitchFamily="18" charset="0"/>
                  <a:cs typeface="Times New Roman" panose="02020603050405020304" pitchFamily="18" charset="0"/>
                </a:rPr>
                <a:t>Ngăn cách trạng ngữ với chủ ngữ và vị ngữ</a:t>
              </a:r>
              <a:endParaRPr lang="en-US" sz="27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24636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705F436-5F12-4397-A086-0E39672D80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
        <p:nvSpPr>
          <p:cNvPr id="7" name="文本框 6"/>
          <p:cNvSpPr txBox="1"/>
          <p:nvPr/>
        </p:nvSpPr>
        <p:spPr>
          <a:xfrm>
            <a:off x="155842" y="1571331"/>
            <a:ext cx="5097626" cy="734708"/>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inpin heiti" charset="-122"/>
                <a:cs typeface="Times New Roman" panose="02020603050405020304" pitchFamily="18" charset="0"/>
              </a:rPr>
              <a:t>Luyện từ và câu</a:t>
            </a:r>
            <a:endParaRPr lang="zh-CN" altLang="en-US" sz="4000"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inpin heiti" charset="-122"/>
              <a:cs typeface="Times New Roman" panose="02020603050405020304" pitchFamily="18" charset="0"/>
            </a:endParaRPr>
          </a:p>
        </p:txBody>
      </p:sp>
      <p:pic>
        <p:nvPicPr>
          <p:cNvPr id="18" name="图片 17">
            <a:extLst>
              <a:ext uri="{FF2B5EF4-FFF2-40B4-BE49-F238E27FC236}">
                <a16:creationId xmlns:a16="http://schemas.microsoft.com/office/drawing/2014/main" id="{1F79E9B2-8861-4708-9F5E-9482786432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20" name="图片 19">
            <a:extLst>
              <a:ext uri="{FF2B5EF4-FFF2-40B4-BE49-F238E27FC236}">
                <a16:creationId xmlns:a16="http://schemas.microsoft.com/office/drawing/2014/main" id="{3D68126F-6513-4335-AE78-6739C09AD9D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3404" y="-360338"/>
            <a:ext cx="2554603" cy="2319451"/>
          </a:xfrm>
          <a:prstGeom prst="rect">
            <a:avLst/>
          </a:prstGeom>
        </p:spPr>
      </p:pic>
      <p:pic>
        <p:nvPicPr>
          <p:cNvPr id="22" name="图片 21">
            <a:extLst>
              <a:ext uri="{FF2B5EF4-FFF2-40B4-BE49-F238E27FC236}">
                <a16:creationId xmlns:a16="http://schemas.microsoft.com/office/drawing/2014/main" id="{A515D47C-7873-4389-B6A4-5F1E6CEC1F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32491">
            <a:off x="5423239" y="297335"/>
            <a:ext cx="884280" cy="1176755"/>
          </a:xfrm>
          <a:prstGeom prst="rect">
            <a:avLst/>
          </a:prstGeom>
        </p:spPr>
      </p:pic>
      <p:pic>
        <p:nvPicPr>
          <p:cNvPr id="23" name="图片 22">
            <a:extLst>
              <a:ext uri="{FF2B5EF4-FFF2-40B4-BE49-F238E27FC236}">
                <a16:creationId xmlns:a16="http://schemas.microsoft.com/office/drawing/2014/main" id="{7AB9C9BA-B5F9-43DF-8CC2-ADBFC87184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20870" y="-187686"/>
            <a:ext cx="3023130" cy="2146799"/>
          </a:xfrm>
          <a:prstGeom prst="rect">
            <a:avLst/>
          </a:prstGeom>
        </p:spPr>
      </p:pic>
      <p:pic>
        <p:nvPicPr>
          <p:cNvPr id="24" name="图片 23">
            <a:extLst>
              <a:ext uri="{FF2B5EF4-FFF2-40B4-BE49-F238E27FC236}">
                <a16:creationId xmlns:a16="http://schemas.microsoft.com/office/drawing/2014/main" id="{F75EBC46-7116-4FAE-B246-C545FC3EBA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63036" y="-13412"/>
            <a:ext cx="1067982" cy="1299322"/>
          </a:xfrm>
          <a:prstGeom prst="rect">
            <a:avLst/>
          </a:prstGeom>
        </p:spPr>
      </p:pic>
      <p:pic>
        <p:nvPicPr>
          <p:cNvPr id="25" name="图片 24">
            <a:extLst>
              <a:ext uri="{FF2B5EF4-FFF2-40B4-BE49-F238E27FC236}">
                <a16:creationId xmlns:a16="http://schemas.microsoft.com/office/drawing/2014/main" id="{A0154EAC-A419-448E-9369-45B682019DC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61056" y="43857"/>
            <a:ext cx="1133955" cy="1274445"/>
          </a:xfrm>
          <a:prstGeom prst="rect">
            <a:avLst/>
          </a:prstGeom>
        </p:spPr>
      </p:pic>
      <p:sp>
        <p:nvSpPr>
          <p:cNvPr id="3" name="Rectangle 2">
            <a:extLst>
              <a:ext uri="{FF2B5EF4-FFF2-40B4-BE49-F238E27FC236}">
                <a16:creationId xmlns:a16="http://schemas.microsoft.com/office/drawing/2014/main" id="{6EA2775C-1942-4318-B5E1-86207CE9B5B7}"/>
              </a:ext>
            </a:extLst>
          </p:cNvPr>
          <p:cNvSpPr/>
          <p:nvPr/>
        </p:nvSpPr>
        <p:spPr>
          <a:xfrm>
            <a:off x="2236322" y="2346981"/>
            <a:ext cx="5570756" cy="923330"/>
          </a:xfrm>
          <a:prstGeom prst="rect">
            <a:avLst/>
          </a:prstGeom>
          <a:noFill/>
        </p:spPr>
        <p:txBody>
          <a:bodyPr wrap="none" lIns="91440" tIns="45720" rIns="91440" bIns="45720">
            <a:spAutoFit/>
          </a:bodyPr>
          <a:lstStyle/>
          <a:p>
            <a:pPr algn="ctr"/>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inpin heiti" charset="-122"/>
                <a:cs typeface="Times New Roman" panose="02020603050405020304" pitchFamily="18" charset="0"/>
              </a:rPr>
              <a:t>Ôn tập về dấu câu</a:t>
            </a:r>
            <a:endPar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2803A0E-B276-4436-88A2-101B154ABF82}"/>
              </a:ext>
            </a:extLst>
          </p:cNvPr>
          <p:cNvSpPr/>
          <p:nvPr/>
        </p:nvSpPr>
        <p:spPr>
          <a:xfrm>
            <a:off x="2583453" y="3255098"/>
            <a:ext cx="4762842" cy="923330"/>
          </a:xfrm>
          <a:prstGeom prst="rect">
            <a:avLst/>
          </a:prstGeom>
          <a:noFill/>
        </p:spPr>
        <p:txBody>
          <a:bodyPr wrap="none" lIns="91440" tIns="45720" rIns="91440" bIns="45720">
            <a:spAutoFit/>
          </a:bodyPr>
          <a:lstStyle/>
          <a:p>
            <a:pPr algn="ctr"/>
            <a:r>
              <a:rPr lang="en-US" sz="5400" b="1">
                <a:ln w="12700">
                  <a:solidFill>
                    <a:schemeClr val="accent3">
                      <a:lumMod val="50000"/>
                    </a:schemeClr>
                  </a:solidFill>
                  <a:prstDash val="solid"/>
                </a:ln>
                <a:solidFill>
                  <a:srgbClr val="EB6100"/>
                </a:solidFill>
                <a:effectLst>
                  <a:innerShdw blurRad="177800">
                    <a:schemeClr val="accent3">
                      <a:lumMod val="50000"/>
                    </a:schemeClr>
                  </a:innerShdw>
                </a:effectLst>
                <a:latin typeface="Times New Roman" panose="02020603050405020304" pitchFamily="18" charset="0"/>
                <a:ea typeface="inpin heiti" charset="-122"/>
                <a:cs typeface="Times New Roman" panose="02020603050405020304" pitchFamily="18" charset="0"/>
              </a:rPr>
              <a:t>(Dấu hai chấm)</a:t>
            </a:r>
            <a:endParaRPr lang="en-US" sz="5400" b="1">
              <a:ln w="12700">
                <a:solidFill>
                  <a:schemeClr val="accent3">
                    <a:lumMod val="50000"/>
                  </a:schemeClr>
                </a:solidFill>
                <a:prstDash val="solid"/>
              </a:ln>
              <a:solidFill>
                <a:srgbClr val="EB61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117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anim calcmode="lin" valueType="num">
                                      <p:cBhvr>
                                        <p:cTn id="1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6065" y="-19337522"/>
            <a:ext cx="6023504" cy="3600000"/>
          </a:xfrm>
          <a:prstGeom prst="rect">
            <a:avLst/>
          </a:prstGeom>
        </p:spPr>
      </p:pic>
      <p:pic>
        <p:nvPicPr>
          <p:cNvPr id="7" name="图片 6">
            <a:extLst>
              <a:ext uri="{FF2B5EF4-FFF2-40B4-BE49-F238E27FC236}">
                <a16:creationId xmlns:a16="http://schemas.microsoft.com/office/drawing/2014/main" id="{B7EEB32C-B244-4462-A28D-3807A76EA9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8" name="图片 7">
            <a:extLst>
              <a:ext uri="{FF2B5EF4-FFF2-40B4-BE49-F238E27FC236}">
                <a16:creationId xmlns:a16="http://schemas.microsoft.com/office/drawing/2014/main" id="{0BB85D13-97C1-4A3B-8C2D-0DA685D900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9" name="图片 8">
            <a:extLst>
              <a:ext uri="{FF2B5EF4-FFF2-40B4-BE49-F238E27FC236}">
                <a16:creationId xmlns:a16="http://schemas.microsoft.com/office/drawing/2014/main" id="{9172F251-279D-4479-95B1-08B2917B84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2193" y="58537"/>
            <a:ext cx="2034063" cy="1846827"/>
          </a:xfrm>
          <a:prstGeom prst="rect">
            <a:avLst/>
          </a:prstGeom>
        </p:spPr>
      </p:pic>
      <p:pic>
        <p:nvPicPr>
          <p:cNvPr id="10" name="图片 9">
            <a:extLst>
              <a:ext uri="{FF2B5EF4-FFF2-40B4-BE49-F238E27FC236}">
                <a16:creationId xmlns:a16="http://schemas.microsoft.com/office/drawing/2014/main" id="{C20E95C3-0D74-4560-9D06-0D312D53D7D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32491">
            <a:off x="4854002" y="502432"/>
            <a:ext cx="884280" cy="1176755"/>
          </a:xfrm>
          <a:prstGeom prst="rect">
            <a:avLst/>
          </a:prstGeom>
        </p:spPr>
      </p:pic>
      <p:pic>
        <p:nvPicPr>
          <p:cNvPr id="11" name="图片 10">
            <a:extLst>
              <a:ext uri="{FF2B5EF4-FFF2-40B4-BE49-F238E27FC236}">
                <a16:creationId xmlns:a16="http://schemas.microsoft.com/office/drawing/2014/main" id="{7FCA94AC-8BC6-4A1B-B952-6F6E290D40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87974" y="58537"/>
            <a:ext cx="3023130" cy="2146799"/>
          </a:xfrm>
          <a:prstGeom prst="rect">
            <a:avLst/>
          </a:prstGeom>
        </p:spPr>
      </p:pic>
      <p:pic>
        <p:nvPicPr>
          <p:cNvPr id="12" name="图片 11">
            <a:extLst>
              <a:ext uri="{FF2B5EF4-FFF2-40B4-BE49-F238E27FC236}">
                <a16:creationId xmlns:a16="http://schemas.microsoft.com/office/drawing/2014/main" id="{B797E4A4-4C44-4201-8E64-9D486521A0C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56770" y="380503"/>
            <a:ext cx="1067982" cy="1299322"/>
          </a:xfrm>
          <a:prstGeom prst="rect">
            <a:avLst/>
          </a:prstGeom>
        </p:spPr>
      </p:pic>
      <p:pic>
        <p:nvPicPr>
          <p:cNvPr id="13" name="图片 12">
            <a:extLst>
              <a:ext uri="{FF2B5EF4-FFF2-40B4-BE49-F238E27FC236}">
                <a16:creationId xmlns:a16="http://schemas.microsoft.com/office/drawing/2014/main" id="{99787772-5AB4-4A20-8907-A68ACBBD77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19563" y="105990"/>
            <a:ext cx="1133955" cy="1274445"/>
          </a:xfrm>
          <a:prstGeom prst="rect">
            <a:avLst/>
          </a:prstGeom>
        </p:spPr>
      </p:pic>
      <p:grpSp>
        <p:nvGrpSpPr>
          <p:cNvPr id="4" name="Group 3">
            <a:extLst>
              <a:ext uri="{FF2B5EF4-FFF2-40B4-BE49-F238E27FC236}">
                <a16:creationId xmlns:a16="http://schemas.microsoft.com/office/drawing/2014/main" id="{3F2642CE-2D43-4CBF-A5CA-F27A1172FCDD}"/>
              </a:ext>
            </a:extLst>
          </p:cNvPr>
          <p:cNvGrpSpPr/>
          <p:nvPr/>
        </p:nvGrpSpPr>
        <p:grpSpPr>
          <a:xfrm>
            <a:off x="2321671" y="1719716"/>
            <a:ext cx="4220615" cy="2269862"/>
            <a:chOff x="2321671" y="1719716"/>
            <a:chExt cx="4220615" cy="2269862"/>
          </a:xfrm>
        </p:grpSpPr>
        <p:pic>
          <p:nvPicPr>
            <p:cNvPr id="3" name="图片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1671" y="1719716"/>
              <a:ext cx="4220615" cy="2269862"/>
            </a:xfrm>
            <a:prstGeom prst="rect">
              <a:avLst/>
            </a:prstGeom>
          </p:spPr>
        </p:pic>
        <p:sp>
          <p:nvSpPr>
            <p:cNvPr id="5" name="TextBox 4">
              <a:extLst>
                <a:ext uri="{FF2B5EF4-FFF2-40B4-BE49-F238E27FC236}">
                  <a16:creationId xmlns:a16="http://schemas.microsoft.com/office/drawing/2014/main" id="{2A252598-7833-4063-A1C8-B02A92D653FF}"/>
                </a:ext>
              </a:extLst>
            </p:cNvPr>
            <p:cNvSpPr txBox="1"/>
            <p:nvPr/>
          </p:nvSpPr>
          <p:spPr>
            <a:xfrm>
              <a:off x="2458419" y="2854647"/>
              <a:ext cx="3947118" cy="923330"/>
            </a:xfrm>
            <a:prstGeom prst="rect">
              <a:avLst/>
            </a:prstGeom>
            <a:noFill/>
          </p:spPr>
          <p:txBody>
            <a:bodyPr wrap="square" rtlCol="0">
              <a:spAutoFit/>
            </a:bodyPr>
            <a:lstStyle/>
            <a:p>
              <a:pPr algn="ctr"/>
              <a:r>
                <a:rPr lang="en-US" sz="5400">
                  <a:solidFill>
                    <a:srgbClr val="C00000"/>
                  </a:solidFill>
                  <a:latin typeface="Times New Roman" panose="02020603050405020304" pitchFamily="18" charset="0"/>
                  <a:cs typeface="Times New Roman" panose="02020603050405020304" pitchFamily="18" charset="0"/>
                </a:rPr>
                <a:t>KHÁM PHÁ</a:t>
              </a:r>
            </a:p>
          </p:txBody>
        </p:sp>
      </p:grpSp>
    </p:spTree>
    <p:extLst>
      <p:ext uri="{BB962C8B-B14F-4D97-AF65-F5344CB8AC3E}">
        <p14:creationId xmlns:p14="http://schemas.microsoft.com/office/powerpoint/2010/main" val="3033063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那拉提草原的天空">
      <a:dk1>
        <a:srgbClr val="000000"/>
      </a:dk1>
      <a:lt1>
        <a:srgbClr val="FFFFFF"/>
      </a:lt1>
      <a:dk2>
        <a:srgbClr val="455F51"/>
      </a:dk2>
      <a:lt2>
        <a:srgbClr val="E2DFCC"/>
      </a:lt2>
      <a:accent1>
        <a:srgbClr val="4A7B29"/>
      </a:accent1>
      <a:accent2>
        <a:srgbClr val="2A3D52"/>
      </a:accent2>
      <a:accent3>
        <a:srgbClr val="739A28"/>
      </a:accent3>
      <a:accent4>
        <a:srgbClr val="37A76F"/>
      </a:accent4>
      <a:accent5>
        <a:srgbClr val="4EB3CF"/>
      </a:accent5>
      <a:accent6>
        <a:srgbClr val="51C3F9"/>
      </a:accent6>
      <a:hlink>
        <a:srgbClr val="08A5EF"/>
      </a:hlink>
      <a:folHlink>
        <a:srgbClr val="977B2D"/>
      </a:folHlink>
    </a:clrScheme>
    <a:fontScheme name="自定义 4">
      <a:majorFont>
        <a:latin typeface="Lao UI"/>
        <a:ea typeface="方正卡通简体"/>
        <a:cs typeface=""/>
      </a:majorFont>
      <a:minorFont>
        <a:latin typeface="Lao UI"/>
        <a:ea typeface="方正卡通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639</TotalTime>
  <Words>1520</Words>
  <Application>Microsoft Office PowerPoint</Application>
  <PresentationFormat>On-screen Show (16:9)</PresentationFormat>
  <Paragraphs>155</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Wingdings</vt:lpstr>
      <vt:lpstr>inpin heiti</vt:lpstr>
      <vt:lpstr>Arial</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iTianKong.com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Swift3</cp:lastModifiedBy>
  <cp:revision>113</cp:revision>
  <dcterms:created xsi:type="dcterms:W3CDTF">2015-05-21T02:05:00Z</dcterms:created>
  <dcterms:modified xsi:type="dcterms:W3CDTF">2022-05-03T14:22:23Z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