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9" r:id="rId2"/>
    <p:sldMasterId id="2147483761" r:id="rId3"/>
  </p:sldMasterIdLst>
  <p:notesMasterIdLst>
    <p:notesMasterId r:id="rId19"/>
  </p:notesMasterIdLst>
  <p:sldIdLst>
    <p:sldId id="283" r:id="rId4"/>
    <p:sldId id="764" r:id="rId5"/>
    <p:sldId id="782" r:id="rId6"/>
    <p:sldId id="784" r:id="rId7"/>
    <p:sldId id="768" r:id="rId8"/>
    <p:sldId id="286" r:id="rId9"/>
    <p:sldId id="766" r:id="rId10"/>
    <p:sldId id="315" r:id="rId11"/>
    <p:sldId id="763" r:id="rId12"/>
    <p:sldId id="785" r:id="rId13"/>
    <p:sldId id="779" r:id="rId14"/>
    <p:sldId id="780" r:id="rId15"/>
    <p:sldId id="781" r:id="rId16"/>
    <p:sldId id="307" r:id="rId17"/>
    <p:sldId id="287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79" d="100"/>
          <a:sy n="79" d="100"/>
        </p:scale>
        <p:origin x="701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2AC2-B94D-484D-92A5-26B1A25489AD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CE116-1AB8-49B0-8159-7FAFB243F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4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2631-1918-4025-8413-13A2157E7AEF}" type="datetime1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D989-4ADB-447C-9929-F5AF32C2F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8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2F1C-90B6-4A88-A573-D5E64971A746}" type="datetime1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5DFB-80AB-40E2-9778-2DD8ECFC2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3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AFCE-F41A-460D-A8FA-7D1E6A88EB32}" type="datetime1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1A39-C0A5-4C7A-B9DD-82D437A64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51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B783-F406-4014-BC4D-4957B761F8E1}" type="datetime1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F774-A6E2-4700-8C49-8F30AF4DC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8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5287-7C1D-47C1-84CE-AEDF1ED7B7A8}" type="datetime1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A5A9-2489-40B3-B896-711B7E7E0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FF1B-AE14-4D21-9C09-6E989FDF44CD}" type="datetime1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B6EC-F3A3-4F9A-8406-6F2C20AE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6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28ED-97AF-41FC-B581-0FE91296F4EB}" type="datetime1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30CF-C4EB-44F3-B7A4-87FE61961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88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3C98-4EEB-4290-ACB2-E199DA1DF1CD}" type="datetime1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C821-E95B-43BF-8FE1-E2039A1A2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6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8A7D-0D4B-46F2-ACFA-A26A82898041}" type="datetime1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5277-7827-452D-8147-380B1BFA9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78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0723-633D-4124-AE4D-B7DF61B928DA}" type="datetime1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036B-9E33-4BAA-8494-F449A7EC4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3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1EBD6-BF8A-4017-93C0-AFF47F6D0BEB}" type="datetime1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7DC6-4937-42BF-B50F-B5ACB2894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77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A8C35-F07B-4E3D-8D2C-B90EB84977E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3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F3BE2-2475-41E6-A82B-4B6DC60BDA9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49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95841-C3DD-46C2-97F1-F2C1F394CF0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62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9B715-356E-4D2A-AF41-20FA26F4FAB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8A07C-C2A8-4579-9EC6-C1A2BC1B44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53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7EA16-1203-4957-BA54-DE580F8AFCF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1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C162-CE4F-457A-8CB5-15DD91BEC38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3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BCBF0-C91D-4F35-AA97-9D38B69D99C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37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4C6A9-E66F-4E9A-91C9-CF84EB9E78D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22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8F065-C9AE-4D86-AC73-B1B98500A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46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B54DF-D756-4BC9-BF8F-F260D9C9C1E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44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0F96-AC31-46B3-B29D-9E86BD9F0A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83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hỗ dành sẵn cho Ngày tháng 3">
            <a:extLst>
              <a:ext uri="{FF2B5EF4-FFF2-40B4-BE49-F238E27FC236}">
                <a16:creationId xmlns:a16="http://schemas.microsoft.com/office/drawing/2014/main" id="{4BA9D214-F1E6-4F62-A335-0D16130D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Chân trang 4">
            <a:extLst>
              <a:ext uri="{FF2B5EF4-FFF2-40B4-BE49-F238E27FC236}">
                <a16:creationId xmlns:a16="http://schemas.microsoft.com/office/drawing/2014/main" id="{A8A2E338-F06D-4D31-B161-E419C686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Số hiệu Bản chiếu 5">
            <a:extLst>
              <a:ext uri="{FF2B5EF4-FFF2-40B4-BE49-F238E27FC236}">
                <a16:creationId xmlns:a16="http://schemas.microsoft.com/office/drawing/2014/main" id="{0F475573-BA17-4060-819B-14E4DE04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C893-FE24-4B52-A2F0-423659C69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92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E1D4-7182-4F96-83BA-B2269FED8232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37AF59C-4A67-4666-814C-E12DB9D2B08B}" type="datetime1">
              <a:rPr lang="en-US"/>
              <a:pPr>
                <a:defRPr/>
              </a:pPr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A58A9B-28E6-4294-AB84-16E0EA4DD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4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4CA54-2055-4444-8702-E9DF77B635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5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k1">
            <a:extLst>
              <a:ext uri="{FF2B5EF4-FFF2-40B4-BE49-F238E27FC236}">
                <a16:creationId xmlns:a16="http://schemas.microsoft.com/office/drawing/2014/main" id="{BFAB0815-0123-4228-9759-213606667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9E1C0-0B9C-403C-94DF-EBFFD3605254}"/>
              </a:ext>
            </a:extLst>
          </p:cNvPr>
          <p:cNvSpPr txBox="1"/>
          <p:nvPr/>
        </p:nvSpPr>
        <p:spPr>
          <a:xfrm>
            <a:off x="1981200" y="2076889"/>
            <a:ext cx="7772400" cy="4580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dirty="0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6F0DDC-8DFF-4E8A-9569-25E823291C85}"/>
              </a:ext>
            </a:extLst>
          </p:cNvPr>
          <p:cNvSpPr/>
          <p:nvPr/>
        </p:nvSpPr>
        <p:spPr>
          <a:xfrm>
            <a:off x="2514600" y="1244026"/>
            <a:ext cx="6629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16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  VÀ  ĐÀO TẠO QUẬN LONG BIÊN</a:t>
            </a:r>
          </a:p>
          <a:p>
            <a:pPr algn="ctr">
              <a:defRPr/>
            </a:pPr>
            <a:r>
              <a:rPr lang="vi-VN" sz="16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PHÚC LỢI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7819" y="882254"/>
            <a:ext cx="9055894" cy="5143500"/>
          </a:xfrm>
          <a:noFill/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E5ECDFB-0366-4767-906C-0E9CDA50A3FA}"/>
              </a:ext>
            </a:extLst>
          </p:cNvPr>
          <p:cNvSpPr txBox="1"/>
          <p:nvPr/>
        </p:nvSpPr>
        <p:spPr>
          <a:xfrm>
            <a:off x="4038601" y="2590800"/>
            <a:ext cx="51892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25131" y="430232"/>
            <a:ext cx="71081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2. Viết số thích hợp vào chỗ chấm 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35062" y="1157287"/>
            <a:ext cx="810189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……..dm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………….cm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……………..mm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1ha  = ………….m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……….ha =……………. 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22537" y="1139825"/>
            <a:ext cx="8242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473575" y="1139825"/>
            <a:ext cx="1250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629400" y="1139825"/>
            <a:ext cx="1677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1000000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728912" y="2057400"/>
            <a:ext cx="8242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267200" y="2057400"/>
            <a:ext cx="1677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1000000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638425" y="1611313"/>
            <a:ext cx="1250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227136" y="2722563"/>
            <a:ext cx="55689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………dam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……….  hm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…….. ..  ha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.......………..km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1ha  = ……….km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4ha  = ….……km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7" name="Text Box 39"/>
          <p:cNvSpPr txBox="1">
            <a:spLocks noChangeArrowheads="1"/>
          </p:cNvSpPr>
          <p:nvPr/>
        </p:nvSpPr>
        <p:spPr bwMode="auto">
          <a:xfrm>
            <a:off x="2728912" y="2722563"/>
            <a:ext cx="1095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2615758" y="3463309"/>
            <a:ext cx="1462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0,0001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4706716" y="3484379"/>
            <a:ext cx="1460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0,0001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2599409" y="4372749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0,000001</a:t>
            </a: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2638425" y="5163483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2638425" y="5927492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0,04</a:t>
            </a:r>
          </a:p>
        </p:txBody>
      </p:sp>
    </p:spTree>
    <p:extLst>
      <p:ext uri="{BB962C8B-B14F-4D97-AF65-F5344CB8AC3E}">
        <p14:creationId xmlns:p14="http://schemas.microsoft.com/office/powerpoint/2010/main" val="27287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1" grpId="0"/>
      <p:bldP spid="3082" grpId="0"/>
      <p:bldP spid="3083" grpId="0"/>
      <p:bldP spid="3084" grpId="0"/>
      <p:bldP spid="30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7"/>
          <p:cNvSpPr txBox="1">
            <a:spLocks noChangeArrowheads="1"/>
          </p:cNvSpPr>
          <p:nvPr/>
        </p:nvSpPr>
        <p:spPr bwMode="auto">
          <a:xfrm>
            <a:off x="609600" y="529253"/>
            <a:ext cx="1097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Viết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số </a:t>
            </a: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 sau dưới dạng số đo có đơn vị là héc-ta: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8869" name="Text Box 85"/>
          <p:cNvSpPr txBox="1">
            <a:spLocks noChangeArrowheads="1"/>
          </p:cNvSpPr>
          <p:nvPr/>
        </p:nvSpPr>
        <p:spPr bwMode="auto">
          <a:xfrm>
            <a:off x="838200" y="2371635"/>
            <a:ext cx="1028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a/ 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65000m</a:t>
            </a:r>
            <a:r>
              <a:rPr lang="en-US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846000 m</a:t>
            </a:r>
            <a:r>
              <a:rPr lang="en-US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  </a:t>
            </a:r>
            <a:r>
              <a:rPr lang="vi-VN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5000 m</a:t>
            </a:r>
            <a:r>
              <a:rPr lang="vi-VN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altLang="en-US" sz="36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73" name="Text Box 89"/>
          <p:cNvSpPr txBox="1">
            <a:spLocks noChangeArrowheads="1"/>
          </p:cNvSpPr>
          <p:nvPr/>
        </p:nvSpPr>
        <p:spPr bwMode="auto">
          <a:xfrm>
            <a:off x="838200" y="3675828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b/ 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6km</a:t>
            </a:r>
            <a:r>
              <a:rPr lang="en-US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;          	</a:t>
            </a:r>
            <a:r>
              <a:rPr lang="vi-VN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9,2 km</a:t>
            </a:r>
            <a:r>
              <a:rPr lang="vi-VN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  	 </a:t>
            </a:r>
            <a:r>
              <a:rPr lang="vi-VN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0,3km</a:t>
            </a:r>
            <a:r>
              <a:rPr lang="vi-VN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altLang="en-US" sz="36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21" name="Rectangle 97"/>
          <p:cNvSpPr>
            <a:spLocks noChangeArrowheads="1"/>
          </p:cNvSpPr>
          <p:nvPr/>
        </p:nvSpPr>
        <p:spPr bwMode="auto">
          <a:xfrm>
            <a:off x="3810000" y="2971800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0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9" grpId="0" build="allAtOnce"/>
      <p:bldP spid="1188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7"/>
          <p:cNvSpPr txBox="1">
            <a:spLocks noChangeArrowheads="1"/>
          </p:cNvSpPr>
          <p:nvPr/>
        </p:nvSpPr>
        <p:spPr bwMode="auto">
          <a:xfrm>
            <a:off x="762000" y="929558"/>
            <a:ext cx="103632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các số </a:t>
            </a: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 sau dưới dạng số đo có đơn vị là héc-ta: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8869" name="Text Box 85"/>
          <p:cNvSpPr txBox="1">
            <a:spLocks noChangeArrowheads="1"/>
          </p:cNvSpPr>
          <p:nvPr/>
        </p:nvSpPr>
        <p:spPr bwMode="auto">
          <a:xfrm>
            <a:off x="762000" y="2667000"/>
            <a:ext cx="6400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a/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65000m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=………ha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846000 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=…...... ha</a:t>
            </a:r>
            <a:endParaRPr lang="vi-VN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5000 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...........   ha</a:t>
            </a:r>
            <a:r>
              <a:rPr lang="en-US" altLang="en-US" sz="300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</a:t>
            </a:r>
          </a:p>
        </p:txBody>
      </p:sp>
      <p:sp>
        <p:nvSpPr>
          <p:cNvPr id="118873" name="Text Box 89"/>
          <p:cNvSpPr txBox="1">
            <a:spLocks noChangeArrowheads="1"/>
          </p:cNvSpPr>
          <p:nvPr/>
        </p:nvSpPr>
        <p:spPr bwMode="auto">
          <a:xfrm>
            <a:off x="6819901" y="2700861"/>
            <a:ext cx="6477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b/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6km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=………ha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9,2 km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=............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endParaRPr lang="en-US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0,3km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=............ha</a:t>
            </a:r>
            <a:endParaRPr lang="en-US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76" name="Rectangle 92"/>
          <p:cNvSpPr>
            <a:spLocks noChangeArrowheads="1"/>
          </p:cNvSpPr>
          <p:nvPr/>
        </p:nvSpPr>
        <p:spPr bwMode="auto">
          <a:xfrm>
            <a:off x="8622418" y="2841593"/>
            <a:ext cx="12073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600</a:t>
            </a:r>
            <a:r>
              <a:rPr lang="en-US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18879" name="Rectangle 95"/>
          <p:cNvSpPr>
            <a:spLocks noChangeArrowheads="1"/>
          </p:cNvSpPr>
          <p:nvPr/>
        </p:nvSpPr>
        <p:spPr bwMode="auto">
          <a:xfrm>
            <a:off x="3362845" y="2765393"/>
            <a:ext cx="8146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6,5 </a:t>
            </a:r>
          </a:p>
        </p:txBody>
      </p:sp>
      <p:sp>
        <p:nvSpPr>
          <p:cNvPr id="10247" name="Rectangle 97"/>
          <p:cNvSpPr>
            <a:spLocks noChangeArrowheads="1"/>
          </p:cNvSpPr>
          <p:nvPr/>
        </p:nvSpPr>
        <p:spPr bwMode="auto">
          <a:xfrm>
            <a:off x="4343400" y="3624191"/>
            <a:ext cx="4572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5" name="Text Box 101"/>
          <p:cNvSpPr txBox="1">
            <a:spLocks noChangeArrowheads="1"/>
          </p:cNvSpPr>
          <p:nvPr/>
        </p:nvSpPr>
        <p:spPr bwMode="auto">
          <a:xfrm>
            <a:off x="3248891" y="3508774"/>
            <a:ext cx="114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84,6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6" name="Text Box 102"/>
          <p:cNvSpPr txBox="1">
            <a:spLocks noChangeArrowheads="1"/>
          </p:cNvSpPr>
          <p:nvPr/>
        </p:nvSpPr>
        <p:spPr bwMode="auto">
          <a:xfrm>
            <a:off x="3112383" y="417822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0.5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7" name="Text Box 103"/>
          <p:cNvSpPr txBox="1">
            <a:spLocks noChangeArrowheads="1"/>
          </p:cNvSpPr>
          <p:nvPr/>
        </p:nvSpPr>
        <p:spPr bwMode="auto">
          <a:xfrm>
            <a:off x="8915400" y="3508774"/>
            <a:ext cx="114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920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8" name="Text Box 104"/>
          <p:cNvSpPr txBox="1">
            <a:spLocks noChangeArrowheads="1"/>
          </p:cNvSpPr>
          <p:nvPr/>
        </p:nvSpPr>
        <p:spPr bwMode="auto">
          <a:xfrm>
            <a:off x="9003417" y="417822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5000" y="5602140"/>
            <a:ext cx="100169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hm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dam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dm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cm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        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endParaRPr lang="en-US" sz="3000" b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53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8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9" grpId="0" build="allAtOnce"/>
      <p:bldP spid="118873" grpId="0"/>
      <p:bldP spid="118876" grpId="0"/>
      <p:bldP spid="118879" grpId="0"/>
      <p:bldP spid="118885" grpId="0"/>
      <p:bldP spid="118886" grpId="0"/>
      <p:bldP spid="118887" grpId="0"/>
      <p:bldP spid="11888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4636"/>
            <a:ext cx="1257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352F6B-EA7C-41BE-97A7-8AE3A24A4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648201"/>
            <a:ext cx="2438400" cy="2005500"/>
          </a:xfrm>
          <a:prstGeom prst="rect">
            <a:avLst/>
          </a:prstGeom>
        </p:spPr>
      </p:pic>
      <p:pic>
        <p:nvPicPr>
          <p:cNvPr id="19" name="5">
            <a:extLst>
              <a:ext uri="{FF2B5EF4-FFF2-40B4-BE49-F238E27FC236}">
                <a16:creationId xmlns:a16="http://schemas.microsoft.com/office/drawing/2014/main" id="{764EA1C4-55B6-4507-831A-366E43B473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52398" y="4036011"/>
            <a:ext cx="3962401" cy="2779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9AB771-3DD4-47CB-A9D6-8E1D6F300E41}"/>
              </a:ext>
            </a:extLst>
          </p:cNvPr>
          <p:cNvSpPr/>
          <p:nvPr/>
        </p:nvSpPr>
        <p:spPr>
          <a:xfrm>
            <a:off x="1371600" y="1449014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Vận dụng, trải nghiệm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418293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1" descr="chinh-sach-doi-tra11231"/>
          <p:cNvPicPr>
            <a:picLocks noChangeAspect="1"/>
          </p:cNvPicPr>
          <p:nvPr/>
        </p:nvPicPr>
        <p:blipFill>
          <a:blip r:embed="rId3"/>
          <a:srcRect b="5560"/>
          <a:stretch>
            <a:fillRect/>
          </a:stretch>
        </p:blipFill>
        <p:spPr>
          <a:xfrm>
            <a:off x="0" y="-3585"/>
            <a:ext cx="12244251" cy="68573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93244" y="731519"/>
            <a:ext cx="9394555" cy="76835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</a:p>
        </p:txBody>
      </p:sp>
      <p:pic>
        <p:nvPicPr>
          <p:cNvPr id="18" name="Picture 17"/>
          <p:cNvPicPr preferRelativeResize="0"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79" y="1857103"/>
            <a:ext cx="1066799" cy="1370642"/>
          </a:xfrm>
          <a:prstGeom prst="rect">
            <a:avLst/>
          </a:prstGeom>
          <a:gradFill flip="none"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</p:pic>
      <p:pic>
        <p:nvPicPr>
          <p:cNvPr id="19" name="Picture 18"/>
          <p:cNvPicPr preferRelativeResize="0"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19" y="3004841"/>
            <a:ext cx="1066798" cy="1370641"/>
          </a:xfrm>
          <a:prstGeom prst="rect">
            <a:avLst/>
          </a:prstGeom>
          <a:pattFill prst="pct5">
            <a:fgClr>
              <a:schemeClr val="accent6"/>
            </a:fgClr>
            <a:bgClr>
              <a:srgbClr val="00B050"/>
            </a:bgClr>
          </a:patt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79" y="4155753"/>
            <a:ext cx="1066798" cy="1370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72" y="2085454"/>
            <a:ext cx="845087" cy="9035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DF34">
                  <a:alpha val="100000"/>
                </a:srgbClr>
              </a:clrFrom>
              <a:clrTo>
                <a:srgbClr val="F7DF34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82" y="3147138"/>
            <a:ext cx="845087" cy="903514"/>
          </a:xfrm>
          <a:prstGeom prst="rect">
            <a:avLst/>
          </a:prstGeom>
          <a:solidFill>
            <a:schemeClr val="accent5">
              <a:alpha val="0"/>
            </a:schemeClr>
          </a:solidFill>
        </p:spPr>
      </p:pic>
      <p:pic>
        <p:nvPicPr>
          <p:cNvPr id="23" name="Picture 22"/>
          <p:cNvPicPr preferRelativeResize="0">
            <a:picLocks noChangeAspect="1"/>
          </p:cNvPicPr>
          <p:nvPr/>
        </p:nvPicPr>
        <p:blipFill>
          <a:blip r:embed="rId5" cstate="print">
            <a:clrChange>
              <a:clrFrom>
                <a:srgbClr val="F6DF32">
                  <a:alpha val="100000"/>
                </a:srgbClr>
              </a:clrFrom>
              <a:clrTo>
                <a:srgbClr val="F6DF32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285" y="4390750"/>
            <a:ext cx="845087" cy="903514"/>
          </a:xfrm>
          <a:prstGeom prst="rect">
            <a:avLst/>
          </a:prstGeom>
          <a:gradFill flip="none" rotWithShape="1"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</p:pic>
      <p:sp>
        <p:nvSpPr>
          <p:cNvPr id="24" name="Rectangle: Rounded Corners 37"/>
          <p:cNvSpPr/>
          <p:nvPr/>
        </p:nvSpPr>
        <p:spPr>
          <a:xfrm>
            <a:off x="2884170" y="2272935"/>
            <a:ext cx="2155190" cy="675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: Rounded Corners 38"/>
          <p:cNvSpPr/>
          <p:nvPr/>
        </p:nvSpPr>
        <p:spPr>
          <a:xfrm>
            <a:off x="2899410" y="3346720"/>
            <a:ext cx="2155190" cy="6896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39"/>
          <p:cNvSpPr/>
          <p:nvPr/>
        </p:nvSpPr>
        <p:spPr>
          <a:xfrm>
            <a:off x="2884170" y="4523375"/>
            <a:ext cx="2155190" cy="701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Rectangle: Rounded Corners 41"/>
          <p:cNvSpPr/>
          <p:nvPr/>
        </p:nvSpPr>
        <p:spPr>
          <a:xfrm>
            <a:off x="7667625" y="2195465"/>
            <a:ext cx="2025015" cy="7346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Rectangle: Rounded Corners 42"/>
          <p:cNvSpPr/>
          <p:nvPr/>
        </p:nvSpPr>
        <p:spPr>
          <a:xfrm>
            <a:off x="7682865" y="3368945"/>
            <a:ext cx="2013585" cy="6419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: Rounded Corners 43"/>
          <p:cNvSpPr/>
          <p:nvPr/>
        </p:nvSpPr>
        <p:spPr>
          <a:xfrm>
            <a:off x="7667625" y="4505595"/>
            <a:ext cx="2025015" cy="6756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8" name="Group 17"/>
          <p:cNvGrpSpPr/>
          <p:nvPr/>
        </p:nvGrpSpPr>
        <p:grpSpPr bwMode="auto">
          <a:xfrm>
            <a:off x="7682865" y="2091960"/>
            <a:ext cx="1155700" cy="979170"/>
            <a:chOff x="-912" y="2649"/>
            <a:chExt cx="768" cy="719"/>
          </a:xfrm>
          <a:noFill/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3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vi-VN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3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r>
                <a:rPr lang="vi-VN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00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 advTm="696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10429 -1.85185E-6 C 0.15078 -1.85185E-6 0.20898 0.11574 0.20898 0.21042 L 0.20898 0.4208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2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2201 -0.00226353 L 0.110643 -0.00226353 C 0.158533 -0.00226353 0.217698 0.090675 0.217698 0.166384 L 0.217698 0.335417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10573 0 C 0.15313 0 0.21172 -0.06204 0.21172 -0.11204 L 0.21172 -0.2233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-11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10788 0.0334774 L 0.109658 0.0334774 C 0.157838 0.0334774 0.217338 -0.0220826 0.217338 -0.0667526 L 0.217338 -0.16629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10443 -1.48148E-6 C 0.15105 -1.48148E-6 0.20899 -0.06597 0.20899 -0.11921 L 0.20899 -0.237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11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684 0.0308021 L 0.11254 0.0308021 C 0.159603 0.0308021 0.217745 -0.026864 0.217745 -0.0735429 L 0.217745 -0.177672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bldLvl="0" animBg="1"/>
      <p:bldP spid="25" grpId="0" bldLvl="0" animBg="1"/>
      <p:bldP spid="2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25" y="33338"/>
            <a:ext cx="12074525" cy="6858000"/>
          </a:xfrm>
          <a:noFill/>
        </p:spPr>
      </p:pic>
      <p:sp>
        <p:nvSpPr>
          <p:cNvPr id="87045" name="WordArt 20"/>
          <p:cNvSpPr>
            <a:spLocks noChangeArrowheads="1" noChangeShapeType="1" noTextEdit="1"/>
          </p:cNvSpPr>
          <p:nvPr/>
        </p:nvSpPr>
        <p:spPr bwMode="auto">
          <a:xfrm>
            <a:off x="3886200" y="2286000"/>
            <a:ext cx="6096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202F84-BA1E-4CB6-807C-BE019B6EBAF6}"/>
              </a:ext>
            </a:extLst>
          </p:cNvPr>
          <p:cNvSpPr txBox="1"/>
          <p:nvPr/>
        </p:nvSpPr>
        <p:spPr>
          <a:xfrm>
            <a:off x="2286000" y="2104073"/>
            <a:ext cx="647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Viết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thích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hợp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chỗ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chấm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5221D-DF25-4D08-82B6-D9725F9ADA9E}"/>
              </a:ext>
            </a:extLst>
          </p:cNvPr>
          <p:cNvSpPr txBox="1"/>
          <p:nvPr/>
        </p:nvSpPr>
        <p:spPr>
          <a:xfrm>
            <a:off x="3311165" y="2843480"/>
            <a:ext cx="6477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20 km 16 m = ……        km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32dam 8 m  =  …….     m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5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tạ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25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yến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 = ………   kg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    2022 kg  = ……..    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tấn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C188B-2B23-4E75-8652-D1882678EC3F}"/>
              </a:ext>
            </a:extLst>
          </p:cNvPr>
          <p:cNvSpPr txBox="1"/>
          <p:nvPr/>
        </p:nvSpPr>
        <p:spPr>
          <a:xfrm>
            <a:off x="5990734" y="2843480"/>
            <a:ext cx="1553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20,016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FF7AD-7E71-4158-BFA2-383959C8B7B5}"/>
              </a:ext>
            </a:extLst>
          </p:cNvPr>
          <p:cNvSpPr txBox="1"/>
          <p:nvPr/>
        </p:nvSpPr>
        <p:spPr>
          <a:xfrm>
            <a:off x="6057901" y="3335010"/>
            <a:ext cx="1553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328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6FB47-A5EF-44BE-9A0B-ECDBC08C7488}"/>
              </a:ext>
            </a:extLst>
          </p:cNvPr>
          <p:cNvSpPr txBox="1"/>
          <p:nvPr/>
        </p:nvSpPr>
        <p:spPr>
          <a:xfrm>
            <a:off x="5867400" y="3836550"/>
            <a:ext cx="167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>
                <a:solidFill>
                  <a:srgbClr val="FF0000"/>
                </a:solidFill>
                <a:latin typeface="Calibri"/>
              </a:rPr>
              <a:t>5250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36927C-CE6B-4816-BE0D-7C572C690D39}"/>
              </a:ext>
            </a:extLst>
          </p:cNvPr>
          <p:cNvSpPr txBox="1"/>
          <p:nvPr/>
        </p:nvSpPr>
        <p:spPr>
          <a:xfrm>
            <a:off x="5800236" y="4328080"/>
            <a:ext cx="1681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2,022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5105400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km       hm    dam      m     dm     cm</a:t>
            </a:r>
            <a:r>
              <a:rPr lang="en-US" b="1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590636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EC98D28E-B048-4220-86EC-E788F60F87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0115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6857597"/>
          </a:xfrm>
          <a:prstGeom prst="rect">
            <a:avLst/>
          </a:prstGeom>
        </p:spPr>
      </p:pic>
      <p:sp>
        <p:nvSpPr>
          <p:cNvPr id="5" name="Hộp Văn bản 9"/>
          <p:cNvSpPr txBox="1"/>
          <p:nvPr/>
        </p:nvSpPr>
        <p:spPr>
          <a:xfrm>
            <a:off x="4198298" y="1258669"/>
            <a:ext cx="289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Toán</a:t>
            </a:r>
            <a:endParaRPr lang="en-US" sz="3600" b="1" u="sng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10"/>
          <p:cNvSpPr txBox="1"/>
          <p:nvPr/>
        </p:nvSpPr>
        <p:spPr>
          <a:xfrm>
            <a:off x="2743200" y="1905000"/>
            <a:ext cx="1047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tập về đo diện tích</a:t>
            </a:r>
          </a:p>
        </p:txBody>
      </p:sp>
    </p:spTree>
    <p:extLst>
      <p:ext uri="{BB962C8B-B14F-4D97-AF65-F5344CB8AC3E}">
        <p14:creationId xmlns:p14="http://schemas.microsoft.com/office/powerpoint/2010/main" val="125285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7819" y="882254"/>
            <a:ext cx="9055894" cy="5143500"/>
          </a:xfrm>
          <a:noFill/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E5ECDFB-0366-4767-906C-0E9CDA50A3FA}"/>
              </a:ext>
            </a:extLst>
          </p:cNvPr>
          <p:cNvSpPr txBox="1"/>
          <p:nvPr/>
        </p:nvSpPr>
        <p:spPr>
          <a:xfrm>
            <a:off x="4391264" y="2590800"/>
            <a:ext cx="42514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1C183-323C-4782-A8B0-E037B1335AD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905000" y="762001"/>
            <a:ext cx="1905000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 Biết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AA69A-4429-4637-A829-55822791D622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 bwMode="auto">
          <a:xfrm>
            <a:off x="4419600" y="2005014"/>
            <a:ext cx="5486400" cy="21859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tích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7819" y="882254"/>
            <a:ext cx="9055894" cy="5143500"/>
          </a:xfrm>
          <a:noFill/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E5ECDFB-0366-4767-906C-0E9CDA50A3FA}"/>
              </a:ext>
            </a:extLst>
          </p:cNvPr>
          <p:cNvSpPr txBox="1"/>
          <p:nvPr/>
        </p:nvSpPr>
        <p:spPr>
          <a:xfrm>
            <a:off x="3874006" y="2588492"/>
            <a:ext cx="508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Group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580091"/>
              </p:ext>
            </p:extLst>
          </p:nvPr>
        </p:nvGraphicFramePr>
        <p:xfrm>
          <a:off x="152400" y="1198245"/>
          <a:ext cx="11730990" cy="332105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76" name="Text Box 32"/>
          <p:cNvSpPr txBox="1"/>
          <p:nvPr/>
        </p:nvSpPr>
        <p:spPr>
          <a:xfrm>
            <a:off x="5157470" y="1251585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7" name="Text Box 33"/>
          <p:cNvSpPr txBox="1"/>
          <p:nvPr/>
        </p:nvSpPr>
        <p:spPr>
          <a:xfrm>
            <a:off x="1128395" y="1194435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8" name="Text Box 34"/>
          <p:cNvSpPr txBox="1"/>
          <p:nvPr/>
        </p:nvSpPr>
        <p:spPr>
          <a:xfrm>
            <a:off x="7945120" y="1186815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9" name="Text Box 35"/>
          <p:cNvSpPr txBox="1"/>
          <p:nvPr/>
        </p:nvSpPr>
        <p:spPr>
          <a:xfrm>
            <a:off x="5661025" y="1745615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0" name="Text Box 36"/>
          <p:cNvSpPr txBox="1"/>
          <p:nvPr/>
        </p:nvSpPr>
        <p:spPr>
          <a:xfrm>
            <a:off x="367030" y="1715770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1" name="Text Box 37"/>
          <p:cNvSpPr txBox="1"/>
          <p:nvPr/>
        </p:nvSpPr>
        <p:spPr>
          <a:xfrm>
            <a:off x="7232015" y="1721485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2" name="Text Box 38"/>
          <p:cNvSpPr txBox="1"/>
          <p:nvPr/>
        </p:nvSpPr>
        <p:spPr>
          <a:xfrm>
            <a:off x="8947150" y="1768475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3" name="Text Box 39"/>
          <p:cNvSpPr txBox="1"/>
          <p:nvPr/>
        </p:nvSpPr>
        <p:spPr>
          <a:xfrm>
            <a:off x="10692765" y="1760220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4" name="Text Box 40"/>
          <p:cNvSpPr txBox="1"/>
          <p:nvPr/>
        </p:nvSpPr>
        <p:spPr>
          <a:xfrm>
            <a:off x="3681730" y="1757045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5" name="Text Box 41"/>
          <p:cNvSpPr txBox="1"/>
          <p:nvPr/>
        </p:nvSpPr>
        <p:spPr>
          <a:xfrm>
            <a:off x="2111375" y="1783080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6" name="Text Box 42"/>
          <p:cNvSpPr txBox="1"/>
          <p:nvPr/>
        </p:nvSpPr>
        <p:spPr>
          <a:xfrm>
            <a:off x="41910" y="2392680"/>
            <a:ext cx="201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7" name="Text Box 43"/>
          <p:cNvSpPr txBox="1"/>
          <p:nvPr/>
        </p:nvSpPr>
        <p:spPr>
          <a:xfrm>
            <a:off x="272369" y="257245"/>
            <a:ext cx="1091320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1.a) Viết số thích hợp vào chỗ chấm:</a:t>
            </a:r>
          </a:p>
        </p:txBody>
      </p:sp>
      <p:sp>
        <p:nvSpPr>
          <p:cNvPr id="6188" name="Text Box 44"/>
          <p:cNvSpPr txBox="1"/>
          <p:nvPr/>
        </p:nvSpPr>
        <p:spPr>
          <a:xfrm>
            <a:off x="1602740" y="2378710"/>
            <a:ext cx="2072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9" name="Text Box 45"/>
          <p:cNvSpPr txBox="1"/>
          <p:nvPr/>
        </p:nvSpPr>
        <p:spPr>
          <a:xfrm>
            <a:off x="3414395" y="2428240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0" name="Text Box 46"/>
          <p:cNvSpPr txBox="1"/>
          <p:nvPr/>
        </p:nvSpPr>
        <p:spPr>
          <a:xfrm>
            <a:off x="4970145" y="2444115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1" name="Text Box 47"/>
          <p:cNvSpPr txBox="1"/>
          <p:nvPr/>
        </p:nvSpPr>
        <p:spPr>
          <a:xfrm>
            <a:off x="6903085" y="2458402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2" name="Text Box 48"/>
          <p:cNvSpPr txBox="1"/>
          <p:nvPr/>
        </p:nvSpPr>
        <p:spPr>
          <a:xfrm>
            <a:off x="8329295" y="2479040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3" name="Text Box 49"/>
          <p:cNvSpPr txBox="1"/>
          <p:nvPr/>
        </p:nvSpPr>
        <p:spPr>
          <a:xfrm>
            <a:off x="10253980" y="2479040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94" name="Object 50"/>
          <p:cNvGraphicFramePr>
            <a:graphicFrameLocks noChangeAspect="1"/>
          </p:cNvGraphicFramePr>
          <p:nvPr/>
        </p:nvGraphicFramePr>
        <p:xfrm>
          <a:off x="10692765" y="3274060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" r:id="rId4" imgW="279400" imgH="419100" progId="Equation.3">
                  <p:embed/>
                </p:oleObj>
              </mc:Choice>
              <mc:Fallback>
                <p:oleObj r:id="rId4" imgW="279400" imgH="419100" progId="Equation.3">
                  <p:embed/>
                  <p:pic>
                    <p:nvPicPr>
                      <p:cNvPr id="6194" name="Object 50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10692765" y="3274060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" name="Text Box 51"/>
          <p:cNvSpPr txBox="1"/>
          <p:nvPr/>
        </p:nvSpPr>
        <p:spPr>
          <a:xfrm>
            <a:off x="10212070" y="3442335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6196" name="Text Box 52"/>
          <p:cNvSpPr txBox="1"/>
          <p:nvPr/>
        </p:nvSpPr>
        <p:spPr>
          <a:xfrm>
            <a:off x="8578215" y="3463925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7" name="Text Box 53"/>
          <p:cNvSpPr txBox="1"/>
          <p:nvPr/>
        </p:nvSpPr>
        <p:spPr>
          <a:xfrm>
            <a:off x="6795135" y="3435667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6198" name="Text Box 54"/>
          <p:cNvSpPr txBox="1"/>
          <p:nvPr/>
        </p:nvSpPr>
        <p:spPr>
          <a:xfrm>
            <a:off x="5107305" y="3439160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9" name="Text Box 55"/>
          <p:cNvSpPr txBox="1"/>
          <p:nvPr/>
        </p:nvSpPr>
        <p:spPr>
          <a:xfrm>
            <a:off x="3443605" y="3459480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hm</a:t>
            </a:r>
            <a:r>
              <a:rPr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6200" name="Text Box 56"/>
          <p:cNvSpPr txBox="1"/>
          <p:nvPr/>
        </p:nvSpPr>
        <p:spPr>
          <a:xfrm>
            <a:off x="1772285" y="3403600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6201" name="Object 57"/>
          <p:cNvGraphicFramePr>
            <a:graphicFrameLocks noChangeAspect="1"/>
          </p:cNvGraphicFramePr>
          <p:nvPr/>
        </p:nvGraphicFramePr>
        <p:xfrm>
          <a:off x="8947150" y="325183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" r:id="rId6" imgW="279400" imgH="419100" progId="Equation.3">
                  <p:embed/>
                </p:oleObj>
              </mc:Choice>
              <mc:Fallback>
                <p:oleObj r:id="rId6" imgW="279400" imgH="419100" progId="Equation.3">
                  <p:embed/>
                  <p:pic>
                    <p:nvPicPr>
                      <p:cNvPr id="6201" name="Object 5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47150" y="325183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2" name="Object 58"/>
          <p:cNvGraphicFramePr>
            <a:graphicFrameLocks noChangeAspect="1"/>
          </p:cNvGraphicFramePr>
          <p:nvPr/>
        </p:nvGraphicFramePr>
        <p:xfrm>
          <a:off x="7429500" y="3211195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" r:id="rId8" imgW="279400" imgH="419100" progId="Equation.3">
                  <p:embed/>
                </p:oleObj>
              </mc:Choice>
              <mc:Fallback>
                <p:oleObj r:id="rId8" imgW="279400" imgH="419100" progId="Equation.3">
                  <p:embed/>
                  <p:pic>
                    <p:nvPicPr>
                      <p:cNvPr id="6202" name="Object 5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9500" y="3211195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403002"/>
              </p:ext>
            </p:extLst>
          </p:nvPr>
        </p:nvGraphicFramePr>
        <p:xfrm>
          <a:off x="5497195" y="3228340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" r:id="rId9" imgW="279400" imgH="419100" progId="Equation.3">
                  <p:embed/>
                </p:oleObj>
              </mc:Choice>
              <mc:Fallback>
                <p:oleObj r:id="rId9" imgW="279400" imgH="419100" progId="Equation.3">
                  <p:embed/>
                  <p:pic>
                    <p:nvPicPr>
                      <p:cNvPr id="6203" name="Object 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7195" y="3228340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4" name="Object 60"/>
          <p:cNvGraphicFramePr>
            <a:graphicFrameLocks noChangeAspect="1"/>
          </p:cNvGraphicFramePr>
          <p:nvPr/>
        </p:nvGraphicFramePr>
        <p:xfrm>
          <a:off x="3865245" y="325183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" r:id="rId10" imgW="279400" imgH="419100" progId="Equation.3">
                  <p:embed/>
                </p:oleObj>
              </mc:Choice>
              <mc:Fallback>
                <p:oleObj r:id="rId10" imgW="279400" imgH="419100" progId="Equation.3">
                  <p:embed/>
                  <p:pic>
                    <p:nvPicPr>
                      <p:cNvPr id="6204" name="Object 6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5245" y="325183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" name="Object 61"/>
          <p:cNvGraphicFramePr>
            <a:graphicFrameLocks noChangeAspect="1"/>
          </p:cNvGraphicFramePr>
          <p:nvPr/>
        </p:nvGraphicFramePr>
        <p:xfrm>
          <a:off x="2186305" y="319341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" r:id="rId11" imgW="279400" imgH="419100" progId="Equation.3">
                  <p:embed/>
                </p:oleObj>
              </mc:Choice>
              <mc:Fallback>
                <p:oleObj r:id="rId11" imgW="279400" imgH="419100" progId="Equation.3">
                  <p:embed/>
                  <p:pic>
                    <p:nvPicPr>
                      <p:cNvPr id="6205" name="Object 6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6305" y="319341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6" name="Text Box 62"/>
          <p:cNvSpPr txBox="1"/>
          <p:nvPr/>
        </p:nvSpPr>
        <p:spPr>
          <a:xfrm>
            <a:off x="152400" y="4766548"/>
            <a:ext cx="12032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đo diện tích gấp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 đơn vị bé hơn tiếp liền.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7" name="Text Box 63"/>
          <p:cNvSpPr txBox="1"/>
          <p:nvPr/>
        </p:nvSpPr>
        <p:spPr>
          <a:xfrm>
            <a:off x="662622" y="5749290"/>
            <a:ext cx="12032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đơn vị đo diện tích bằng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đơn vị lớn hơn tiếp liền.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7"/>
          <p:cNvGrpSpPr/>
          <p:nvPr/>
        </p:nvGrpSpPr>
        <p:grpSpPr bwMode="auto">
          <a:xfrm>
            <a:off x="6106160" y="5597366"/>
            <a:ext cx="833120" cy="1056005"/>
            <a:chOff x="-912" y="2649"/>
            <a:chExt cx="768" cy="665"/>
          </a:xfrm>
        </p:grpSpPr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0419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5579">
        <p14:honeycomb/>
      </p:transition>
    </mc:Choice>
    <mc:Fallback xmlns="">
      <p:transition spd="slow" advTm="1355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/>
      <p:bldP spid="6188" grpId="0"/>
      <p:bldP spid="6189" grpId="0"/>
      <p:bldP spid="6190" grpId="0"/>
      <p:bldP spid="6191" grpId="0"/>
      <p:bldP spid="6192" grpId="0"/>
      <p:bldP spid="6193" grpId="0"/>
      <p:bldP spid="6195" grpId="0"/>
      <p:bldP spid="6196" grpId="0"/>
      <p:bldP spid="6197" grpId="0"/>
      <p:bldP spid="6198" grpId="0"/>
      <p:bldP spid="6199" grpId="0"/>
      <p:bldP spid="6200" grpId="0"/>
      <p:bldP spid="6206" grpId="0"/>
      <p:bldP spid="62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9352F6B-EA7C-41BE-97A7-8AE3A24A4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648201"/>
            <a:ext cx="2438400" cy="2005500"/>
          </a:xfrm>
          <a:prstGeom prst="rect">
            <a:avLst/>
          </a:prstGeom>
        </p:spPr>
      </p:pic>
      <p:pic>
        <p:nvPicPr>
          <p:cNvPr id="19" name="5">
            <a:extLst>
              <a:ext uri="{FF2B5EF4-FFF2-40B4-BE49-F238E27FC236}">
                <a16:creationId xmlns:a16="http://schemas.microsoft.com/office/drawing/2014/main" id="{764EA1C4-55B6-4507-831A-366E43B47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52400" y="3513064"/>
            <a:ext cx="3962401" cy="33230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9AB771-3DD4-47CB-A9D6-8E1D6F300E41}"/>
              </a:ext>
            </a:extLst>
          </p:cNvPr>
          <p:cNvSpPr/>
          <p:nvPr/>
        </p:nvSpPr>
        <p:spPr>
          <a:xfrm>
            <a:off x="0" y="1219200"/>
            <a:ext cx="1242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Khi đo ruộng đất ng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ời ta còn dùng đ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n vị đo héc - ta (ha)</a:t>
            </a:r>
          </a:p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                               1ha = 10000 m</a:t>
            </a:r>
            <a:r>
              <a:rPr 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506800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09933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9|1|2.7|1.1|3.6|1.6|13.3|5.8|9.3|7.9|2.3|4.3|3.4|2.6|3.7|13.7|5.8|5.4|3.8|4.1|4.3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12.2|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2046</TotalTime>
  <Words>455</Words>
  <Application>Microsoft Office PowerPoint</Application>
  <PresentationFormat>Màn hình rộng</PresentationFormat>
  <Paragraphs>116</Paragraphs>
  <Slides>15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3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2_Office Theme</vt:lpstr>
      <vt:lpstr>1_Office Theme</vt:lpstr>
      <vt:lpstr>Equation.3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Tìm bộ phận câu trả lời cho câu hỏi “Bằng gì ?”</dc:title>
  <dc:creator>My computer</dc:creator>
  <cp:lastModifiedBy>Ha Nguyen</cp:lastModifiedBy>
  <cp:revision>259</cp:revision>
  <dcterms:created xsi:type="dcterms:W3CDTF">2016-04-03T12:24:49Z</dcterms:created>
  <dcterms:modified xsi:type="dcterms:W3CDTF">2022-04-17T10:54:20Z</dcterms:modified>
</cp:coreProperties>
</file>