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83" r:id="rId2"/>
    <p:sldId id="765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768" r:id="rId12"/>
    <p:sldId id="769" r:id="rId13"/>
    <p:sldId id="308" r:id="rId14"/>
    <p:sldId id="770" r:id="rId15"/>
    <p:sldId id="263" r:id="rId16"/>
    <p:sldId id="272" r:id="rId17"/>
    <p:sldId id="285" r:id="rId18"/>
    <p:sldId id="274" r:id="rId19"/>
    <p:sldId id="275" r:id="rId20"/>
    <p:sldId id="277" r:id="rId21"/>
    <p:sldId id="28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FF5A2978-4CCD-4003-AEB5-CB2FA92DFF19}">
          <p14:sldIdLst>
            <p14:sldId id="283"/>
            <p14:sldId id="765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768"/>
            <p14:sldId id="769"/>
            <p14:sldId id="308"/>
            <p14:sldId id="770"/>
            <p14:sldId id="263"/>
            <p14:sldId id="272"/>
            <p14:sldId id="285"/>
            <p14:sldId id="274"/>
            <p14:sldId id="275"/>
            <p14:sldId id="277"/>
            <p14:sldId id="2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CC00"/>
    <a:srgbClr val="FF3399"/>
    <a:srgbClr val="0000CC"/>
    <a:srgbClr val="99CC00"/>
    <a:srgbClr val="0000FF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570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3A998C-C230-41A9-AC79-2286B52DD858}" type="datetimeFigureOut">
              <a:rPr lang="vi-VN" smtClean="0"/>
              <a:pPr/>
              <a:t>17/04/2022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E6F3B0-1135-4CE8-8DBD-E618FF7B04B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86827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A8C35-F07B-4E3D-8D2C-B90EB84977E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77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8F065-C9AE-4D86-AC73-B1B98500A4A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777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B54DF-D756-4BC9-BF8F-F260D9C9C1E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036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D0F96-AC31-46B3-B29D-9E86BD9F0A9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375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4EDB1C4-B22F-4A9D-8810-1F41437082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09F0DF97-7821-4155-B7FF-C52397859E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A0005DA7-4D25-4D5E-AB89-6D5A6C7F21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8950F6-743B-410A-BDB0-3DF35AA0EC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0485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F3BE2-2475-41E6-A82B-4B6DC60BDA9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396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95841-C3DD-46C2-97F1-F2C1F394CF0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545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9B715-356E-4D2A-AF41-20FA26F4FAB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338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8A07C-C2A8-4579-9EC6-C1A2BC1B440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689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7EA16-1203-4957-BA54-DE580F8AFCF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066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CC162-CE4F-457A-8CB5-15DD91BEC38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211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BCBF0-C91D-4F35-AA97-9D38B69D99C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150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4C6A9-E66F-4E9A-91C9-CF84EB9E78D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398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aseline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aseline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aseline="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D4CA54-2055-4444-8702-E9DF77B635E7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559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slide" Target="slide4.xml"/><Relationship Id="rId4" Type="http://schemas.openxmlformats.org/officeDocument/2006/relationships/image" Target="../media/image3.jpe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slide" Target="slide9.xml"/><Relationship Id="rId18" Type="http://schemas.openxmlformats.org/officeDocument/2006/relationships/image" Target="../media/image14.png"/><Relationship Id="rId3" Type="http://schemas.openxmlformats.org/officeDocument/2006/relationships/slide" Target="slide5.xml"/><Relationship Id="rId7" Type="http://schemas.microsoft.com/office/2007/relationships/hdphoto" Target="../media/hdphoto4.wdp"/><Relationship Id="rId12" Type="http://schemas.openxmlformats.org/officeDocument/2006/relationships/image" Target="../media/image13.gif"/><Relationship Id="rId17" Type="http://schemas.openxmlformats.org/officeDocument/2006/relationships/slide" Target="slide8.xml"/><Relationship Id="rId2" Type="http://schemas.openxmlformats.org/officeDocument/2006/relationships/image" Target="../media/image8.png"/><Relationship Id="rId16" Type="http://schemas.openxmlformats.org/officeDocument/2006/relationships/slide" Target="slide7.xml"/><Relationship Id="rId20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5" Type="http://schemas.openxmlformats.org/officeDocument/2006/relationships/slide" Target="slide6.xml"/><Relationship Id="rId10" Type="http://schemas.openxmlformats.org/officeDocument/2006/relationships/image" Target="../media/image12.png"/><Relationship Id="rId19" Type="http://schemas.microsoft.com/office/2007/relationships/hdphoto" Target="../media/hdphoto7.wdp"/><Relationship Id="rId4" Type="http://schemas.openxmlformats.org/officeDocument/2006/relationships/image" Target="../media/image9.png"/><Relationship Id="rId9" Type="http://schemas.microsoft.com/office/2007/relationships/hdphoto" Target="../media/hdphoto5.wdp"/><Relationship Id="rId14" Type="http://schemas.openxmlformats.org/officeDocument/2006/relationships/slide" Target="slide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k1">
            <a:extLst>
              <a:ext uri="{FF2B5EF4-FFF2-40B4-BE49-F238E27FC236}">
                <a16:creationId xmlns:a16="http://schemas.microsoft.com/office/drawing/2014/main" id="{BFAB0815-0123-4228-9759-213606667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1E9E1C0-0B9C-403C-94DF-EBFFD3605254}"/>
              </a:ext>
            </a:extLst>
          </p:cNvPr>
          <p:cNvSpPr txBox="1"/>
          <p:nvPr/>
        </p:nvSpPr>
        <p:spPr>
          <a:xfrm>
            <a:off x="457200" y="2076889"/>
            <a:ext cx="7772400" cy="82375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28575" cmpd="sng">
                  <a:solidFill>
                    <a:srgbClr val="FFE103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TOÁN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6F0DDC-8DFF-4E8A-9569-25E823291C85}"/>
              </a:ext>
            </a:extLst>
          </p:cNvPr>
          <p:cNvSpPr/>
          <p:nvPr/>
        </p:nvSpPr>
        <p:spPr>
          <a:xfrm>
            <a:off x="990600" y="1244025"/>
            <a:ext cx="66294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1600" b="1" dirty="0">
                <a:ln w="12700">
                  <a:solidFill>
                    <a:srgbClr val="FF8B17">
                      <a:lumMod val="75000"/>
                    </a:srgbClr>
                  </a:solidFill>
                  <a:prstDash val="solid"/>
                </a:ln>
                <a:solidFill>
                  <a:srgbClr val="FF8B17">
                    <a:lumMod val="40000"/>
                    <a:lumOff val="6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PHÒNG GIÁO DỤC  VÀ  ĐÀO TẠO QUẬN LONG BIÊN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1600" b="1" dirty="0">
                <a:ln w="12700">
                  <a:solidFill>
                    <a:srgbClr val="FF8B17">
                      <a:lumMod val="75000"/>
                    </a:srgbClr>
                  </a:solidFill>
                  <a:prstDash val="solid"/>
                </a:ln>
                <a:solidFill>
                  <a:srgbClr val="FF8B17">
                    <a:lumMod val="40000"/>
                    <a:lumOff val="6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TIỂU HỌC PHÚC LỢI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1"/>
            <a:ext cx="9144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5514" y="2545080"/>
            <a:ext cx="9818114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-604905"/>
            <a:ext cx="3853945" cy="360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14400" y="4451329"/>
            <a:ext cx="56827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Điền số thích hợp vào chỗ chấm: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2,94dm</a:t>
            </a:r>
            <a:r>
              <a:rPr lang="da-DK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... 2dm</a:t>
            </a:r>
            <a:r>
              <a:rPr lang="da-DK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94cm</a:t>
            </a:r>
            <a:r>
              <a:rPr lang="da-DK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31089" y="1103293"/>
            <a:ext cx="37660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Đáp án:</a:t>
            </a:r>
          </a:p>
          <a:p>
            <a:pPr algn="ctr"/>
            <a:r>
              <a:rPr 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2,94dm</a:t>
            </a:r>
            <a:r>
              <a:rPr lang="da-DK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2dm</a:t>
            </a:r>
            <a:r>
              <a:rPr lang="da-DK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94cm</a:t>
            </a:r>
            <a:r>
              <a:rPr lang="da-DK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C:\Users\ADMIN\Desktop\Tai nguyen thiet ke tro choi\Bảng gỗ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582" y="22448"/>
            <a:ext cx="1708019" cy="9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24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3"/>
          <p:cNvPicPr>
            <a:picLocks noGrp="1" noChangeAspect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819" y="882254"/>
            <a:ext cx="9055894" cy="5143500"/>
          </a:xfrm>
          <a:noFill/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DE5ECDFB-0366-4767-906C-0E9CDA50A3FA}"/>
              </a:ext>
            </a:extLst>
          </p:cNvPr>
          <p:cNvSpPr txBox="1"/>
          <p:nvPr/>
        </p:nvSpPr>
        <p:spPr>
          <a:xfrm>
            <a:off x="2867263" y="2590800"/>
            <a:ext cx="448392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64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00"/>
    </mc:Choice>
    <mc:Fallback xmlns="">
      <p:transition spd="slow" advTm="24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1C183-323C-4782-A8B0-E037B1335AD0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 bwMode="auto">
          <a:xfrm>
            <a:off x="381000" y="762000"/>
            <a:ext cx="1905000" cy="452596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endParaRPr lang="en-US" altLang="en-US" sz="3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endParaRPr lang="en-US" altLang="en-US" sz="3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endParaRPr lang="en-US" altLang="en-US" sz="3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tiêu: Biết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BAA69A-4429-4637-A829-55822791D622}"/>
              </a:ext>
            </a:extLst>
          </p:cNvPr>
          <p:cNvSpPr>
            <a:spLocks noGrp="1" noChangeArrowheads="1"/>
          </p:cNvSpPr>
          <p:nvPr>
            <p:ph sz="quarter" idx="2"/>
          </p:nvPr>
        </p:nvSpPr>
        <p:spPr bwMode="auto">
          <a:xfrm>
            <a:off x="2895600" y="2005013"/>
            <a:ext cx="5486400" cy="2185987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algn="just">
              <a:buNone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alt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763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6">
            <a:extLst>
              <a:ext uri="{FF2B5EF4-FFF2-40B4-BE49-F238E27FC236}">
                <a16:creationId xmlns:a16="http://schemas.microsoft.com/office/drawing/2014/main" id="{B2B0C0CE-89A1-4038-B92A-40351B5A0691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2133600"/>
            <a:ext cx="8610600" cy="838200"/>
            <a:chOff x="192" y="1020"/>
            <a:chExt cx="5424" cy="528"/>
          </a:xfrm>
        </p:grpSpPr>
        <p:sp>
          <p:nvSpPr>
            <p:cNvPr id="6149" name="AutoShape 2" descr="Recycled paper">
              <a:extLst>
                <a:ext uri="{FF2B5EF4-FFF2-40B4-BE49-F238E27FC236}">
                  <a16:creationId xmlns:a16="http://schemas.microsoft.com/office/drawing/2014/main" id="{68E07E3D-4C81-4541-88AE-37B901C90E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020"/>
              <a:ext cx="5424" cy="528"/>
            </a:xfrm>
            <a:prstGeom prst="plaque">
              <a:avLst>
                <a:gd name="adj" fmla="val 16667"/>
              </a:avLst>
            </a:prstGeom>
            <a:blipFill dpi="0" rotWithShape="1">
              <a:blip r:embed="rId2"/>
              <a:srcRect/>
              <a:tile tx="0" ty="0" sx="100000" sy="100000" flip="none" algn="tl"/>
            </a:blipFill>
            <a:ln w="38100" cmpd="dbl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000" b="1">
                <a:solidFill>
                  <a:srgbClr val="0000CC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150" name="WordArt 3">
              <a:extLst>
                <a:ext uri="{FF2B5EF4-FFF2-40B4-BE49-F238E27FC236}">
                  <a16:creationId xmlns:a16="http://schemas.microsoft.com/office/drawing/2014/main" id="{1DA1CD54-D792-45DE-84CD-20B5CD9928DA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88" y="1145"/>
              <a:ext cx="5232" cy="29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 err="1">
                  <a:ln w="9525">
                    <a:solidFill>
                      <a:srgbClr val="660033"/>
                    </a:solidFill>
                    <a:round/>
                    <a:headEnd/>
                    <a:tailEnd/>
                  </a:ln>
                  <a:solidFill>
                    <a:srgbClr val="CC000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ÔN</a:t>
              </a:r>
              <a:r>
                <a:rPr lang="en-US" sz="3600" kern="10" dirty="0">
                  <a:ln w="9525">
                    <a:solidFill>
                      <a:srgbClr val="660033"/>
                    </a:solidFill>
                    <a:round/>
                    <a:headEnd/>
                    <a:tailEnd/>
                  </a:ln>
                  <a:solidFill>
                    <a:srgbClr val="CC000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kern="10" dirty="0" err="1">
                  <a:ln w="9525">
                    <a:solidFill>
                      <a:srgbClr val="660033"/>
                    </a:solidFill>
                    <a:round/>
                    <a:headEnd/>
                    <a:tailEnd/>
                  </a:ln>
                  <a:solidFill>
                    <a:srgbClr val="CC000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3600" kern="10" dirty="0">
                  <a:ln w="9525">
                    <a:solidFill>
                      <a:srgbClr val="660033"/>
                    </a:solidFill>
                    <a:round/>
                    <a:headEnd/>
                    <a:tailEnd/>
                  </a:ln>
                  <a:solidFill>
                    <a:srgbClr val="CC000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kern="10" dirty="0" err="1">
                  <a:ln w="9525">
                    <a:solidFill>
                      <a:srgbClr val="660033"/>
                    </a:solidFill>
                    <a:round/>
                    <a:headEnd/>
                    <a:tailEnd/>
                  </a:ln>
                  <a:solidFill>
                    <a:srgbClr val="CC000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3600" kern="10" dirty="0">
                  <a:ln w="9525">
                    <a:solidFill>
                      <a:srgbClr val="660033"/>
                    </a:solidFill>
                    <a:round/>
                    <a:headEnd/>
                    <a:tailEnd/>
                  </a:ln>
                  <a:solidFill>
                    <a:srgbClr val="CC000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kern="10" dirty="0" err="1">
                  <a:ln w="9525">
                    <a:solidFill>
                      <a:srgbClr val="660033"/>
                    </a:solidFill>
                    <a:round/>
                    <a:headEnd/>
                    <a:tailEnd/>
                  </a:ln>
                  <a:solidFill>
                    <a:srgbClr val="CC000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ĐO</a:t>
              </a:r>
              <a:r>
                <a:rPr lang="en-US" sz="3600" kern="10" dirty="0">
                  <a:ln w="9525">
                    <a:solidFill>
                      <a:srgbClr val="660033"/>
                    </a:solidFill>
                    <a:round/>
                    <a:headEnd/>
                    <a:tailEnd/>
                  </a:ln>
                  <a:solidFill>
                    <a:srgbClr val="CC000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kern="10" dirty="0" err="1">
                  <a:ln w="9525">
                    <a:solidFill>
                      <a:srgbClr val="660033"/>
                    </a:solidFill>
                    <a:round/>
                    <a:headEnd/>
                    <a:tailEnd/>
                  </a:ln>
                  <a:solidFill>
                    <a:srgbClr val="CC000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sz="3600" kern="10" dirty="0">
                  <a:ln w="9525">
                    <a:solidFill>
                      <a:srgbClr val="660033"/>
                    </a:solidFill>
                    <a:round/>
                    <a:headEnd/>
                    <a:tailEnd/>
                  </a:ln>
                  <a:solidFill>
                    <a:srgbClr val="CC000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kern="10" dirty="0" err="1">
                  <a:ln w="9525">
                    <a:solidFill>
                      <a:srgbClr val="660033"/>
                    </a:solidFill>
                    <a:round/>
                    <a:headEnd/>
                    <a:tailEnd/>
                  </a:ln>
                  <a:solidFill>
                    <a:srgbClr val="CC000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3600" kern="10" dirty="0">
                  <a:ln w="9525">
                    <a:solidFill>
                      <a:srgbClr val="660033"/>
                    </a:solidFill>
                    <a:round/>
                    <a:headEnd/>
                    <a:tailEnd/>
                  </a:ln>
                  <a:solidFill>
                    <a:srgbClr val="CC000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kern="10" dirty="0" err="1">
                  <a:ln w="9525">
                    <a:solidFill>
                      <a:srgbClr val="660033"/>
                    </a:solidFill>
                    <a:round/>
                    <a:headEnd/>
                    <a:tailEnd/>
                  </a:ln>
                  <a:solidFill>
                    <a:srgbClr val="CC000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600" kern="10" dirty="0">
                  <a:ln w="9525">
                    <a:solidFill>
                      <a:srgbClr val="660033"/>
                    </a:solidFill>
                    <a:round/>
                    <a:headEnd/>
                    <a:tailEnd/>
                  </a:ln>
                  <a:solidFill>
                    <a:srgbClr val="CC000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kern="10" dirty="0" err="1">
                  <a:ln w="9525">
                    <a:solidFill>
                      <a:srgbClr val="660033"/>
                    </a:solidFill>
                    <a:round/>
                    <a:headEnd/>
                    <a:tailEnd/>
                  </a:ln>
                  <a:solidFill>
                    <a:srgbClr val="CC000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ĐO</a:t>
              </a:r>
              <a:r>
                <a:rPr lang="en-US" sz="3600" kern="10" dirty="0">
                  <a:ln w="9525">
                    <a:solidFill>
                      <a:srgbClr val="660033"/>
                    </a:solidFill>
                    <a:round/>
                    <a:headEnd/>
                    <a:tailEnd/>
                  </a:ln>
                  <a:solidFill>
                    <a:srgbClr val="CC000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kern="10" dirty="0" err="1">
                  <a:ln w="9525">
                    <a:solidFill>
                      <a:srgbClr val="660033"/>
                    </a:solidFill>
                    <a:round/>
                    <a:headEnd/>
                    <a:tailEnd/>
                  </a:ln>
                  <a:solidFill>
                    <a:srgbClr val="CC000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3600" kern="10" dirty="0">
                  <a:ln w="9525">
                    <a:solidFill>
                      <a:srgbClr val="660033"/>
                    </a:solidFill>
                    <a:round/>
                    <a:headEnd/>
                    <a:tailEnd/>
                  </a:ln>
                  <a:solidFill>
                    <a:srgbClr val="CC000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kern="10" dirty="0" err="1">
                  <a:ln w="9525">
                    <a:solidFill>
                      <a:srgbClr val="660033"/>
                    </a:solidFill>
                    <a:round/>
                    <a:headEnd/>
                    <a:tailEnd/>
                  </a:ln>
                  <a:solidFill>
                    <a:srgbClr val="CC000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3600" kern="10" dirty="0">
                  <a:ln w="9525">
                    <a:solidFill>
                      <a:srgbClr val="660033"/>
                    </a:solidFill>
                    <a:round/>
                    <a:headEnd/>
                    <a:tailEnd/>
                  </a:ln>
                  <a:solidFill>
                    <a:srgbClr val="CC000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3600" kern="10" dirty="0" err="1">
                  <a:ln w="9525">
                    <a:solidFill>
                      <a:srgbClr val="660033"/>
                    </a:solidFill>
                    <a:round/>
                    <a:headEnd/>
                    <a:tailEnd/>
                  </a:ln>
                  <a:solidFill>
                    <a:srgbClr val="CC000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tt</a:t>
              </a:r>
              <a:r>
                <a:rPr lang="en-US" sz="3600" kern="10" dirty="0">
                  <a:ln w="9525">
                    <a:solidFill>
                      <a:srgbClr val="660033"/>
                    </a:solidFill>
                    <a:round/>
                    <a:headEnd/>
                    <a:tailEnd/>
                  </a:ln>
                  <a:solidFill>
                    <a:srgbClr val="CC000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1123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DD02541-5817-46E1-BC27-F5CD7A54E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0274A660-FA73-46C2-83D5-AA3432151E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2956CD7D-D6FA-46AC-8243-97607FD22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494" y="290074"/>
            <a:ext cx="8507012" cy="627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889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152400" y="1325562"/>
            <a:ext cx="1752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u="sng" baseline="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u="sng" baseline="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3200" b="1" baseline="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b="1" u="sng" baseline="0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1163638" y="1857367"/>
            <a:ext cx="37096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5dm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 8,05m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999102" y="3615890"/>
            <a:ext cx="32608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5dm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 8,5m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800" b="1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0" name="Text Box 8"/>
          <p:cNvSpPr txBox="1">
            <a:spLocks noChangeArrowheads="1"/>
          </p:cNvSpPr>
          <p:nvPr/>
        </p:nvSpPr>
        <p:spPr bwMode="auto">
          <a:xfrm>
            <a:off x="952098" y="5277450"/>
            <a:ext cx="36199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5dm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 8,005m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800" b="1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2" name="Text Box 10"/>
          <p:cNvSpPr txBox="1">
            <a:spLocks noChangeArrowheads="1"/>
          </p:cNvSpPr>
          <p:nvPr/>
        </p:nvSpPr>
        <p:spPr bwMode="auto">
          <a:xfrm>
            <a:off x="5029200" y="1893033"/>
            <a:ext cx="35205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baseline="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7m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sz="2800" b="1" baseline="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5dm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b="1" baseline="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 7,005m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2800" b="1" baseline="0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2886965" y="1772419"/>
            <a:ext cx="512972" cy="70788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20" name="Text Box 4">
            <a:extLst>
              <a:ext uri="{FF2B5EF4-FFF2-40B4-BE49-F238E27FC236}">
                <a16:creationId xmlns:a16="http://schemas.microsoft.com/office/drawing/2014/main" id="{5BD3D40C-2D3F-452F-8963-E1ABA9A66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516" y="2057400"/>
            <a:ext cx="878586" cy="1938992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FF"/>
            </a:solidFill>
          </a:ln>
        </p:spPr>
        <p:txBody>
          <a:bodyPr wrap="squar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en-US" sz="4000" b="1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 fontAlgn="base">
              <a:spcAft>
                <a:spcPct val="0"/>
              </a:spcAft>
            </a:pPr>
            <a:r>
              <a:rPr lang="en-US" altLang="en-US" sz="4000" b="1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en-US" altLang="en-US" sz="40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altLang="en-US" sz="4000" b="1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fontAlgn="base">
              <a:spcAft>
                <a:spcPct val="0"/>
              </a:spcAft>
            </a:pPr>
            <a:r>
              <a:rPr lang="en-US" altLang="en-US" sz="4000" b="1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21" name="Text Box 14">
            <a:extLst>
              <a:ext uri="{FF2B5EF4-FFF2-40B4-BE49-F238E27FC236}">
                <a16:creationId xmlns:a16="http://schemas.microsoft.com/office/drawing/2014/main" id="{757DFFD2-E53A-4418-8C77-0B3C7F801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0330" y="5185117"/>
            <a:ext cx="512972" cy="70788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22" name="Text Box 14">
            <a:extLst>
              <a:ext uri="{FF2B5EF4-FFF2-40B4-BE49-F238E27FC236}">
                <a16:creationId xmlns:a16="http://schemas.microsoft.com/office/drawing/2014/main" id="{D79F537F-8DED-4D68-B823-F9062D494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9231" y="3570051"/>
            <a:ext cx="512972" cy="70788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23" name="Text Box 10">
            <a:extLst>
              <a:ext uri="{FF2B5EF4-FFF2-40B4-BE49-F238E27FC236}">
                <a16:creationId xmlns:a16="http://schemas.microsoft.com/office/drawing/2014/main" id="{0069270C-8B8C-4370-9C09-E56B91AA6D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2332" y="3647851"/>
            <a:ext cx="31406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baseline="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7m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sz="2800" b="1" baseline="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5dm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b="1" baseline="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 7,5 m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2800" b="1" baseline="0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10">
            <a:extLst>
              <a:ext uri="{FF2B5EF4-FFF2-40B4-BE49-F238E27FC236}">
                <a16:creationId xmlns:a16="http://schemas.microsoft.com/office/drawing/2014/main" id="{8454FB65-66EF-4A3E-8CF8-DE6537E1B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2408" y="5250980"/>
            <a:ext cx="38587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baseline="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2,94dm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b="1" baseline="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  2dm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sz="2800" b="1" baseline="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94cm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2800" b="1" baseline="0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14">
            <a:extLst>
              <a:ext uri="{FF2B5EF4-FFF2-40B4-BE49-F238E27FC236}">
                <a16:creationId xmlns:a16="http://schemas.microsoft.com/office/drawing/2014/main" id="{A1C192E2-98B0-4E6E-AD69-12C899CA1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0910" y="1807571"/>
            <a:ext cx="512972" cy="70788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26" name="Text Box 14">
            <a:extLst>
              <a:ext uri="{FF2B5EF4-FFF2-40B4-BE49-F238E27FC236}">
                <a16:creationId xmlns:a16="http://schemas.microsoft.com/office/drawing/2014/main" id="{2C8E4AF5-6D8E-4274-9084-661EBA81C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1787" y="3553498"/>
            <a:ext cx="512972" cy="70788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27" name="Text Box 14">
            <a:extLst>
              <a:ext uri="{FF2B5EF4-FFF2-40B4-BE49-F238E27FC236}">
                <a16:creationId xmlns:a16="http://schemas.microsoft.com/office/drawing/2014/main" id="{C00E4BF7-1B5A-4243-AE86-DE7737F425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8828" y="5171262"/>
            <a:ext cx="512972" cy="70788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3" name="Ngoặc móc Phải 2">
            <a:extLst>
              <a:ext uri="{FF2B5EF4-FFF2-40B4-BE49-F238E27FC236}">
                <a16:creationId xmlns:a16="http://schemas.microsoft.com/office/drawing/2014/main" id="{A553B8B4-9CDC-410E-A48F-3075EF339BDF}"/>
              </a:ext>
            </a:extLst>
          </p:cNvPr>
          <p:cNvSpPr/>
          <p:nvPr/>
        </p:nvSpPr>
        <p:spPr bwMode="auto">
          <a:xfrm rot="5400000">
            <a:off x="1804804" y="1853452"/>
            <a:ext cx="329920" cy="1279587"/>
          </a:xfrm>
          <a:prstGeom prst="righ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3000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Ngoặc móc Phải 29">
            <a:extLst>
              <a:ext uri="{FF2B5EF4-FFF2-40B4-BE49-F238E27FC236}">
                <a16:creationId xmlns:a16="http://schemas.microsoft.com/office/drawing/2014/main" id="{4726F2E1-4904-4252-A47C-4144E314E2CD}"/>
              </a:ext>
            </a:extLst>
          </p:cNvPr>
          <p:cNvSpPr/>
          <p:nvPr/>
        </p:nvSpPr>
        <p:spPr bwMode="auto">
          <a:xfrm rot="5400000">
            <a:off x="1638471" y="3561976"/>
            <a:ext cx="329920" cy="1279587"/>
          </a:xfrm>
          <a:prstGeom prst="righ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3000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Ngoặc móc Phải 30">
            <a:extLst>
              <a:ext uri="{FF2B5EF4-FFF2-40B4-BE49-F238E27FC236}">
                <a16:creationId xmlns:a16="http://schemas.microsoft.com/office/drawing/2014/main" id="{FB3B92DB-4ACA-4E2B-A674-D7051735F96A}"/>
              </a:ext>
            </a:extLst>
          </p:cNvPr>
          <p:cNvSpPr/>
          <p:nvPr/>
        </p:nvSpPr>
        <p:spPr bwMode="auto">
          <a:xfrm rot="5400000">
            <a:off x="1565816" y="5253211"/>
            <a:ext cx="329920" cy="1279587"/>
          </a:xfrm>
          <a:prstGeom prst="righ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3000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Ngoặc móc Phải 31">
            <a:extLst>
              <a:ext uri="{FF2B5EF4-FFF2-40B4-BE49-F238E27FC236}">
                <a16:creationId xmlns:a16="http://schemas.microsoft.com/office/drawing/2014/main" id="{1B52811B-B966-4B3A-8E98-5E96421DA32E}"/>
              </a:ext>
            </a:extLst>
          </p:cNvPr>
          <p:cNvSpPr/>
          <p:nvPr/>
        </p:nvSpPr>
        <p:spPr bwMode="auto">
          <a:xfrm rot="5400000">
            <a:off x="5617823" y="1871676"/>
            <a:ext cx="329920" cy="1279587"/>
          </a:xfrm>
          <a:prstGeom prst="righ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3000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 Box 10">
            <a:extLst>
              <a:ext uri="{FF2B5EF4-FFF2-40B4-BE49-F238E27FC236}">
                <a16:creationId xmlns:a16="http://schemas.microsoft.com/office/drawing/2014/main" id="{9ECAC9C7-E043-40AB-BA27-18FE232E1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4957" y="2618733"/>
            <a:ext cx="12330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baseline="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8,05m</a:t>
            </a:r>
            <a:r>
              <a:rPr lang="en-US" altLang="en-US" sz="2800" b="1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800" b="1" baseline="0" dirty="0">
              <a:solidFill>
                <a:srgbClr val="00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 Box 10">
            <a:extLst>
              <a:ext uri="{FF2B5EF4-FFF2-40B4-BE49-F238E27FC236}">
                <a16:creationId xmlns:a16="http://schemas.microsoft.com/office/drawing/2014/main" id="{286D839E-A198-462B-BC78-ADD9EF60C5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4902" y="4355467"/>
            <a:ext cx="12330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baseline="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8,05m</a:t>
            </a:r>
            <a:r>
              <a:rPr lang="en-US" altLang="en-US" sz="2800" b="1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800" b="1" baseline="0" dirty="0">
              <a:solidFill>
                <a:srgbClr val="00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 Box 10">
            <a:extLst>
              <a:ext uri="{FF2B5EF4-FFF2-40B4-BE49-F238E27FC236}">
                <a16:creationId xmlns:a16="http://schemas.microsoft.com/office/drawing/2014/main" id="{36C72AC0-4C79-4AAE-A2DD-E33226D17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9482" y="6016400"/>
            <a:ext cx="12330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baseline="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8,05m</a:t>
            </a:r>
            <a:r>
              <a:rPr lang="en-US" altLang="en-US" sz="2800" b="1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800" b="1" baseline="0" dirty="0">
              <a:solidFill>
                <a:srgbClr val="00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Ngoặc móc Phải 37">
            <a:extLst>
              <a:ext uri="{FF2B5EF4-FFF2-40B4-BE49-F238E27FC236}">
                <a16:creationId xmlns:a16="http://schemas.microsoft.com/office/drawing/2014/main" id="{27D9B6A4-9C76-465D-B258-D44859A32525}"/>
              </a:ext>
            </a:extLst>
          </p:cNvPr>
          <p:cNvSpPr/>
          <p:nvPr/>
        </p:nvSpPr>
        <p:spPr bwMode="auto">
          <a:xfrm rot="5400000">
            <a:off x="5572651" y="3664277"/>
            <a:ext cx="329920" cy="1279587"/>
          </a:xfrm>
          <a:prstGeom prst="righ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3000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Ngoặc móc Phải 38">
            <a:extLst>
              <a:ext uri="{FF2B5EF4-FFF2-40B4-BE49-F238E27FC236}">
                <a16:creationId xmlns:a16="http://schemas.microsoft.com/office/drawing/2014/main" id="{2E97BB67-8C55-49EE-8F9D-05E9A4BB13D7}"/>
              </a:ext>
            </a:extLst>
          </p:cNvPr>
          <p:cNvSpPr/>
          <p:nvPr/>
        </p:nvSpPr>
        <p:spPr bwMode="auto">
          <a:xfrm rot="5400000">
            <a:off x="7536316" y="5242855"/>
            <a:ext cx="329920" cy="1279587"/>
          </a:xfrm>
          <a:prstGeom prst="righ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3000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 Box 10">
            <a:extLst>
              <a:ext uri="{FF2B5EF4-FFF2-40B4-BE49-F238E27FC236}">
                <a16:creationId xmlns:a16="http://schemas.microsoft.com/office/drawing/2014/main" id="{0715F330-B160-49B9-9D88-E970959C5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8989" y="2674524"/>
            <a:ext cx="14125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baseline="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7,005m</a:t>
            </a:r>
            <a:r>
              <a:rPr lang="en-US" altLang="en-US" sz="28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2800" b="1" baseline="0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 Box 10">
            <a:extLst>
              <a:ext uri="{FF2B5EF4-FFF2-40B4-BE49-F238E27FC236}">
                <a16:creationId xmlns:a16="http://schemas.microsoft.com/office/drawing/2014/main" id="{00B10694-FE8B-4BEC-A5BE-87A483A52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7610" y="4395957"/>
            <a:ext cx="14125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baseline="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7,005m</a:t>
            </a:r>
            <a:r>
              <a:rPr lang="en-US" altLang="en-US" sz="28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2800" b="1" baseline="0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 Box 10">
            <a:extLst>
              <a:ext uri="{FF2B5EF4-FFF2-40B4-BE49-F238E27FC236}">
                <a16:creationId xmlns:a16="http://schemas.microsoft.com/office/drawing/2014/main" id="{36E4DD3B-EE2A-40E7-8D16-D9EE9ECF22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4570" y="5937782"/>
            <a:ext cx="14125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baseline="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2,094m</a:t>
            </a:r>
            <a:r>
              <a:rPr lang="en-US" altLang="en-US" sz="28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2800" b="1" baseline="0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68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8" grpId="0"/>
      <p:bldP spid="6149" grpId="0"/>
      <p:bldP spid="6150" grpId="0"/>
      <p:bldP spid="6152" grpId="0"/>
      <p:bldP spid="36878" grpId="0" animBg="1"/>
      <p:bldP spid="20" grpId="0" animBg="1"/>
      <p:bldP spid="21" grpId="0" animBg="1"/>
      <p:bldP spid="22" grpId="0" animBg="1"/>
      <p:bldP spid="23" grpId="0"/>
      <p:bldP spid="24" grpId="0"/>
      <p:bldP spid="25" grpId="0" animBg="1"/>
      <p:bldP spid="26" grpId="0" animBg="1"/>
      <p:bldP spid="27" grpId="0" animBg="1"/>
      <p:bldP spid="3" grpId="0" animBg="1"/>
      <p:bldP spid="30" grpId="0" animBg="1"/>
      <p:bldP spid="31" grpId="0" animBg="1"/>
      <p:bldP spid="32" grpId="0" animBg="1"/>
      <p:bldP spid="35" grpId="0"/>
      <p:bldP spid="36" grpId="0"/>
      <p:bldP spid="37" grpId="0"/>
      <p:bldP spid="38" grpId="0" animBg="1"/>
      <p:bldP spid="39" grpId="0" animBg="1"/>
      <p:bldP spid="40" grpId="0"/>
      <p:bldP spid="41" grpId="0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91" name="Text Box 35"/>
          <p:cNvSpPr txBox="1">
            <a:spLocks noChangeArrowheads="1"/>
          </p:cNvSpPr>
          <p:nvPr/>
        </p:nvSpPr>
        <p:spPr bwMode="auto">
          <a:xfrm>
            <a:off x="152400" y="1536918"/>
            <a:ext cx="88392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thửa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150 m,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2/3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100m</a:t>
            </a:r>
            <a:r>
              <a:rPr lang="en-US" alt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thửa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60kg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thửa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9230" name="Text Box 32"/>
          <p:cNvSpPr txBox="1">
            <a:spLocks noChangeArrowheads="1"/>
          </p:cNvSpPr>
          <p:nvPr/>
        </p:nvSpPr>
        <p:spPr bwMode="auto">
          <a:xfrm>
            <a:off x="228600" y="1000780"/>
            <a:ext cx="1371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u="sng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800" b="1" u="sng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vi-VN" sz="28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2800" b="1" u="sng" dirty="0">
              <a:solidFill>
                <a:schemeClr val="fol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491840" y="371648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vi-VN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2374900" y="3733800"/>
            <a:ext cx="50165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:   150m.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=  2/3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100m</a:t>
            </a:r>
            <a:r>
              <a:rPr lang="en-US" altLang="vi-VN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:  60kg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thửa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. . .  </a:t>
            </a:r>
            <a:r>
              <a:rPr lang="en-US" altLang="vi-VN" b="1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289568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91" grpId="0"/>
      <p:bldP spid="9230" grpId="0"/>
      <p:bldP spid="15" grpId="0" autoUpdateAnimBg="0"/>
      <p:bldP spid="16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4" name="Text Box 24"/>
          <p:cNvSpPr txBox="1">
            <a:spLocks noChangeArrowheads="1"/>
          </p:cNvSpPr>
          <p:nvPr/>
        </p:nvSpPr>
        <p:spPr bwMode="auto">
          <a:xfrm>
            <a:off x="1012614" y="1556495"/>
            <a:ext cx="388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145" name="Text Box 25"/>
          <p:cNvSpPr txBox="1">
            <a:spLocks noChangeArrowheads="1"/>
          </p:cNvSpPr>
          <p:nvPr/>
        </p:nvSpPr>
        <p:spPr bwMode="auto">
          <a:xfrm>
            <a:off x="1763713" y="3066635"/>
            <a:ext cx="36535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150 x 100 = 15000 (m</a:t>
            </a:r>
            <a:r>
              <a:rPr lang="en-US" alt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146" name="Text Box 26"/>
          <p:cNvSpPr txBox="1">
            <a:spLocks noChangeArrowheads="1"/>
          </p:cNvSpPr>
          <p:nvPr/>
        </p:nvSpPr>
        <p:spPr bwMode="auto">
          <a:xfrm>
            <a:off x="971550" y="3562140"/>
            <a:ext cx="40238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en-US" alt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147" name="Text Box 27"/>
          <p:cNvSpPr txBox="1">
            <a:spLocks noChangeArrowheads="1"/>
          </p:cNvSpPr>
          <p:nvPr/>
        </p:nvSpPr>
        <p:spPr bwMode="auto">
          <a:xfrm>
            <a:off x="1042988" y="5113850"/>
            <a:ext cx="52164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0,6 x 15000 = 9000 (kg) = 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endParaRPr lang="en-US" altLang="en-US" sz="28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48" name="Text Box 28"/>
          <p:cNvSpPr txBox="1">
            <a:spLocks noChangeArrowheads="1"/>
          </p:cNvSpPr>
          <p:nvPr/>
        </p:nvSpPr>
        <p:spPr bwMode="auto">
          <a:xfrm>
            <a:off x="4267200" y="5601355"/>
            <a:ext cx="29402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endParaRPr lang="en-US" alt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50" name="Text Box 30"/>
          <p:cNvSpPr txBox="1">
            <a:spLocks noChangeArrowheads="1"/>
          </p:cNvSpPr>
          <p:nvPr/>
        </p:nvSpPr>
        <p:spPr bwMode="auto">
          <a:xfrm>
            <a:off x="1888542" y="6120035"/>
            <a:ext cx="6303328" cy="523220"/>
          </a:xfrm>
          <a:prstGeom prst="rect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Gộp</a:t>
            </a:r>
            <a:r>
              <a:rPr lang="en-US" altLang="en-US" sz="280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15000 : 100 x 60 = 9000 (kg) = 9 </a:t>
            </a:r>
            <a:r>
              <a:rPr lang="en-US" altLang="en-US" sz="280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endParaRPr lang="en-US" altLang="en-US" sz="2800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323849" y="3803079"/>
            <a:ext cx="1187451" cy="2582493"/>
            <a:chOff x="642115" y="3356679"/>
            <a:chExt cx="1643869" cy="2630164"/>
          </a:xfrm>
        </p:grpSpPr>
        <p:sp>
          <p:nvSpPr>
            <p:cNvPr id="9" name="Left Brace 8"/>
            <p:cNvSpPr/>
            <p:nvPr/>
          </p:nvSpPr>
          <p:spPr>
            <a:xfrm>
              <a:off x="1070665" y="3356679"/>
              <a:ext cx="454919" cy="1629739"/>
            </a:xfrm>
            <a:prstGeom prst="leftBrac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10800000">
              <a:off x="642116" y="4170251"/>
              <a:ext cx="428549" cy="14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42115" y="4159199"/>
              <a:ext cx="1" cy="182764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42116" y="5972733"/>
              <a:ext cx="1643868" cy="1401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9389" name="Rectangle 13"/>
          <p:cNvSpPr>
            <a:spLocks noChangeArrowheads="1"/>
          </p:cNvSpPr>
          <p:nvPr/>
        </p:nvSpPr>
        <p:spPr bwMode="auto">
          <a:xfrm>
            <a:off x="1828800" y="2062182"/>
            <a:ext cx="37433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150 : 3 x 2  =  100 (m)   </a:t>
            </a:r>
          </a:p>
        </p:txBody>
      </p:sp>
      <p:sp>
        <p:nvSpPr>
          <p:cNvPr id="229390" name="Rectangle 14"/>
          <p:cNvSpPr>
            <a:spLocks noChangeArrowheads="1"/>
          </p:cNvSpPr>
          <p:nvPr/>
        </p:nvSpPr>
        <p:spPr bwMode="auto">
          <a:xfrm>
            <a:off x="990600" y="2526308"/>
            <a:ext cx="360547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29391" name="Rectangle 15"/>
          <p:cNvSpPr>
            <a:spLocks noChangeArrowheads="1"/>
          </p:cNvSpPr>
          <p:nvPr/>
        </p:nvSpPr>
        <p:spPr bwMode="auto">
          <a:xfrm>
            <a:off x="1763713" y="4081690"/>
            <a:ext cx="31053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 : 100  =  0,6 (kg)</a:t>
            </a:r>
          </a:p>
        </p:txBody>
      </p:sp>
      <p:sp>
        <p:nvSpPr>
          <p:cNvPr id="229392" name="Rectangle 16"/>
          <p:cNvSpPr>
            <a:spLocks noChangeArrowheads="1"/>
          </p:cNvSpPr>
          <p:nvPr/>
        </p:nvSpPr>
        <p:spPr bwMode="auto">
          <a:xfrm>
            <a:off x="971550" y="4555995"/>
            <a:ext cx="498405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17" name="Group 32"/>
          <p:cNvGrpSpPr>
            <a:grpSpLocks/>
          </p:cNvGrpSpPr>
          <p:nvPr/>
        </p:nvGrpSpPr>
        <p:grpSpPr bwMode="auto">
          <a:xfrm>
            <a:off x="2762249" y="493856"/>
            <a:ext cx="4248150" cy="287337"/>
            <a:chOff x="884" y="3385"/>
            <a:chExt cx="2676" cy="181"/>
          </a:xfrm>
        </p:grpSpPr>
        <p:sp>
          <p:nvSpPr>
            <p:cNvPr id="19" name="Line 15"/>
            <p:cNvSpPr>
              <a:spLocks noChangeShapeType="1"/>
            </p:cNvSpPr>
            <p:nvPr/>
          </p:nvSpPr>
          <p:spPr bwMode="auto">
            <a:xfrm>
              <a:off x="3560" y="3385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884" y="3385"/>
              <a:ext cx="2676" cy="181"/>
              <a:chOff x="975" y="2886"/>
              <a:chExt cx="2676" cy="181"/>
            </a:xfrm>
          </p:grpSpPr>
          <p:sp>
            <p:nvSpPr>
              <p:cNvPr id="21" name="Line 26"/>
              <p:cNvSpPr>
                <a:spLocks noChangeShapeType="1"/>
              </p:cNvSpPr>
              <p:nvPr/>
            </p:nvSpPr>
            <p:spPr bwMode="auto">
              <a:xfrm>
                <a:off x="1846" y="2886"/>
                <a:ext cx="0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Line 27"/>
              <p:cNvSpPr>
                <a:spLocks noChangeShapeType="1"/>
              </p:cNvSpPr>
              <p:nvPr/>
            </p:nvSpPr>
            <p:spPr bwMode="auto">
              <a:xfrm>
                <a:off x="2744" y="2886"/>
                <a:ext cx="0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3" name="Group 28"/>
              <p:cNvGrpSpPr>
                <a:grpSpLocks/>
              </p:cNvGrpSpPr>
              <p:nvPr/>
            </p:nvGrpSpPr>
            <p:grpSpPr bwMode="auto">
              <a:xfrm>
                <a:off x="975" y="2886"/>
                <a:ext cx="2676" cy="181"/>
                <a:chOff x="1247" y="2251"/>
                <a:chExt cx="2676" cy="181"/>
              </a:xfrm>
            </p:grpSpPr>
            <p:sp>
              <p:nvSpPr>
                <p:cNvPr id="24" name="Line 29"/>
                <p:cNvSpPr>
                  <a:spLocks noChangeShapeType="1"/>
                </p:cNvSpPr>
                <p:nvPr/>
              </p:nvSpPr>
              <p:spPr bwMode="auto">
                <a:xfrm>
                  <a:off x="1247" y="2341"/>
                  <a:ext cx="267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" name="Line 30"/>
                <p:cNvSpPr>
                  <a:spLocks noChangeShapeType="1"/>
                </p:cNvSpPr>
                <p:nvPr/>
              </p:nvSpPr>
              <p:spPr bwMode="auto">
                <a:xfrm>
                  <a:off x="1247" y="2251"/>
                  <a:ext cx="0" cy="1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26" name="Group 44"/>
          <p:cNvGrpSpPr>
            <a:grpSpLocks/>
          </p:cNvGrpSpPr>
          <p:nvPr/>
        </p:nvGrpSpPr>
        <p:grpSpPr bwMode="auto">
          <a:xfrm>
            <a:off x="2757055" y="845125"/>
            <a:ext cx="2822574" cy="287338"/>
            <a:chOff x="1701" y="2251"/>
            <a:chExt cx="1778" cy="181"/>
          </a:xfrm>
        </p:grpSpPr>
        <p:sp>
          <p:nvSpPr>
            <p:cNvPr id="27" name="Line 38"/>
            <p:cNvSpPr>
              <a:spLocks noChangeShapeType="1"/>
            </p:cNvSpPr>
            <p:nvPr/>
          </p:nvSpPr>
          <p:spPr bwMode="auto">
            <a:xfrm>
              <a:off x="3479" y="2251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8" name="Group 39"/>
            <p:cNvGrpSpPr>
              <a:grpSpLocks/>
            </p:cNvGrpSpPr>
            <p:nvPr/>
          </p:nvGrpSpPr>
          <p:grpSpPr bwMode="auto">
            <a:xfrm>
              <a:off x="1701" y="2251"/>
              <a:ext cx="1769" cy="181"/>
              <a:chOff x="1701" y="2251"/>
              <a:chExt cx="1769" cy="181"/>
            </a:xfrm>
          </p:grpSpPr>
          <p:sp>
            <p:nvSpPr>
              <p:cNvPr id="29" name="Line 40"/>
              <p:cNvSpPr>
                <a:spLocks noChangeShapeType="1"/>
              </p:cNvSpPr>
              <p:nvPr/>
            </p:nvSpPr>
            <p:spPr bwMode="auto">
              <a:xfrm>
                <a:off x="2571" y="2251"/>
                <a:ext cx="0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30" name="Group 41"/>
              <p:cNvGrpSpPr>
                <a:grpSpLocks/>
              </p:cNvGrpSpPr>
              <p:nvPr/>
            </p:nvGrpSpPr>
            <p:grpSpPr bwMode="auto">
              <a:xfrm>
                <a:off x="1701" y="2251"/>
                <a:ext cx="1769" cy="181"/>
                <a:chOff x="1247" y="2251"/>
                <a:chExt cx="2676" cy="181"/>
              </a:xfrm>
            </p:grpSpPr>
            <p:sp>
              <p:nvSpPr>
                <p:cNvPr id="31" name="Line 42"/>
                <p:cNvSpPr>
                  <a:spLocks noChangeShapeType="1"/>
                </p:cNvSpPr>
                <p:nvPr/>
              </p:nvSpPr>
              <p:spPr bwMode="auto">
                <a:xfrm>
                  <a:off x="1247" y="2341"/>
                  <a:ext cx="267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" name="Line 43"/>
                <p:cNvSpPr>
                  <a:spLocks noChangeShapeType="1"/>
                </p:cNvSpPr>
                <p:nvPr/>
              </p:nvSpPr>
              <p:spPr bwMode="auto">
                <a:xfrm>
                  <a:off x="1247" y="2251"/>
                  <a:ext cx="0" cy="1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33" name="AutoShape 45"/>
          <p:cNvSpPr>
            <a:spLocks/>
          </p:cNvSpPr>
          <p:nvPr/>
        </p:nvSpPr>
        <p:spPr bwMode="auto">
          <a:xfrm rot="5400000">
            <a:off x="4764371" y="-1709452"/>
            <a:ext cx="243905" cy="4248152"/>
          </a:xfrm>
          <a:prstGeom prst="leftBrace">
            <a:avLst>
              <a:gd name="adj1" fmla="val 73546"/>
              <a:gd name="adj2" fmla="val 47657"/>
            </a:avLst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Box 46"/>
          <p:cNvSpPr txBox="1">
            <a:spLocks noChangeArrowheads="1"/>
          </p:cNvSpPr>
          <p:nvPr/>
        </p:nvSpPr>
        <p:spPr bwMode="auto">
          <a:xfrm>
            <a:off x="4644016" y="-27710"/>
            <a:ext cx="7825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150m</a:t>
            </a:r>
          </a:p>
        </p:txBody>
      </p:sp>
      <p:sp>
        <p:nvSpPr>
          <p:cNvPr id="35" name="Text Box 47"/>
          <p:cNvSpPr txBox="1">
            <a:spLocks noChangeArrowheads="1"/>
          </p:cNvSpPr>
          <p:nvPr/>
        </p:nvSpPr>
        <p:spPr bwMode="auto">
          <a:xfrm>
            <a:off x="982951" y="396875"/>
            <a:ext cx="14558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6" name="Text Box 48"/>
          <p:cNvSpPr txBox="1">
            <a:spLocks noChangeArrowheads="1"/>
          </p:cNvSpPr>
          <p:nvPr/>
        </p:nvSpPr>
        <p:spPr bwMode="auto">
          <a:xfrm>
            <a:off x="962024" y="764020"/>
            <a:ext cx="16450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7" name="AutoShape 49"/>
          <p:cNvSpPr>
            <a:spLocks/>
          </p:cNvSpPr>
          <p:nvPr/>
        </p:nvSpPr>
        <p:spPr bwMode="auto">
          <a:xfrm rot="16200000">
            <a:off x="4086221" y="-173042"/>
            <a:ext cx="162507" cy="2806126"/>
          </a:xfrm>
          <a:prstGeom prst="leftBrace">
            <a:avLst>
              <a:gd name="adj1" fmla="val 46924"/>
              <a:gd name="adj2" fmla="val 47657"/>
            </a:avLst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 Box 50"/>
          <p:cNvSpPr txBox="1">
            <a:spLocks noChangeArrowheads="1"/>
          </p:cNvSpPr>
          <p:nvPr/>
        </p:nvSpPr>
        <p:spPr bwMode="auto">
          <a:xfrm>
            <a:off x="3912463" y="1242000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735775" y="1447795"/>
            <a:ext cx="2699778" cy="52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m</a:t>
            </a:r>
            <a:r>
              <a:rPr lang="vi-VN" sz="28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 60 kg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807212" y="2066920"/>
            <a:ext cx="2857500" cy="5238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vi-VN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DT        </a:t>
            </a:r>
            <a:r>
              <a:rPr lang="vi-VN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  ? Kg</a:t>
            </a: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 Box 32"/>
          <p:cNvSpPr txBox="1">
            <a:spLocks noChangeArrowheads="1"/>
          </p:cNvSpPr>
          <p:nvPr/>
        </p:nvSpPr>
        <p:spPr bwMode="auto">
          <a:xfrm>
            <a:off x="83125" y="-10605"/>
            <a:ext cx="1371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u="sng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800" b="1" u="sng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vi-VN" sz="28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2800" b="1" u="sng" dirty="0">
              <a:solidFill>
                <a:schemeClr val="fol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32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29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29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229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29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4" grpId="0"/>
      <p:bldP spid="5145" grpId="0"/>
      <p:bldP spid="5146" grpId="0"/>
      <p:bldP spid="5147" grpId="0"/>
      <p:bldP spid="5148" grpId="0"/>
      <p:bldP spid="5150" grpId="0" animBg="1"/>
      <p:bldP spid="229389" grpId="0"/>
      <p:bldP spid="229390" grpId="0"/>
      <p:bldP spid="229391" grpId="0"/>
      <p:bldP spid="229392" grpId="0"/>
      <p:bldP spid="33" grpId="0" animBg="1"/>
      <p:bldP spid="34" grpId="0"/>
      <p:bldP spid="35" grpId="0"/>
      <p:bldP spid="36" grpId="0"/>
      <p:bldP spid="37" grpId="0" animBg="1"/>
      <p:bldP spid="38" grpId="0"/>
      <p:bldP spid="39" grpId="0" animBg="1"/>
      <p:bldP spid="4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1"/>
          <p:cNvSpPr txBox="1">
            <a:spLocks noChangeArrowheads="1"/>
          </p:cNvSpPr>
          <p:nvPr/>
        </p:nvSpPr>
        <p:spPr bwMode="auto">
          <a:xfrm>
            <a:off x="2247900" y="61913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vi-VN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altLang="vi-VN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267" name="Text Box 12"/>
          <p:cNvSpPr txBox="1">
            <a:spLocks noChangeArrowheads="1"/>
          </p:cNvSpPr>
          <p:nvPr/>
        </p:nvSpPr>
        <p:spPr bwMode="auto">
          <a:xfrm>
            <a:off x="2362200" y="519113"/>
            <a:ext cx="419100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:   150m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2/3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alt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100m</a:t>
            </a:r>
            <a:r>
              <a:rPr lang="en-US" altLang="vi-VN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:      60kg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endParaRPr lang="en-US" alt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thửa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altLang="vi-VN" sz="2000" b="1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1066800" y="2287588"/>
            <a:ext cx="6858000" cy="43396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vi-VN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gộp</a:t>
            </a:r>
            <a:r>
              <a:rPr lang="en-US" altLang="vi-VN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vi-VN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3&amp;4)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vi-VN" b="1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vi-VN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vi-VN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thửa</a:t>
            </a:r>
            <a:r>
              <a:rPr lang="en-US" altLang="vi-VN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altLang="vi-VN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vi-VN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 : 3 x 2 = 100 (m)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vi-VN" b="1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vi-VN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vi-VN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thửa</a:t>
            </a:r>
            <a:r>
              <a:rPr lang="en-US" altLang="vi-VN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altLang="vi-VN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vi-VN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 x 100 = 15000 (m</a:t>
            </a:r>
            <a:r>
              <a:rPr lang="en-US" altLang="vi-VN" b="1" baseline="30000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vi-VN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vi-VN" b="1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altLang="vi-VN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altLang="vi-VN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vi-VN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thửa</a:t>
            </a:r>
            <a:r>
              <a:rPr lang="en-US" altLang="vi-VN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altLang="vi-VN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vi-VN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15000 : 100 x 60 = 9000 (kg) = 9 </a:t>
            </a:r>
            <a:r>
              <a:rPr lang="en-US" altLang="vi-VN" b="1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endParaRPr lang="en-US" altLang="vi-VN" b="1" dirty="0">
              <a:solidFill>
                <a:schemeClr val="fol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vi-VN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altLang="vi-VN" b="1" i="1" u="sng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vi-VN" b="1" i="1" u="sng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i="1" u="sng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endParaRPr lang="en-US" altLang="vi-V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9" name="Text Box 32"/>
          <p:cNvSpPr txBox="1">
            <a:spLocks noChangeArrowheads="1"/>
          </p:cNvSpPr>
          <p:nvPr/>
        </p:nvSpPr>
        <p:spPr bwMode="auto">
          <a:xfrm>
            <a:off x="533400" y="76200"/>
            <a:ext cx="2209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u="sng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800" b="1" u="sng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vi-VN" sz="28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23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0" y="1336119"/>
            <a:ext cx="9144000" cy="201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algn="just" eaLnBrk="1" hangingPunct="1">
              <a:spcBef>
                <a:spcPts val="600"/>
              </a:spcBef>
            </a:pPr>
            <a:r>
              <a:rPr lang="en-US" altLang="vi-VN" b="1" u="sng" dirty="0" err="1">
                <a:solidFill>
                  <a:srgbClr val="99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b="1" u="sng" dirty="0">
                <a:solidFill>
                  <a:srgbClr val="99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4m,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3m,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2,5m.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80%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	a)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( 1</a:t>
            </a:r>
            <a:r>
              <a:rPr lang="en-US" altLang="vi-V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1dm</a:t>
            </a:r>
            <a:r>
              <a:rPr lang="en-US" altLang="vi-VN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algn="just" eaLnBrk="1" hangingPunct="1">
              <a:spcBef>
                <a:spcPts val="600"/>
              </a:spcBef>
            </a:pP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b)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304800" y="32004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vi-VN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 flipH="1">
            <a:off x="5181600" y="3352055"/>
            <a:ext cx="19596" cy="3505945"/>
          </a:xfrm>
          <a:prstGeom prst="line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8001000" y="57150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m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6324600" y="6172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m</a:t>
            </a:r>
          </a:p>
        </p:txBody>
      </p:sp>
      <p:sp>
        <p:nvSpPr>
          <p:cNvPr id="17" name="AutoShape 11"/>
          <p:cNvSpPr>
            <a:spLocks noChangeArrowheads="1"/>
          </p:cNvSpPr>
          <p:nvPr/>
        </p:nvSpPr>
        <p:spPr bwMode="auto">
          <a:xfrm>
            <a:off x="5676900" y="4400549"/>
            <a:ext cx="2590800" cy="1790699"/>
          </a:xfrm>
          <a:prstGeom prst="cube">
            <a:avLst>
              <a:gd name="adj" fmla="val 34963"/>
            </a:avLst>
          </a:prstGeom>
          <a:solidFill>
            <a:srgbClr val="C1E2E5"/>
          </a:solidFill>
          <a:ln w="38100">
            <a:solidFill>
              <a:srgbClr val="33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vi-VN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Line 12"/>
          <p:cNvSpPr>
            <a:spLocks noChangeShapeType="1"/>
          </p:cNvSpPr>
          <p:nvPr/>
        </p:nvSpPr>
        <p:spPr bwMode="auto">
          <a:xfrm>
            <a:off x="6248535" y="3895879"/>
            <a:ext cx="10409" cy="520225"/>
          </a:xfrm>
          <a:prstGeom prst="line">
            <a:avLst/>
          </a:prstGeom>
          <a:ln>
            <a:solidFill>
              <a:srgbClr val="FFFF00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n>
                <a:solidFill>
                  <a:srgbClr val="FFFF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Line 13"/>
          <p:cNvSpPr>
            <a:spLocks noChangeShapeType="1"/>
          </p:cNvSpPr>
          <p:nvPr/>
        </p:nvSpPr>
        <p:spPr bwMode="auto">
          <a:xfrm flipV="1">
            <a:off x="5691910" y="5579953"/>
            <a:ext cx="582612" cy="549764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Line 14"/>
          <p:cNvSpPr>
            <a:spLocks noChangeShapeType="1"/>
          </p:cNvSpPr>
          <p:nvPr/>
        </p:nvSpPr>
        <p:spPr bwMode="auto">
          <a:xfrm>
            <a:off x="6246813" y="5568948"/>
            <a:ext cx="2008187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AutoShape 15"/>
          <p:cNvSpPr>
            <a:spLocks noChangeArrowheads="1"/>
          </p:cNvSpPr>
          <p:nvPr/>
        </p:nvSpPr>
        <p:spPr bwMode="auto">
          <a:xfrm>
            <a:off x="5664200" y="3924301"/>
            <a:ext cx="2590800" cy="2260596"/>
          </a:xfrm>
          <a:prstGeom prst="cube">
            <a:avLst>
              <a:gd name="adj" fmla="val 25000"/>
            </a:avLst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vi-VN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8229600" y="4667249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2,5 m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6400800" y="5124449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>
                <a:latin typeface="Times New Roman" panose="02020603050405020304" pitchFamily="18" charset="0"/>
                <a:cs typeface="Times New Roman" panose="02020603050405020304" pitchFamily="18" charset="0"/>
              </a:rPr>
              <a:t>80 %</a:t>
            </a: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304800" y="3692235"/>
            <a:ext cx="4716463" cy="297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:  4m.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3m.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2,5m.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80 %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. . .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. . . m ?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6260668" y="4522933"/>
            <a:ext cx="0" cy="106218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8056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" grpId="0" autoUpdateAnimBg="0"/>
      <p:bldP spid="12" grpId="0" autoUpdateAnimBg="0"/>
      <p:bldP spid="14" grpId="0" animBg="1"/>
      <p:bldP spid="15" grpId="0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3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3"/>
          <p:cNvPicPr>
            <a:picLocks noGrp="1" noChangeAspect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819" y="882254"/>
            <a:ext cx="9055894" cy="5143500"/>
          </a:xfrm>
          <a:noFill/>
        </p:spPr>
      </p:pic>
      <p:sp>
        <p:nvSpPr>
          <p:cNvPr id="87045" name="WordArt 20"/>
          <p:cNvSpPr>
            <a:spLocks noChangeArrowheads="1" noChangeShapeType="1" noTextEdit="1"/>
          </p:cNvSpPr>
          <p:nvPr/>
        </p:nvSpPr>
        <p:spPr bwMode="auto">
          <a:xfrm>
            <a:off x="2914650" y="2571750"/>
            <a:ext cx="4572000" cy="154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0" cap="none" spc="0" normalizeH="0" baseline="0" noProof="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KHỞI</a:t>
            </a:r>
            <a:r>
              <a:rPr kumimoji="0" lang="en-US" sz="2700" b="1" i="0" u="none" strike="noStrike" kern="10" cap="none" spc="0" normalizeH="0" baseline="0" noProof="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1" i="0" u="none" strike="noStrike" kern="10" cap="none" spc="0" normalizeH="0" baseline="0" noProof="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2700" b="1" i="0" u="none" strike="noStrike" kern="10" cap="none" spc="0" normalizeH="0" baseline="0" noProof="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2970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00"/>
    </mc:Choice>
    <mc:Fallback xmlns="">
      <p:transition spd="slow" advTm="24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0" y="1120149"/>
            <a:ext cx="9144000" cy="581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algn="ctr" eaLnBrk="1" hangingPunct="1">
              <a:spcBef>
                <a:spcPts val="600"/>
              </a:spcBef>
            </a:pPr>
            <a:r>
              <a:rPr lang="en-US" altLang="vi-VN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vi-VN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altLang="vi-VN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  <a:p>
            <a:pPr marL="0" algn="ctr" eaLnBrk="1" hangingPunct="1">
              <a:spcBef>
                <a:spcPts val="600"/>
              </a:spcBef>
            </a:pPr>
            <a:r>
              <a:rPr lang="en-US" altLang="vi-VN" b="1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b="1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vi-VN" b="1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b="1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US" altLang="vi-VN" b="1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b="1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b="1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0" algn="ctr" eaLnBrk="1" hangingPunct="1">
              <a:spcBef>
                <a:spcPts val="600"/>
              </a:spcBef>
            </a:pPr>
            <a:r>
              <a:rPr lang="en-US" altLang="vi-VN" b="1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x 3 x 2,5 = 30 (m</a:t>
            </a:r>
            <a:r>
              <a:rPr lang="en-US" altLang="vi-VN" b="1" baseline="300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vi-VN" b="1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algn="ctr" eaLnBrk="1" hangingPunct="1">
              <a:spcBef>
                <a:spcPts val="600"/>
              </a:spcBef>
              <a:buAutoNum type="alphaLcParenR"/>
            </a:pPr>
            <a:r>
              <a:rPr lang="en-US" altLang="vi-VN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0" indent="0" algn="ctr" eaLnBrk="1" hangingPunct="1">
              <a:spcBef>
                <a:spcPts val="600"/>
              </a:spcBef>
            </a:pP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x 80 : 100 = 24 (m</a:t>
            </a:r>
            <a:r>
              <a:rPr lang="en-US" altLang="vi-VN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algn="ctr" eaLnBrk="1" hangingPunct="1">
              <a:spcBef>
                <a:spcPts val="600"/>
              </a:spcBef>
            </a:pP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algn="ctr" eaLnBrk="1" hangingPunct="1">
              <a:spcBef>
                <a:spcPts val="600"/>
              </a:spcBef>
            </a:pP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m</a:t>
            </a:r>
            <a:r>
              <a:rPr lang="en-US" altLang="vi-VN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24000 dm</a:t>
            </a:r>
            <a:r>
              <a:rPr lang="en-US" altLang="vi-VN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 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24000 </a:t>
            </a:r>
            <a:r>
              <a:rPr lang="en-US" altLang="vi-VN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endParaRPr lang="en-US" altLang="vi-VN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ctr" eaLnBrk="1" hangingPunct="1">
              <a:spcBef>
                <a:spcPts val="600"/>
              </a:spcBef>
            </a:pP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algn="ctr" eaLnBrk="1" hangingPunct="1">
              <a:spcBef>
                <a:spcPts val="600"/>
              </a:spcBef>
            </a:pP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x 3 = 12 (m</a:t>
            </a:r>
            <a:r>
              <a:rPr lang="en-US" altLang="vi-VN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algn="ctr" eaLnBrk="1" hangingPunct="1">
              <a:spcBef>
                <a:spcPts val="600"/>
              </a:spcBef>
            </a:pP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algn="ctr" eaLnBrk="1" hangingPunct="1">
              <a:spcBef>
                <a:spcPts val="600"/>
              </a:spcBef>
            </a:pP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 : 12 = 2 (m)</a:t>
            </a:r>
          </a:p>
          <a:p>
            <a:pPr marL="0" algn="ctr" eaLnBrk="1" hangingPunct="1">
              <a:spcBef>
                <a:spcPts val="600"/>
              </a:spcBef>
            </a:pPr>
            <a:r>
              <a:rPr lang="en-US" altLang="vi-VN" b="1" i="1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vi-VN" b="1" i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i="1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a) 24000 </a:t>
            </a:r>
            <a:r>
              <a:rPr lang="en-US" altLang="vi-VN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altLang="vi-VN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algn="ctr" eaLnBrk="1" hangingPunct="1">
              <a:spcBef>
                <a:spcPts val="600"/>
              </a:spcBef>
            </a:pPr>
            <a:r>
              <a:rPr lang="en-US" altLang="vi-VN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b) 2m.</a:t>
            </a:r>
          </a:p>
        </p:txBody>
      </p:sp>
      <p:sp>
        <p:nvSpPr>
          <p:cNvPr id="14339" name="Text Box 32"/>
          <p:cNvSpPr txBox="1">
            <a:spLocks noChangeArrowheads="1"/>
          </p:cNvSpPr>
          <p:nvPr/>
        </p:nvSpPr>
        <p:spPr bwMode="auto">
          <a:xfrm>
            <a:off x="533400" y="1219195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b="1" u="sng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b="1" u="sng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vi-VN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b="1" u="sng" dirty="0">
              <a:solidFill>
                <a:schemeClr val="fol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15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6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6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66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66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66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66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66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66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66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6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6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6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66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6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6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0" y="1530727"/>
            <a:ext cx="91440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algn="ctr" eaLnBrk="1" hangingPunct="1">
              <a:spcBef>
                <a:spcPts val="600"/>
              </a:spcBef>
            </a:pPr>
            <a:r>
              <a:rPr lang="en-US" altLang="vi-VN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vi-VN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altLang="vi-VN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  <a:p>
            <a:pPr marL="0" algn="ctr" eaLnBrk="1" hangingPunct="1">
              <a:spcBef>
                <a:spcPts val="600"/>
              </a:spcBef>
            </a:pPr>
            <a:r>
              <a:rPr lang="en-US" altLang="vi-VN" b="1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b="1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vi-VN" b="1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b="1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US" altLang="vi-VN" b="1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b="1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b="1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0" algn="ctr" eaLnBrk="1" hangingPunct="1">
              <a:spcBef>
                <a:spcPts val="600"/>
              </a:spcBef>
            </a:pPr>
            <a:r>
              <a:rPr lang="en-US" altLang="vi-VN" b="1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x 3 x 2,5 = 30 (m</a:t>
            </a:r>
            <a:r>
              <a:rPr lang="en-US" altLang="vi-VN" b="1" baseline="300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vi-VN" b="1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algn="ctr" eaLnBrk="1" hangingPunct="1">
              <a:spcBef>
                <a:spcPts val="600"/>
              </a:spcBef>
              <a:buAutoNum type="alphaLcParenR"/>
            </a:pPr>
            <a:r>
              <a:rPr lang="en-US" altLang="vi-VN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0" indent="0" algn="ctr" eaLnBrk="1" hangingPunct="1">
              <a:spcBef>
                <a:spcPts val="600"/>
              </a:spcBef>
            </a:pP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x 80% = 24 (m</a:t>
            </a:r>
            <a:r>
              <a:rPr lang="en-US" altLang="vi-VN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24000 dm</a:t>
            </a:r>
            <a:r>
              <a:rPr lang="en-US" altLang="vi-VN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24000 </a:t>
            </a:r>
            <a:r>
              <a:rPr lang="en-US" altLang="vi-VN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endParaRPr lang="en-US" altLang="vi-VN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spcBef>
                <a:spcPts val="600"/>
              </a:spcBef>
            </a:pP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 eaLnBrk="1" hangingPunct="1">
              <a:spcBef>
                <a:spcPts val="600"/>
              </a:spcBef>
            </a:pP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2,5 x 80% = 2 (m)</a:t>
            </a:r>
          </a:p>
          <a:p>
            <a:pPr marL="0" algn="ctr" eaLnBrk="1" hangingPunct="1">
              <a:spcBef>
                <a:spcPts val="600"/>
              </a:spcBef>
            </a:pPr>
            <a:r>
              <a:rPr lang="en-US" altLang="vi-VN" b="1" i="1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vi-VN" b="1" i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i="1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a) 24000 </a:t>
            </a:r>
            <a:r>
              <a:rPr lang="en-US" altLang="vi-VN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altLang="vi-VN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algn="ctr" eaLnBrk="1" hangingPunct="1">
              <a:spcBef>
                <a:spcPts val="600"/>
              </a:spcBef>
            </a:pPr>
            <a:r>
              <a:rPr lang="en-US" altLang="vi-VN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b) 2m.</a:t>
            </a:r>
          </a:p>
        </p:txBody>
      </p:sp>
      <p:sp>
        <p:nvSpPr>
          <p:cNvPr id="14339" name="Text Box 32"/>
          <p:cNvSpPr txBox="1">
            <a:spLocks noChangeArrowheads="1"/>
          </p:cNvSpPr>
          <p:nvPr/>
        </p:nvSpPr>
        <p:spPr bwMode="auto">
          <a:xfrm>
            <a:off x="533400" y="1219195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b="1" u="sng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b="1" u="sng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vi-VN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b="1" u="sng" dirty="0">
              <a:solidFill>
                <a:schemeClr val="fol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72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6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6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66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66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66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6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6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6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66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6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6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Tai nguyen thiet ke tro choi\Khi con qua song\river-landscape-clipart-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ADMIN\Desktop\453552345 (3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-510921"/>
            <a:ext cx="6476999" cy="276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447801" y="816114"/>
            <a:ext cx="60364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NHANH - AI ĐÚNG ?!</a:t>
            </a:r>
          </a:p>
        </p:txBody>
      </p:sp>
      <p:pic>
        <p:nvPicPr>
          <p:cNvPr id="15" name="Picture 2" descr="C:\Users\ADMIN\Desktop\51282172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1684" y1="5882" x2="42505" y2="12745"/>
                        <a14:foregroundMark x1="55236" y1="3922" x2="55647" y2="12745"/>
                        <a14:foregroundMark x1="45380" y1="1634" x2="45380" y2="12418"/>
                        <a14:foregroundMark x1="35113" y1="92647" x2="36756" y2="95425"/>
                        <a14:foregroundMark x1="65914" y1="92320" x2="62218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074" y="3243670"/>
            <a:ext cx="2319337" cy="349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Donkey Kong Theme s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9405939" y="5531453"/>
            <a:ext cx="609600" cy="812800"/>
          </a:xfrm>
          <a:prstGeom prst="rect">
            <a:avLst/>
          </a:prstGeom>
        </p:spPr>
      </p:pic>
      <p:pic>
        <p:nvPicPr>
          <p:cNvPr id="11" name="Picture 10" descr="C:\Users\ADMIN\Desktop\Tai nguyen thiet ke tro choi\Angry birds epic birds\1505573783630 (2)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207" y="2116162"/>
            <a:ext cx="1152193" cy="93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76200" y="2395130"/>
            <a:ext cx="5486400" cy="179587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kumimoji="0" lang="en-US" sz="4400" b="1" i="0" u="none" strike="noStrike" cap="none" normalizeH="0" baseline="3000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03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30">
                <p:cTn id="6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ADMIN\Desktop\canh22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0" y="-41847"/>
            <a:ext cx="9124950" cy="681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3" descr="C:\Users\ADMIN\Desktop\1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23" y="4304715"/>
            <a:ext cx="1147235" cy="114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C:\Users\ADMIN\Desktop\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676" y="3944936"/>
            <a:ext cx="1061293" cy="106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5" descr="C:\Users\ADMIN\Desktop\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177" y="3323794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C:\Users\ADMIN\Desktop\4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65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562" y="3006495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0413" y="-130427"/>
            <a:ext cx="2939313" cy="34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06" y="-113998"/>
            <a:ext cx="2939313" cy="34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478016" y="131755"/>
            <a:ext cx="612539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MỪNG</a:t>
            </a:r>
          </a:p>
        </p:txBody>
      </p:sp>
      <p:pic>
        <p:nvPicPr>
          <p:cNvPr id="16" name="Picture 6" descr="C:\Users\ADMIN\Desktop\4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65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620" y="2675389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:\Users\ADMIN\Desktop\4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65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138" y="2158692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hlinkClick r:id="rId13" action="ppaction://hlinksldjump"/>
          </p:cNvPr>
          <p:cNvSpPr/>
          <p:nvPr/>
        </p:nvSpPr>
        <p:spPr bwMode="auto">
          <a:xfrm>
            <a:off x="4395227" y="2767393"/>
            <a:ext cx="835385" cy="623936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normalizeH="0" baseline="30000" dirty="0">
                <a:ln>
                  <a:solidFill>
                    <a:srgbClr val="FFC000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9" name="Oval 18">
            <a:hlinkClick r:id="rId14" action="ppaction://hlinksldjump"/>
          </p:cNvPr>
          <p:cNvSpPr/>
          <p:nvPr/>
        </p:nvSpPr>
        <p:spPr bwMode="auto">
          <a:xfrm>
            <a:off x="5334846" y="2355032"/>
            <a:ext cx="835385" cy="623936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normalizeH="0" baseline="30000" dirty="0">
                <a:ln>
                  <a:solidFill>
                    <a:srgbClr val="FFC000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0" name="Oval 19">
            <a:hlinkClick r:id="rId15" action="ppaction://hlinksldjump"/>
          </p:cNvPr>
          <p:cNvSpPr/>
          <p:nvPr/>
        </p:nvSpPr>
        <p:spPr bwMode="auto">
          <a:xfrm>
            <a:off x="1887552" y="4123633"/>
            <a:ext cx="835385" cy="512354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normalizeH="0" baseline="30000" dirty="0">
                <a:ln>
                  <a:solidFill>
                    <a:srgbClr val="FFC000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2" name="Oval 21">
            <a:hlinkClick r:id="rId16" action="ppaction://hlinksldjump"/>
          </p:cNvPr>
          <p:cNvSpPr/>
          <p:nvPr/>
        </p:nvSpPr>
        <p:spPr bwMode="auto">
          <a:xfrm>
            <a:off x="2563633" y="3450653"/>
            <a:ext cx="819150" cy="532383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normalizeH="0" baseline="30000" dirty="0">
                <a:ln>
                  <a:solidFill>
                    <a:srgbClr val="FFC000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3" name="Oval 22">
            <a:hlinkClick r:id="rId17" action="ppaction://hlinksldjump"/>
          </p:cNvPr>
          <p:cNvSpPr/>
          <p:nvPr/>
        </p:nvSpPr>
        <p:spPr bwMode="auto">
          <a:xfrm>
            <a:off x="3421683" y="3173056"/>
            <a:ext cx="835385" cy="555194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normalizeH="0" baseline="30000" dirty="0">
                <a:ln>
                  <a:solidFill>
                    <a:srgbClr val="FFC000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4" name="Oval 23"/>
          <p:cNvSpPr/>
          <p:nvPr/>
        </p:nvSpPr>
        <p:spPr bwMode="auto">
          <a:xfrm>
            <a:off x="908191" y="4504364"/>
            <a:ext cx="835385" cy="546389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normalizeH="0" baseline="30000" dirty="0">
                <a:ln>
                  <a:solidFill>
                    <a:srgbClr val="FFC000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29" name="Picture 2" descr="C:\Users\ADMIN\Desktop\512821722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>
                        <a14:foregroundMark x1="44969" y1="5882" x2="42300" y2="10131"/>
                        <a14:foregroundMark x1="52772" y1="5065" x2="54825" y2="12908"/>
                        <a14:foregroundMark x1="57084" y1="3758" x2="56057" y2="9967"/>
                        <a14:foregroundMark x1="34021" y1="91667" x2="37629" y2="94118"/>
                        <a14:foregroundMark x1="64433" y1="92157" x2="62371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04" y="5186541"/>
            <a:ext cx="822126" cy="103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miley Face 4">
            <a:hlinkClick r:id="rId20" action="ppaction://hlinksldjump"/>
          </p:cNvPr>
          <p:cNvSpPr/>
          <p:nvPr/>
        </p:nvSpPr>
        <p:spPr bwMode="auto">
          <a:xfrm>
            <a:off x="7696200" y="5186541"/>
            <a:ext cx="1295400" cy="1290459"/>
          </a:xfrm>
          <a:prstGeom prst="smileyFac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3000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93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59259E-6 L 0.02344 -0.05717 C 0.02813 -0.06852 0.03507 -0.08657 0.04098 -0.10347 C 0.04844 -0.1243 0.05348 -0.13889 0.05591 -0.14815 L 0.06927 -0.1956 " pathEditMode="relative" rAng="17760000" ptsTypes="AAAAA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4" y="-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1 -0.19583 L 0.14619 -0.25139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4" y="-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618 -0.25139 L 0.21684 -0.34931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3" y="-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684 -0.3493 L 0.3191 -0.39467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17" y="-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91 -0.39467 L 0.43577 -0.45393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577 -0.45393 L 0.525 -0.50486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62" y="-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941 -0.65155 L 0.33507 -0.55278 L 0.33108 -0.65155 L 0.32691 -0.55278 L 0.32274 -0.65155 L 0.31875 -0.55278 L 0.31441 -0.65155 L 0.31042 -0.55278 L 0.30608 -0.65155 L 0.30174 -0.55278 L 0.29774 -0.65155 L 0.29358 -0.55278 L 0.28958 -0.65155 L 0.28542 -0.55278 L 0.28108 -0.65155 L 0.27708 -0.55278 L 0.27274 -0.65155 " pathEditMode="relative" rAng="0" ptsTypes="FFFFFFFFFFFFFFFFF">
                                      <p:cBhvr>
                                        <p:cTn id="51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49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30" grpId="0"/>
      <p:bldP spid="3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1"/>
            <a:ext cx="9144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5514" y="2545080"/>
            <a:ext cx="9818114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88" y="-604905"/>
            <a:ext cx="3613657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14400" y="4451329"/>
            <a:ext cx="586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Điền dấu thích hợp vào chỗ chấm: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8m</a:t>
            </a:r>
            <a:r>
              <a:rPr lang="da-DK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5dm</a:t>
            </a:r>
            <a:r>
              <a:rPr lang="da-DK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... 8,05m</a:t>
            </a:r>
            <a:r>
              <a:rPr lang="da-DK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70563" y="990600"/>
            <a:ext cx="34265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Đáp án:</a:t>
            </a:r>
          </a:p>
          <a:p>
            <a:r>
              <a:rPr 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8m</a:t>
            </a:r>
            <a:r>
              <a:rPr lang="da-DK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5dm</a:t>
            </a:r>
            <a:r>
              <a:rPr lang="da-DK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=  8,05m</a:t>
            </a:r>
            <a:r>
              <a:rPr lang="da-DK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C:\Users\ADMIN\Desktop\Tai nguyen thiet ke tro choi\Bảng gỗ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582" y="22448"/>
            <a:ext cx="1708019" cy="9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51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1"/>
            <a:ext cx="9144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5514" y="2545080"/>
            <a:ext cx="9818114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88" y="-604905"/>
            <a:ext cx="3613657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77982" y="4495800"/>
            <a:ext cx="670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Điền dấu thích hợp vào chỗ chấm: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a-DK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8m</a:t>
            </a:r>
            <a:r>
              <a:rPr lang="da-DK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a-DK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5dm</a:t>
            </a:r>
            <a:r>
              <a:rPr lang="da-DK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a-DK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... 8,5m</a:t>
            </a:r>
            <a:r>
              <a:rPr lang="da-DK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88286" y="950893"/>
            <a:ext cx="32649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/>
              <a:t> </a:t>
            </a:r>
            <a:r>
              <a:rPr 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Đáp án:</a:t>
            </a:r>
          </a:p>
          <a:p>
            <a:r>
              <a:rPr 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8m</a:t>
            </a:r>
            <a:r>
              <a:rPr lang="da-DK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5dm</a:t>
            </a:r>
            <a:r>
              <a:rPr lang="da-DK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&lt;  8,5m</a:t>
            </a:r>
            <a:r>
              <a:rPr lang="da-DK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C:\Users\ADMIN\Desktop\Tai nguyen thiet ke tro choi\Bảng gỗ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582" y="22448"/>
            <a:ext cx="1708019" cy="9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51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1"/>
            <a:ext cx="9144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5514" y="2545080"/>
            <a:ext cx="9818114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86" y="-616755"/>
            <a:ext cx="3613657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38200" y="4532293"/>
            <a:ext cx="594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Điền dấu thích hợp vào chỗ chấm:       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8m</a:t>
            </a:r>
            <a:r>
              <a:rPr lang="da-DK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5dm</a:t>
            </a:r>
            <a:r>
              <a:rPr lang="da-DK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...  8,005m</a:t>
            </a:r>
            <a:r>
              <a:rPr lang="da-DK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89565" y="950893"/>
            <a:ext cx="36459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Đáp án:</a:t>
            </a:r>
          </a:p>
          <a:p>
            <a:r>
              <a:rPr 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8m</a:t>
            </a:r>
            <a:r>
              <a:rPr lang="da-DK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5dm</a:t>
            </a:r>
            <a:r>
              <a:rPr lang="da-DK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&gt;  8,005m</a:t>
            </a:r>
            <a:r>
              <a:rPr lang="da-DK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C:\Users\ADMIN\Desktop\Tai nguyen thiet ke tro choi\Bảng gỗ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582" y="22448"/>
            <a:ext cx="1708019" cy="9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51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1"/>
            <a:ext cx="9144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2529440"/>
            <a:ext cx="10122914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88" y="-604905"/>
            <a:ext cx="3613657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66800" y="4532293"/>
            <a:ext cx="594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Điền dấu thích hợp vào chỗ chấm:       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7m</a:t>
            </a:r>
            <a:r>
              <a:rPr lang="da-DK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5dm</a:t>
            </a:r>
            <a:r>
              <a:rPr lang="da-DK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... 7,005m</a:t>
            </a:r>
            <a:r>
              <a:rPr lang="da-DK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35886" y="950893"/>
            <a:ext cx="36459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Đáp án:</a:t>
            </a:r>
          </a:p>
          <a:p>
            <a:r>
              <a:rPr 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7m</a:t>
            </a:r>
            <a:r>
              <a:rPr lang="da-DK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5dm</a:t>
            </a:r>
            <a:r>
              <a:rPr lang="da-DK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7,005m</a:t>
            </a:r>
            <a:r>
              <a:rPr lang="da-DK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C:\Users\ADMIN\Desktop\Tai nguyen thiet ke tro choi\Bảng gỗ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582" y="22448"/>
            <a:ext cx="1708019" cy="9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51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1"/>
            <a:ext cx="9144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5514" y="2545080"/>
            <a:ext cx="9818114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88" y="-604905"/>
            <a:ext cx="3613657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43000" y="4451329"/>
            <a:ext cx="594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Điền dấu thích hợp vào chỗ chấm:       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7m</a:t>
            </a:r>
            <a:r>
              <a:rPr lang="da-DK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5dm</a:t>
            </a:r>
            <a:r>
              <a:rPr lang="da-DK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... 7,5m</a:t>
            </a:r>
            <a:r>
              <a:rPr lang="da-DK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64486" y="950893"/>
            <a:ext cx="36459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Đáp án:</a:t>
            </a:r>
          </a:p>
          <a:p>
            <a:r>
              <a:rPr 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7m</a:t>
            </a:r>
            <a:r>
              <a:rPr lang="da-DK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5dm</a:t>
            </a:r>
            <a:r>
              <a:rPr lang="da-DK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da-D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7,5m</a:t>
            </a:r>
            <a:r>
              <a:rPr lang="da-DK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C:\Users\ADMIN\Desktop\Tai nguyen thiet ke tro choi\Bảng gỗ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582" y="22448"/>
            <a:ext cx="1708019" cy="9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60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</TotalTime>
  <Words>866</Words>
  <Application>Microsoft Office PowerPoint</Application>
  <PresentationFormat>Trình chiếu Trên màn hình (4:3)</PresentationFormat>
  <Paragraphs>143</Paragraphs>
  <Slides>21</Slides>
  <Notes>0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2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21</vt:i4>
      </vt:variant>
    </vt:vector>
  </HeadingPairs>
  <TitlesOfParts>
    <vt:vector size="24" baseType="lpstr">
      <vt:lpstr>Arial</vt:lpstr>
      <vt:lpstr>Times New Roman</vt:lpstr>
      <vt:lpstr>Default Design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Ha Nguyen</cp:lastModifiedBy>
  <cp:revision>75</cp:revision>
  <dcterms:created xsi:type="dcterms:W3CDTF">2022-02-05T01:51:36Z</dcterms:created>
  <dcterms:modified xsi:type="dcterms:W3CDTF">2022-04-17T10:41:36Z</dcterms:modified>
</cp:coreProperties>
</file>