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431" r:id="rId2"/>
    <p:sldId id="452" r:id="rId3"/>
    <p:sldId id="416" r:id="rId4"/>
    <p:sldId id="422" r:id="rId5"/>
    <p:sldId id="451" r:id="rId6"/>
    <p:sldId id="402" r:id="rId7"/>
    <p:sldId id="401" r:id="rId8"/>
    <p:sldId id="453" r:id="rId9"/>
    <p:sldId id="325" r:id="rId10"/>
    <p:sldId id="408" r:id="rId11"/>
    <p:sldId id="338" r:id="rId12"/>
    <p:sldId id="356" r:id="rId13"/>
    <p:sldId id="390" r:id="rId14"/>
    <p:sldId id="392" r:id="rId15"/>
    <p:sldId id="438" r:id="rId16"/>
    <p:sldId id="454" r:id="rId17"/>
    <p:sldId id="388" r:id="rId18"/>
    <p:sldId id="389" r:id="rId19"/>
    <p:sldId id="393" r:id="rId20"/>
    <p:sldId id="394" r:id="rId21"/>
    <p:sldId id="439" r:id="rId22"/>
    <p:sldId id="455" r:id="rId23"/>
    <p:sldId id="316" r:id="rId24"/>
    <p:sldId id="322" r:id="rId25"/>
    <p:sldId id="311" r:id="rId26"/>
    <p:sldId id="418" r:id="rId27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660033"/>
    <a:srgbClr val="CCFFFF"/>
    <a:srgbClr val="FFFFCC"/>
    <a:srgbClr val="CC00FF"/>
    <a:srgbClr val="00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5"/>
    <p:restoredTop sz="94698"/>
  </p:normalViewPr>
  <p:slideViewPr>
    <p:cSldViewPr showGuides="1">
      <p:cViewPr varScale="1">
        <p:scale>
          <a:sx n="88" d="100"/>
          <a:sy n="88" d="100"/>
        </p:scale>
        <p:origin x="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9492C9-C981-4027-A4FE-2792A81472E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4/20/22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403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sz="1200" dirty="0"/>
              <a:pPr lvl="0" algn="r">
                <a:buNone/>
              </a:pPr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23571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vi-VN" altLang="x-none"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pPr lvl="0" algn="r"/>
              <a:t>10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13"/>
          <p:cNvSpPr/>
          <p:nvPr/>
        </p:nvSpPr>
        <p:spPr>
          <a:xfrm>
            <a:off x="1157288" y="1344613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14413" y="0"/>
            <a:ext cx="81295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marL="0" marR="0" lvl="0" indent="-283210" algn="l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 rot="19468671">
            <a:off x="396875" y="954088"/>
            <a:ext cx="685800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vert="horz" wrap="square" lIns="91440" tIns="274320" rIns="91440" bIns="45720" numCol="1" anchor="t" anchorCtr="0" compatLnSpc="1">
            <a:normAutofit/>
          </a:bodyPr>
          <a:lstStyle>
            <a:lvl1pPr indent="0">
              <a:buNone/>
              <a:defRPr sz="3200"/>
            </a:lvl1pPr>
          </a:lstStyle>
          <a:p>
            <a:pPr marL="365125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rgbClr val="B5A788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/D:/AoDaiVietNam-TrangNhung_78z%20(mp3cut.net).mp3" TargetMode="External"/><Relationship Id="rId1" Type="http://schemas.microsoft.com/office/2007/relationships/media" Target="file:////D:/AoDaiVietNam-TrangNhung_78z%20(mp3cut.net)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Vi%E1%BB%87t_Nam" TargetMode="External"/><Relationship Id="rId3" Type="http://schemas.openxmlformats.org/officeDocument/2006/relationships/hyperlink" Target="https://vi.wikipedia.org/wiki/Qu%E1%BA%A3ng_Th%E1%BB%8D,_Qu%E1%BA%A3ng_%C4%90i%E1%BB%81n" TargetMode="External"/><Relationship Id="rId7" Type="http://schemas.openxmlformats.org/officeDocument/2006/relationships/hyperlink" Target="https://vi.wikipedia.org/w/index.php?title=Th%C6%A1_c%C3%A1ch_m%E1%BA%A1ng&amp;action=edit&amp;redlink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Nh%C3%A0_th%C6%A1" TargetMode="External"/><Relationship Id="rId5" Type="http://schemas.openxmlformats.org/officeDocument/2006/relationships/hyperlink" Target="https://vi.wikipedia.org/wiki/Th%E1%BB%ABa_Thi%C3%AAn_Hu%E1%BA%BF" TargetMode="External"/><Relationship Id="rId10" Type="http://schemas.openxmlformats.org/officeDocument/2006/relationships/hyperlink" Target="https://vi.wikipedia.org/wiki/Ch%C3%ADnh_tr%E1%BB%8B_Vi%E1%BB%87t_Nam" TargetMode="External"/><Relationship Id="rId4" Type="http://schemas.openxmlformats.org/officeDocument/2006/relationships/hyperlink" Target="https://vi.wikipedia.org/wiki/Qu%E1%BA%A3ng_%C4%90i%E1%BB%81n" TargetMode="External"/><Relationship Id="rId9" Type="http://schemas.openxmlformats.org/officeDocument/2006/relationships/hyperlink" Target="https://vi.wikipedia.org/wiki/Ch%C3%ADnh_kh%C3%A1ch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9235C13A-3D29-4749-B1B1-0D90CB28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C83081-326E-4B45-91F5-547C1E0E36FA}"/>
              </a:ext>
            </a:extLst>
          </p:cNvPr>
          <p:cNvSpPr/>
          <p:nvPr/>
        </p:nvSpPr>
        <p:spPr>
          <a:xfrm>
            <a:off x="1295400" y="3205163"/>
            <a:ext cx="7086601" cy="3798093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0665725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0000"/>
                </a:solidFill>
                <a:cs typeface="Times New Roman" pitchFamily="18" charset="0"/>
              </a:rPr>
              <a:t>TẬP ĐỌC 5</a:t>
            </a:r>
            <a:endParaRPr lang="en-US" sz="9600" dirty="0">
              <a:cs typeface="Times New Roman" pitchFamily="18" charset="0"/>
            </a:endParaRPr>
          </a:p>
        </p:txBody>
      </p:sp>
      <p:sp>
        <p:nvSpPr>
          <p:cNvPr id="15363" name="Title 3">
            <a:extLst>
              <a:ext uri="{FF2B5EF4-FFF2-40B4-BE49-F238E27FC236}">
                <a16:creationId xmlns:a16="http://schemas.microsoft.com/office/drawing/2014/main" id="{CFB9E6D9-98B6-C94D-A475-44CA75A16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4838" y="2640013"/>
            <a:ext cx="3036887" cy="1130300"/>
          </a:xfrm>
        </p:spPr>
        <p:txBody>
          <a:bodyPr/>
          <a:lstStyle/>
          <a:p>
            <a:br>
              <a:rPr lang="en-US" altLang="vi-VN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altLang="vi-VN" sz="24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21">
            <a:extLst>
              <a:ext uri="{FF2B5EF4-FFF2-40B4-BE49-F238E27FC236}">
                <a16:creationId xmlns:a16="http://schemas.microsoft.com/office/drawing/2014/main" id="{C4002068-BFDD-3249-A04E-2BCFF7B91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6038"/>
            <a:ext cx="8001000" cy="836612"/>
          </a:xfrm>
          <a:prstGeom prst="rect">
            <a:avLst/>
          </a:prstGeom>
          <a:noFill/>
          <a:ln>
            <a:noFill/>
          </a:ln>
          <a:effectLst>
            <a:outerShdw dist="56796" dir="20006097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15" tIns="48957" rIns="97915" bIns="48957">
            <a:spAutoFit/>
          </a:bodyPr>
          <a:lstStyle>
            <a:lvl1pPr defTabSz="9794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Tiểu học Phúc Lợi</a:t>
            </a:r>
            <a:endParaRPr lang="vi-VN" altLang="en-US" sz="1800" b="1" i="1">
              <a:solidFill>
                <a:srgbClr val="0070C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75231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Straight Connector 5"/>
          <p:cNvCxnSpPr/>
          <p:nvPr/>
        </p:nvCxnSpPr>
        <p:spPr>
          <a:xfrm rot="5400000">
            <a:off x="4164013" y="4086225"/>
            <a:ext cx="3581400" cy="1588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2531" name="TextBox 3"/>
          <p:cNvSpPr txBox="1"/>
          <p:nvPr/>
        </p:nvSpPr>
        <p:spPr>
          <a:xfrm>
            <a:off x="3429000" y="609600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4" name="Rectangle 2"/>
          <p:cNvSpPr/>
          <p:nvPr/>
        </p:nvSpPr>
        <p:spPr>
          <a:xfrm>
            <a:off x="101600" y="1828800"/>
            <a:ext cx="35814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đọc</a:t>
            </a:r>
            <a:endParaRPr sz="4000" b="1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2535" name="Rectangle 2"/>
          <p:cNvSpPr/>
          <p:nvPr/>
        </p:nvSpPr>
        <p:spPr>
          <a:xfrm>
            <a:off x="5943600" y="1841500"/>
            <a:ext cx="31242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106529" name="Text Box 33"/>
          <p:cNvSpPr txBox="1"/>
          <p:nvPr/>
        </p:nvSpPr>
        <p:spPr>
          <a:xfrm>
            <a:off x="5955507" y="2795587"/>
            <a:ext cx="3581400" cy="24622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khe </a:t>
            </a:r>
          </a:p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đon </a:t>
            </a:r>
          </a:p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mưa phùn</a:t>
            </a:r>
          </a:p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tiền tuyến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95262" y="2828925"/>
            <a:ext cx="6402387" cy="138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Ai về   thăm mẹ   quê ta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Chiều nay   có đứa con xa   nhớ thầm…</a:t>
            </a:r>
          </a:p>
          <a:p>
            <a:endParaRPr lang="vi-VN" altLang="x-none" sz="2400" b="1" dirty="0">
              <a:latin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68763"/>
            <a:ext cx="5791200" cy="184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  Bầm ơi  có rét  không bầm?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Heo heo gió núi, lâm thâm mưa phùn</a:t>
            </a:r>
          </a:p>
          <a:p>
            <a:endParaRPr lang="vi-VN" altLang="x-none" dirty="0">
              <a:latin typeface="Tahom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33600" y="2828925"/>
            <a:ext cx="114300" cy="37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663950" y="2908300"/>
            <a:ext cx="117475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773238" y="3481388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994150" y="3455988"/>
            <a:ext cx="117475" cy="315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205038" y="4675188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200400" y="4675188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514600" y="5257800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NATO1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610600" cy="5811838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55" name="AutoShape 3">
            <a:hlinkClick r:id="" action="ppaction://noaction"/>
          </p:cNvPr>
          <p:cNvSpPr/>
          <p:nvPr/>
        </p:nvSpPr>
        <p:spPr>
          <a:xfrm>
            <a:off x="8382000" y="152400"/>
            <a:ext cx="533400" cy="609600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 eaLnBrk="1" hangingPunct="1"/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76200" y="5811838"/>
            <a:ext cx="9220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Khe:đường nước chảy hẹp giữa hai vách núi hoặc sườn dốc.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ffc9a945d4be1f9e"/>
          <p:cNvPicPr>
            <a:picLocks noGrp="1" noChangeAspect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381000"/>
            <a:ext cx="7437438" cy="4876800"/>
          </a:xfrm>
          <a:ln/>
        </p:spPr>
      </p:pic>
      <p:sp>
        <p:nvSpPr>
          <p:cNvPr id="24579" name="Text Box 4"/>
          <p:cNvSpPr txBox="1"/>
          <p:nvPr/>
        </p:nvSpPr>
        <p:spPr>
          <a:xfrm>
            <a:off x="0" y="6334125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endParaRPr lang="vi-VN" altLang="x-none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4580" name="Text Box 4"/>
          <p:cNvSpPr txBox="1"/>
          <p:nvPr/>
        </p:nvSpPr>
        <p:spPr>
          <a:xfrm>
            <a:off x="0" y="5734050"/>
            <a:ext cx="9144000" cy="12001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Đon: bó (dùng trong các trường hợp: đon mạ, đon lúa,…)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/>
          <p:nvPr/>
        </p:nvSpPr>
        <p:spPr>
          <a:xfrm>
            <a:off x="-11112" y="4978400"/>
            <a:ext cx="9501187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Mưa phùn: (mưa hạt nhỏ kéo dài nhiều ngày kèm theo gió bấc )</a:t>
            </a:r>
          </a:p>
        </p:txBody>
      </p:sp>
      <p:sp>
        <p:nvSpPr>
          <p:cNvPr id="25603" name="Text Box 3"/>
          <p:cNvSpPr txBox="1"/>
          <p:nvPr/>
        </p:nvSpPr>
        <p:spPr>
          <a:xfrm>
            <a:off x="7010400" y="5935663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25604" name="imgb" descr="mua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724900" cy="475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IMG_3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" y="-152400"/>
            <a:ext cx="9144000" cy="6858000"/>
          </a:xfrm>
          <a:prstGeom prst="rect">
            <a:avLst/>
          </a:prstGeom>
          <a:noFill/>
          <a:ln w="28575" cap="flat" cmpd="sng">
            <a:solidFill>
              <a:srgbClr val="B60C65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B60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5720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tuyến: Tuyến trước, nơi trực tiếp chiến đấu với địch.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/>
          <p:nvPr/>
        </p:nvSpPr>
        <p:spPr>
          <a:xfrm>
            <a:off x="5715000" y="2819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699" name="Text Box 3"/>
          <p:cNvSpPr txBox="1"/>
          <p:nvPr/>
        </p:nvSpPr>
        <p:spPr>
          <a:xfrm>
            <a:off x="1600200" y="196850"/>
            <a:ext cx="4724400" cy="6661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200" dirty="0">
                <a:latin typeface="Arial" panose="020B0604020202020204" pitchFamily="34" charset="0"/>
              </a:rPr>
              <a:t>      </a:t>
            </a: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Ai về   thăm mẹ   quê ta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Chiều nay   có đứa con xa   nhớ thầm…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Bầm ơi   có rét  không bầm?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Heo heo gió núi, lâm thâm mưa phùn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Bầm ra   ruộng cấy   bầm run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Chân lội dưới bùn, tay cấy mạ non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Mạ non   bầm cấy   mấy đon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Ruột gan bầm lại   thương con mấy lần.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Mưa phùn   ướt áo   tứ thân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Mưa bao nhiêu hạt, thương bầm bấy nhiêu!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Bầm ơi ,sớm sớm  chiều chiều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Thương con, bầm chớ  lo nhiều bầm nghe !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đi   trăm núi  ngàn khe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Chưa bằng muôn nỗi   tái tê lòng bầm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đi   đánh giặc   mười năm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Chưa bằng khó nhọc   đời bầm sáu mươi.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ra   tiền tuyến   xa xôi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Yêu bầm   yêu nước, cả đôi mẹ hiền .</a:t>
            </a:r>
          </a:p>
        </p:txBody>
      </p:sp>
      <p:sp>
        <p:nvSpPr>
          <p:cNvPr id="29700" name="Text Box 4"/>
          <p:cNvSpPr txBox="1"/>
          <p:nvPr/>
        </p:nvSpPr>
        <p:spPr>
          <a:xfrm>
            <a:off x="5943600" y="31242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701" name="Text Box 5"/>
          <p:cNvSpPr txBox="1"/>
          <p:nvPr/>
        </p:nvSpPr>
        <p:spPr>
          <a:xfrm>
            <a:off x="5791200" y="27432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02" name="Line 6"/>
          <p:cNvSpPr/>
          <p:nvPr/>
        </p:nvSpPr>
        <p:spPr>
          <a:xfrm>
            <a:off x="4876800" y="914400"/>
            <a:ext cx="838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04" name="Line 8"/>
          <p:cNvSpPr/>
          <p:nvPr/>
        </p:nvSpPr>
        <p:spPr>
          <a:xfrm>
            <a:off x="4038600" y="3505200"/>
            <a:ext cx="533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4" name="Text Box 9"/>
          <p:cNvSpPr txBox="1"/>
          <p:nvPr/>
        </p:nvSpPr>
        <p:spPr>
          <a:xfrm>
            <a:off x="0" y="35052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06" name="Line 10"/>
          <p:cNvSpPr/>
          <p:nvPr/>
        </p:nvSpPr>
        <p:spPr>
          <a:xfrm>
            <a:off x="4495800" y="2400300"/>
            <a:ext cx="228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6" name="Text Box 11"/>
          <p:cNvSpPr txBox="1"/>
          <p:nvPr/>
        </p:nvSpPr>
        <p:spPr>
          <a:xfrm>
            <a:off x="5105400" y="3649663"/>
            <a:ext cx="1447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08" name="Line 12"/>
          <p:cNvSpPr/>
          <p:nvPr/>
        </p:nvSpPr>
        <p:spPr>
          <a:xfrm>
            <a:off x="3810000" y="1676400"/>
            <a:ext cx="838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09" name="Text Box 13"/>
          <p:cNvSpPr txBox="1"/>
          <p:nvPr/>
        </p:nvSpPr>
        <p:spPr>
          <a:xfrm>
            <a:off x="4343400" y="32766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0" name="Line 14"/>
          <p:cNvSpPr/>
          <p:nvPr/>
        </p:nvSpPr>
        <p:spPr>
          <a:xfrm>
            <a:off x="2286000" y="16764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0" name="Text Box 15"/>
          <p:cNvSpPr txBox="1"/>
          <p:nvPr/>
        </p:nvSpPr>
        <p:spPr>
          <a:xfrm>
            <a:off x="0" y="42592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711" name="Text Box 16"/>
          <p:cNvSpPr txBox="1"/>
          <p:nvPr/>
        </p:nvSpPr>
        <p:spPr>
          <a:xfrm>
            <a:off x="0" y="4183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3" name="Line 17"/>
          <p:cNvSpPr/>
          <p:nvPr/>
        </p:nvSpPr>
        <p:spPr>
          <a:xfrm>
            <a:off x="3810000" y="3886200"/>
            <a:ext cx="10668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3" name="Text Box 18"/>
          <p:cNvSpPr txBox="1"/>
          <p:nvPr/>
        </p:nvSpPr>
        <p:spPr>
          <a:xfrm>
            <a:off x="1676400" y="4183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5" name="Line 19"/>
          <p:cNvSpPr/>
          <p:nvPr/>
        </p:nvSpPr>
        <p:spPr>
          <a:xfrm>
            <a:off x="2971800" y="2387600"/>
            <a:ext cx="10668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5" name="Text Box 20"/>
          <p:cNvSpPr txBox="1"/>
          <p:nvPr/>
        </p:nvSpPr>
        <p:spPr>
          <a:xfrm>
            <a:off x="3429000" y="4259263"/>
            <a:ext cx="990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7" name="Line 21"/>
          <p:cNvSpPr/>
          <p:nvPr/>
        </p:nvSpPr>
        <p:spPr>
          <a:xfrm>
            <a:off x="3886200" y="3124200"/>
            <a:ext cx="914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7" name="Text Box 22"/>
          <p:cNvSpPr txBox="1"/>
          <p:nvPr/>
        </p:nvSpPr>
        <p:spPr>
          <a:xfrm>
            <a:off x="4648200" y="4183063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9" name="Line 23"/>
          <p:cNvSpPr/>
          <p:nvPr/>
        </p:nvSpPr>
        <p:spPr>
          <a:xfrm>
            <a:off x="3657600" y="1295400"/>
            <a:ext cx="533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0" name="Line 24"/>
          <p:cNvSpPr/>
          <p:nvPr/>
        </p:nvSpPr>
        <p:spPr>
          <a:xfrm flipH="1">
            <a:off x="3594100" y="355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1" name="Line 25"/>
          <p:cNvSpPr/>
          <p:nvPr/>
        </p:nvSpPr>
        <p:spPr>
          <a:xfrm flipH="1">
            <a:off x="5867400" y="7620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2" name="Line 26"/>
          <p:cNvSpPr/>
          <p:nvPr/>
        </p:nvSpPr>
        <p:spPr>
          <a:xfrm flipH="1">
            <a:off x="5943600" y="7620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3" name="Line 27"/>
          <p:cNvSpPr/>
          <p:nvPr/>
        </p:nvSpPr>
        <p:spPr>
          <a:xfrm flipH="1">
            <a:off x="4597400" y="355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4" name="Line 28"/>
          <p:cNvSpPr/>
          <p:nvPr/>
        </p:nvSpPr>
        <p:spPr>
          <a:xfrm flipH="1">
            <a:off x="3556000" y="25527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5" name="Line 29"/>
          <p:cNvSpPr/>
          <p:nvPr/>
        </p:nvSpPr>
        <p:spPr>
          <a:xfrm flipH="1">
            <a:off x="4648200" y="18288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6" name="Line 30"/>
          <p:cNvSpPr/>
          <p:nvPr/>
        </p:nvSpPr>
        <p:spPr>
          <a:xfrm flipH="1">
            <a:off x="3060700" y="7239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7" name="Line 31"/>
          <p:cNvSpPr/>
          <p:nvPr/>
        </p:nvSpPr>
        <p:spPr>
          <a:xfrm flipH="1">
            <a:off x="3708400" y="29591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8" name="Line 32"/>
          <p:cNvSpPr/>
          <p:nvPr/>
        </p:nvSpPr>
        <p:spPr>
          <a:xfrm flipH="1">
            <a:off x="3835400" y="33147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9" name="Line 33"/>
          <p:cNvSpPr/>
          <p:nvPr/>
        </p:nvSpPr>
        <p:spPr>
          <a:xfrm flipH="1">
            <a:off x="4559300" y="25781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0" name="Line 34"/>
          <p:cNvSpPr/>
          <p:nvPr/>
        </p:nvSpPr>
        <p:spPr>
          <a:xfrm flipH="1">
            <a:off x="4038600" y="4419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1" name="Line 35"/>
          <p:cNvSpPr/>
          <p:nvPr/>
        </p:nvSpPr>
        <p:spPr>
          <a:xfrm flipH="1">
            <a:off x="4241800" y="40005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2" name="Line 36"/>
          <p:cNvSpPr/>
          <p:nvPr/>
        </p:nvSpPr>
        <p:spPr>
          <a:xfrm flipH="1">
            <a:off x="3517900" y="10795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32" name="Text Box 37"/>
          <p:cNvSpPr txBox="1"/>
          <p:nvPr/>
        </p:nvSpPr>
        <p:spPr>
          <a:xfrm>
            <a:off x="3429000" y="0"/>
            <a:ext cx="1828800" cy="3667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3300"/>
                </a:solidFill>
                <a:latin typeface="Tahoma" panose="020B0604030504040204" pitchFamily="34" charset="0"/>
              </a:rPr>
              <a:t>Bầm ơi</a:t>
            </a:r>
            <a:endParaRPr lang="vi-VN" altLang="x-none" b="1" dirty="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sp>
        <p:nvSpPr>
          <p:cNvPr id="183334" name="Line 38"/>
          <p:cNvSpPr/>
          <p:nvPr/>
        </p:nvSpPr>
        <p:spPr>
          <a:xfrm flipH="1">
            <a:off x="4267200" y="5105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5" name="Line 39"/>
          <p:cNvSpPr/>
          <p:nvPr/>
        </p:nvSpPr>
        <p:spPr>
          <a:xfrm flipH="1">
            <a:off x="3200400" y="5486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6" name="Line 40"/>
          <p:cNvSpPr/>
          <p:nvPr/>
        </p:nvSpPr>
        <p:spPr>
          <a:xfrm flipH="1">
            <a:off x="4635500" y="6858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7" name="Line 41"/>
          <p:cNvSpPr/>
          <p:nvPr/>
        </p:nvSpPr>
        <p:spPr>
          <a:xfrm flipH="1">
            <a:off x="4267200" y="4800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8" name="Line 42"/>
          <p:cNvSpPr/>
          <p:nvPr/>
        </p:nvSpPr>
        <p:spPr>
          <a:xfrm flipH="1">
            <a:off x="3352800" y="4724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9" name="Line 43"/>
          <p:cNvSpPr/>
          <p:nvPr/>
        </p:nvSpPr>
        <p:spPr>
          <a:xfrm flipH="1">
            <a:off x="3048000" y="6629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0" name="Line 44"/>
          <p:cNvSpPr/>
          <p:nvPr/>
        </p:nvSpPr>
        <p:spPr>
          <a:xfrm flipH="1">
            <a:off x="4495800" y="6248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1" name="Line 45"/>
          <p:cNvSpPr/>
          <p:nvPr/>
        </p:nvSpPr>
        <p:spPr>
          <a:xfrm flipH="1">
            <a:off x="3403600" y="6248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2" name="Line 46"/>
          <p:cNvSpPr/>
          <p:nvPr/>
        </p:nvSpPr>
        <p:spPr>
          <a:xfrm flipH="1">
            <a:off x="4038600" y="5867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3" name="Line 47"/>
          <p:cNvSpPr/>
          <p:nvPr/>
        </p:nvSpPr>
        <p:spPr>
          <a:xfrm flipH="1">
            <a:off x="4343400" y="5486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4" name="Line 48"/>
          <p:cNvSpPr/>
          <p:nvPr/>
        </p:nvSpPr>
        <p:spPr>
          <a:xfrm>
            <a:off x="5029200" y="4622800"/>
            <a:ext cx="838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6" name="Line 50"/>
          <p:cNvSpPr/>
          <p:nvPr/>
        </p:nvSpPr>
        <p:spPr>
          <a:xfrm>
            <a:off x="3124200" y="60960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7" name="Line 51"/>
          <p:cNvSpPr/>
          <p:nvPr/>
        </p:nvSpPr>
        <p:spPr>
          <a:xfrm>
            <a:off x="4267200" y="5334000"/>
            <a:ext cx="533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9746" name="Picture 5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46440">
            <a:off x="6988175" y="239713"/>
            <a:ext cx="19812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3349" name="Line 53"/>
          <p:cNvSpPr/>
          <p:nvPr/>
        </p:nvSpPr>
        <p:spPr>
          <a:xfrm>
            <a:off x="5257800" y="2057400"/>
            <a:ext cx="228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8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8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8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8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8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8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8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8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1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18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18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18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18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18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1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18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2000"/>
                                        <p:tgtEl>
                                          <p:spTgt spid="18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18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2000"/>
                                        <p:tgtEl>
                                          <p:spTgt spid="18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2000"/>
                                        <p:tgtEl>
                                          <p:spTgt spid="18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18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18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2000"/>
                                        <p:tgtEl>
                                          <p:spTgt spid="18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7" dur="2000"/>
                                        <p:tgtEl>
                                          <p:spTgt spid="18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4C79ED48-2797-224E-A83E-7AFA86DD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C83081-326E-4B45-91F5-547C1E0E36FA}"/>
              </a:ext>
            </a:extLst>
          </p:cNvPr>
          <p:cNvSpPr/>
          <p:nvPr/>
        </p:nvSpPr>
        <p:spPr>
          <a:xfrm>
            <a:off x="1295400" y="3205163"/>
            <a:ext cx="7086601" cy="3798093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0665725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0000"/>
                </a:solidFill>
                <a:cs typeface="Times New Roman" pitchFamily="18" charset="0"/>
              </a:rPr>
              <a:t>TÌM HIỂU BÀI</a:t>
            </a:r>
            <a:endParaRPr lang="en-US" sz="9600" dirty="0">
              <a:cs typeface="Times New Roman" pitchFamily="18" charset="0"/>
            </a:endParaRPr>
          </a:p>
        </p:txBody>
      </p:sp>
      <p:sp>
        <p:nvSpPr>
          <p:cNvPr id="16387" name="Title 3">
            <a:extLst>
              <a:ext uri="{FF2B5EF4-FFF2-40B4-BE49-F238E27FC236}">
                <a16:creationId xmlns:a16="http://schemas.microsoft.com/office/drawing/2014/main" id="{823E5A65-A194-984E-9F49-E6ADA71FF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4838" y="2640013"/>
            <a:ext cx="3036887" cy="1130300"/>
          </a:xfrm>
        </p:spPr>
        <p:txBody>
          <a:bodyPr/>
          <a:lstStyle/>
          <a:p>
            <a:br>
              <a:rPr lang="en-US" alt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alt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31667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/>
          <p:nvPr/>
        </p:nvSpPr>
        <p:spPr>
          <a:xfrm>
            <a:off x="685800" y="152400"/>
            <a:ext cx="2819400" cy="6461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3600" dirty="0">
              <a:latin typeface="Tahoma" panose="020B0604030504040204" pitchFamily="34" charset="0"/>
            </a:endParaRPr>
          </a:p>
        </p:txBody>
      </p:sp>
      <p:sp>
        <p:nvSpPr>
          <p:cNvPr id="31747" name="TextBox 2"/>
          <p:cNvSpPr txBox="1"/>
          <p:nvPr/>
        </p:nvSpPr>
        <p:spPr>
          <a:xfrm>
            <a:off x="0" y="-28575"/>
            <a:ext cx="914400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Điều gì gợi cho anh chiến sĩ nhớ tới mẹ? Anh nhớ hình ảnh n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của mẹ?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33338" y="1143000"/>
            <a:ext cx="9144000" cy="113877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Cảnh chiều đông mưa phùn, gió bấc l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anh chiến sĩ thầm nhớ tới người mẹ nơi quê nh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0" y="2313140"/>
            <a:ext cx="9144000" cy="113877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Anh nhớ hình ảnh mẹ lội dưới ruộng sâu cấy lúa, chân ngập trong bùn, mẹ run vì rét.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2038" name="Picture 4" descr="trannh day hoc 1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647162"/>
            <a:ext cx="4876800" cy="3216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TextBox 1"/>
          <p:cNvSpPr txBox="1"/>
          <p:nvPr/>
        </p:nvSpPr>
        <p:spPr>
          <a:xfrm>
            <a:off x="-200025" y="-68262"/>
            <a:ext cx="9372600" cy="32316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algn="l" eaLnBrk="1" hangingPunct="1"/>
            <a:r>
              <a:rPr sz="3200" b="1" dirty="0">
                <a:solidFill>
                  <a:srgbClr val="660066"/>
                </a:solidFill>
                <a:latin typeface="Times New Roman" pitchFamily="18" charset="0"/>
                <a:cs typeface="Times New Roman" panose="02020603050405020304" pitchFamily="18" charset="0"/>
              </a:rPr>
              <a:t>                  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 non bầm cấy mấy đon</a:t>
            </a:r>
          </a:p>
          <a:p>
            <a:pPr lvl="1" algn="l" eaLnBrk="1" hangingPunct="1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Ruột gan bầm lại thương con mấy lần.</a:t>
            </a:r>
          </a:p>
          <a:p>
            <a:pPr lvl="1" algn="l" eaLnBrk="1" hangingPunct="1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Mưa phùn ướt áo tứ thân</a:t>
            </a:r>
          </a:p>
          <a:p>
            <a:pPr lvl="1" algn="l" eaLnBrk="1" hangingPunct="1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bao nhiêu hạt, thương bầm bấy nhiêu!</a:t>
            </a:r>
            <a:endParaRPr sz="32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eaLnBrk="1" hangingPunct="1"/>
            <a:r>
              <a:rPr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sz="36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sz="2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-200025" y="3409951"/>
            <a:ext cx="9191625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Tình cảm của người mẹ đối với con:</a:t>
            </a:r>
          </a:p>
          <a:p>
            <a:pPr algn="l" eaLnBrk="1" hangingPunct="1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 non bầm cấy mấy đon</a:t>
            </a:r>
          </a:p>
          <a:p>
            <a:pPr algn="l" eaLnBrk="1" hangingPunct="1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Ruột gan bầm lại thương con mấy lần.</a:t>
            </a:r>
          </a:p>
          <a:p>
            <a:pPr algn="l" eaLnBrk="1" hangingPunct="1"/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Tình cảm của người con đối với mẹ:</a:t>
            </a:r>
          </a:p>
          <a:p>
            <a:pPr algn="l" eaLnBrk="1" hangingPunct="1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Mưa phùn ướt áo tứ thân </a:t>
            </a:r>
          </a:p>
          <a:p>
            <a:pPr algn="l" eaLnBrk="1" hangingPunct="1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Mưa bao nhiêu hạt thương bầm bấy </a:t>
            </a:r>
            <a:r>
              <a:rPr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062" name="Line 6"/>
          <p:cNvSpPr/>
          <p:nvPr/>
        </p:nvSpPr>
        <p:spPr>
          <a:xfrm>
            <a:off x="4114800" y="4442564"/>
            <a:ext cx="2133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3" name="Line 7"/>
          <p:cNvSpPr/>
          <p:nvPr/>
        </p:nvSpPr>
        <p:spPr>
          <a:xfrm flipV="1">
            <a:off x="4495800" y="6379924"/>
            <a:ext cx="3505200" cy="1111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4" name="Line 8"/>
          <p:cNvSpPr/>
          <p:nvPr/>
        </p:nvSpPr>
        <p:spPr>
          <a:xfrm>
            <a:off x="838200" y="6388275"/>
            <a:ext cx="3124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5" name="Line 9"/>
          <p:cNvSpPr/>
          <p:nvPr/>
        </p:nvSpPr>
        <p:spPr>
          <a:xfrm>
            <a:off x="3962400" y="4946477"/>
            <a:ext cx="33528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" name="TextBox 2"/>
          <p:cNvSpPr txBox="1"/>
          <p:nvPr/>
        </p:nvSpPr>
        <p:spPr>
          <a:xfrm>
            <a:off x="152400" y="2209800"/>
            <a:ext cx="9144000" cy="113877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những hình ảnh so sánh thể hiện tình cảm mẹ con thắm thiết, sâu nặng.</a:t>
            </a:r>
            <a:endParaRPr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/>
          <p:nvPr/>
        </p:nvSpPr>
        <p:spPr>
          <a:xfrm>
            <a:off x="28575" y="2295525"/>
            <a:ext cx="9420225" cy="255454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 dùng cách nói so sánh: 	</a:t>
            </a:r>
            <a:r>
              <a:rPr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Con đi trăm núi ngàn khe</a:t>
            </a:r>
          </a:p>
          <a:p>
            <a:r>
              <a:rPr sz="32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Chưa bằng </a:t>
            </a:r>
            <a:r>
              <a:rPr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muôn nỗi tái tê lòng bầm</a:t>
            </a:r>
          </a:p>
          <a:p>
            <a:r>
              <a:rPr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Con đi đánh giặc mười năm</a:t>
            </a:r>
          </a:p>
          <a:p>
            <a:r>
              <a:rPr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Chưa bằng </a:t>
            </a:r>
            <a:r>
              <a:rPr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khó nhọc đời bầm sáu mươi.</a:t>
            </a:r>
          </a:p>
        </p:txBody>
      </p:sp>
      <p:sp>
        <p:nvSpPr>
          <p:cNvPr id="35843" name="Rectangle 4"/>
          <p:cNvSpPr/>
          <p:nvPr/>
        </p:nvSpPr>
        <p:spPr>
          <a:xfrm>
            <a:off x="152400" y="762000"/>
            <a:ext cx="8229600" cy="1692771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r>
              <a:rPr sz="2400" b="1" dirty="0">
                <a:solidFill>
                  <a:srgbClr val="660066"/>
                </a:solidFill>
                <a:latin typeface="Tahoma" panose="020B0604030504040204" pitchFamily="34" charset="0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3/ Anh chiến sĩ đã dùng cách nói như thế nào để làm yên lòng mẹ? </a:t>
            </a:r>
          </a:p>
          <a:p>
            <a:r>
              <a:rPr sz="4000" b="1" dirty="0">
                <a:solidFill>
                  <a:srgbClr val="0066FF"/>
                </a:solidFill>
                <a:latin typeface="Arial" panose="020B0604020202020204" pitchFamily="34" charset="0"/>
              </a:rPr>
              <a:t>		</a:t>
            </a:r>
          </a:p>
        </p:txBody>
      </p:sp>
      <p:sp>
        <p:nvSpPr>
          <p:cNvPr id="177160" name="Line 8"/>
          <p:cNvSpPr/>
          <p:nvPr/>
        </p:nvSpPr>
        <p:spPr>
          <a:xfrm>
            <a:off x="3429001" y="4751540"/>
            <a:ext cx="2971800" cy="0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993D00"/>
            </a:prstShdw>
          </a:effectLst>
        </p:spPr>
      </p:sp>
      <p:sp>
        <p:nvSpPr>
          <p:cNvPr id="177161" name="Line 9"/>
          <p:cNvSpPr/>
          <p:nvPr/>
        </p:nvSpPr>
        <p:spPr>
          <a:xfrm>
            <a:off x="3601243" y="3736932"/>
            <a:ext cx="2551113" cy="0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993D00"/>
            </a:prstShdw>
          </a:effectLst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4C79ED48-2797-224E-A83E-7AFA86DD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C83081-326E-4B45-91F5-547C1E0E36FA}"/>
              </a:ext>
            </a:extLst>
          </p:cNvPr>
          <p:cNvSpPr/>
          <p:nvPr/>
        </p:nvSpPr>
        <p:spPr>
          <a:xfrm>
            <a:off x="1295400" y="3205163"/>
            <a:ext cx="7086601" cy="3798093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0665725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0000"/>
                </a:solidFill>
                <a:cs typeface="Times New Roman" pitchFamily="18" charset="0"/>
              </a:rPr>
              <a:t>KHỞI ĐỘNG</a:t>
            </a:r>
            <a:endParaRPr lang="en-US" sz="9600" dirty="0">
              <a:cs typeface="Times New Roman" pitchFamily="18" charset="0"/>
            </a:endParaRPr>
          </a:p>
        </p:txBody>
      </p:sp>
      <p:sp>
        <p:nvSpPr>
          <p:cNvPr id="16387" name="Title 3">
            <a:extLst>
              <a:ext uri="{FF2B5EF4-FFF2-40B4-BE49-F238E27FC236}">
                <a16:creationId xmlns:a16="http://schemas.microsoft.com/office/drawing/2014/main" id="{823E5A65-A194-984E-9F49-E6ADA71FF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4838" y="2640013"/>
            <a:ext cx="3036887" cy="1130300"/>
          </a:xfrm>
        </p:spPr>
        <p:txBody>
          <a:bodyPr/>
          <a:lstStyle/>
          <a:p>
            <a:br>
              <a:rPr lang="en-US" altLang="vi-VN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altLang="vi-VN" sz="24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46812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/>
          <p:nvPr/>
        </p:nvSpPr>
        <p:spPr>
          <a:xfrm>
            <a:off x="685800" y="4763"/>
            <a:ext cx="8839200" cy="113877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 </a:t>
            </a:r>
            <a:r>
              <a:rPr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lời tâm tình của người chiến sĩ, em nghĩ gì về người mẹ của anh?</a:t>
            </a:r>
            <a:endParaRPr sz="32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73038" y="1204913"/>
            <a:ext cx="8818562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mẹ của anh chiến sĩ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phụ nữ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iển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hình: chịu thương, chịu khó, hiền hậu,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yêu con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3365212"/>
            <a:ext cx="9144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anh chiến sỹ l</a:t>
            </a:r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như thế n</a:t>
            </a:r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304800" y="4114800"/>
            <a:ext cx="853440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chiến sĩ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con hiếu thảo, gi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tình yêu thương mẹ, yêu đất nước biết đặt tình yêu mẹ bên tình yêu đất nước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1600200" y="2308324"/>
            <a:ext cx="28178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4"/>
          <p:cNvSpPr/>
          <p:nvPr/>
        </p:nvSpPr>
        <p:spPr>
          <a:xfrm>
            <a:off x="7307" y="3429000"/>
            <a:ext cx="9129386" cy="12001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997A"/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thơ ca ngợi tình cảm thắm thiết, sâu nặng của người chiến sĩ với người mẹ Việt Nam.</a:t>
            </a:r>
          </a:p>
        </p:txBody>
      </p:sp>
    </p:spTree>
    <p:extLst>
      <p:ext uri="{BB962C8B-B14F-4D97-AF65-F5344CB8AC3E}">
        <p14:creationId xmlns:p14="http://schemas.microsoft.com/office/powerpoint/2010/main" val="4022473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4C79ED48-2797-224E-A83E-7AFA86DD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C83081-326E-4B45-91F5-547C1E0E36FA}"/>
              </a:ext>
            </a:extLst>
          </p:cNvPr>
          <p:cNvSpPr/>
          <p:nvPr/>
        </p:nvSpPr>
        <p:spPr>
          <a:xfrm>
            <a:off x="1219200" y="1871266"/>
            <a:ext cx="7086601" cy="3798093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0665725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0000"/>
                </a:solidFill>
                <a:cs typeface="Times New Roman" pitchFamily="18" charset="0"/>
              </a:rPr>
              <a:t>THỰC HÀNH</a:t>
            </a:r>
            <a:endParaRPr lang="en-US" sz="9600" dirty="0">
              <a:cs typeface="Times New Roman" pitchFamily="18" charset="0"/>
            </a:endParaRPr>
          </a:p>
        </p:txBody>
      </p:sp>
      <p:sp>
        <p:nvSpPr>
          <p:cNvPr id="16387" name="Title 3">
            <a:extLst>
              <a:ext uri="{FF2B5EF4-FFF2-40B4-BE49-F238E27FC236}">
                <a16:creationId xmlns:a16="http://schemas.microsoft.com/office/drawing/2014/main" id="{823E5A65-A194-984E-9F49-E6ADA71FF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4838" y="2640013"/>
            <a:ext cx="3036887" cy="1130300"/>
          </a:xfrm>
        </p:spPr>
        <p:txBody>
          <a:bodyPr/>
          <a:lstStyle/>
          <a:p>
            <a:br>
              <a:rPr lang="en-US" alt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alt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05761"/>
      </p:ext>
    </p:extLst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x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-304800"/>
            <a:ext cx="9372600" cy="716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Text Box 3"/>
          <p:cNvSpPr txBox="1"/>
          <p:nvPr/>
        </p:nvSpPr>
        <p:spPr>
          <a:xfrm>
            <a:off x="2819400" y="609600"/>
            <a:ext cx="441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3733800" y="0"/>
            <a:ext cx="3429000" cy="1143000"/>
          </a:xfrm>
          <a:prstGeom prst="ellipse">
            <a:avLst/>
          </a:prstGeom>
          <a:gradFill rotWithShape="1">
            <a:gsLst>
              <a:gs pos="0">
                <a:srgbClr val="00FFCC"/>
              </a:gs>
              <a:gs pos="50000">
                <a:schemeClr val="tx1"/>
              </a:gs>
              <a:gs pos="100000">
                <a:srgbClr val="00FFCC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sng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Học thuộc lòng</a:t>
            </a:r>
          </a:p>
        </p:txBody>
      </p:sp>
      <p:sp>
        <p:nvSpPr>
          <p:cNvPr id="39941" name="Text Box 6"/>
          <p:cNvSpPr txBox="1"/>
          <p:nvPr/>
        </p:nvSpPr>
        <p:spPr>
          <a:xfrm>
            <a:off x="1752600" y="1752600"/>
            <a:ext cx="7010400" cy="3667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dirty="0">
              <a:latin typeface="Tahoma" panose="020B0604030504040204" pitchFamily="34" charset="0"/>
            </a:endParaRPr>
          </a:p>
        </p:txBody>
      </p:sp>
      <p:pic>
        <p:nvPicPr>
          <p:cNvPr id="39942" name="Picture 21" descr="j02321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58957">
            <a:off x="1447800" y="3200400"/>
            <a:ext cx="4267200" cy="296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3" name="AutoShape 10"/>
          <p:cNvSpPr/>
          <p:nvPr/>
        </p:nvSpPr>
        <p:spPr>
          <a:xfrm>
            <a:off x="4267200" y="1219200"/>
            <a:ext cx="3429000" cy="2286000"/>
          </a:xfrm>
          <a:prstGeom prst="wedgeEllipseCallout">
            <a:avLst>
              <a:gd name="adj1" fmla="val -52037"/>
              <a:gd name="adj2" fmla="val 52083"/>
            </a:avLst>
          </a:prstGeom>
          <a:solidFill>
            <a:schemeClr val="bg1"/>
          </a:solidFill>
          <a:ln w="9525">
            <a:noFill/>
          </a:ln>
          <a:effectLst>
            <a:prstShdw prst="shdw17" dist="17961" dir="2699999">
              <a:srgbClr val="7A9999"/>
            </a:prstShdw>
          </a:effectLst>
        </p:spPr>
        <p:txBody>
          <a:bodyPr anchor="ctr" anchorCtr="0"/>
          <a:lstStyle/>
          <a:p>
            <a:r>
              <a:rPr sz="2400" b="1" dirty="0">
                <a:latin typeface="Tahoma" panose="020B0604030504040204" pitchFamily="34" charset="0"/>
              </a:rPr>
              <a:t>Tự đọc nhẩm  để học thuộc lòng bài thơ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54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3" descr="200609251151167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5800" y="1588"/>
            <a:ext cx="982980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2" name="Oval 4"/>
          <p:cNvSpPr>
            <a:spLocks noChangeArrowheads="1"/>
          </p:cNvSpPr>
          <p:nvPr/>
        </p:nvSpPr>
        <p:spPr bwMode="auto">
          <a:xfrm>
            <a:off x="2590800" y="3124200"/>
            <a:ext cx="53340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41989" name="Picture 13" descr="J03048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38864">
            <a:off x="879475" y="261938"/>
            <a:ext cx="2725738" cy="3419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7"/>
          <p:cNvSpPr/>
          <p:nvPr/>
        </p:nvSpPr>
        <p:spPr>
          <a:xfrm>
            <a:off x="2286000" y="2895600"/>
            <a:ext cx="4038600" cy="6858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3D001F"/>
            </a:prstShdw>
          </a:effectLst>
        </p:spPr>
        <p:txBody>
          <a:bodyPr wrap="none" anchor="ctr" anchorCtr="0"/>
          <a:lstStyle/>
          <a:p>
            <a:r>
              <a:rPr lang="vi-VN"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DẶN DÒ</a:t>
            </a:r>
            <a:endParaRPr sz="4000" b="1" dirty="0">
              <a:latin typeface="Times New Roman" panose="02020603050405020304" pitchFamily="18" charset="0"/>
            </a:endParaRPr>
          </a:p>
        </p:txBody>
      </p:sp>
      <p:sp>
        <p:nvSpPr>
          <p:cNvPr id="43011" name="Text Box 8"/>
          <p:cNvSpPr txBox="1"/>
          <p:nvPr/>
        </p:nvSpPr>
        <p:spPr>
          <a:xfrm>
            <a:off x="1676400" y="3644900"/>
            <a:ext cx="5486400" cy="7016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dirty="0">
                <a:solidFill>
                  <a:srgbClr val="0066FF"/>
                </a:solidFill>
                <a:latin typeface="Times New Roman" panose="02020603050405020304" pitchFamily="18" charset="0"/>
              </a:rPr>
              <a:t>Đọc thuộc lòng bài thơ</a:t>
            </a:r>
            <a:r>
              <a:rPr sz="320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3012" name="Picture 11" descr="j03957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04800"/>
            <a:ext cx="38100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Text Box 14"/>
          <p:cNvSpPr txBox="1"/>
          <p:nvPr/>
        </p:nvSpPr>
        <p:spPr>
          <a:xfrm>
            <a:off x="228600" y="4495800"/>
            <a:ext cx="8915400" cy="7016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Đọc trước bài: Út Vịnh</a:t>
            </a:r>
            <a:endParaRPr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oDaiVietNam-TrangNhung_78z (mp3cut.net).mp3">
            <a:hlinkClick r:id="" action="ppaction://media"/>
            <a:extLst>
              <a:ext uri="{FF2B5EF4-FFF2-40B4-BE49-F238E27FC236}">
                <a16:creationId xmlns:a16="http://schemas.microsoft.com/office/drawing/2014/main" id="{ED4CFF48-0A33-E249-825B-FD071EFC61F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225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1" descr="Screen Clipping">
            <a:extLst>
              <a:ext uri="{FF2B5EF4-FFF2-40B4-BE49-F238E27FC236}">
                <a16:creationId xmlns:a16="http://schemas.microsoft.com/office/drawing/2014/main" id="{40B8027D-3CED-6241-B623-276F8110F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2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/>
          <p:nvPr/>
        </p:nvSpPr>
        <p:spPr>
          <a:xfrm>
            <a:off x="152400" y="838200"/>
            <a:ext cx="86487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Em hãy đọc đoạn 1 của </a:t>
            </a:r>
            <a:r>
              <a:rPr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sz="44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đọc “Công việc đầu </a:t>
            </a:r>
            <a:r>
              <a:rPr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sz="4400" b="1" dirty="0" err="1">
                <a:solidFill>
                  <a:srgbClr val="FF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trả lời câu hỏi:</a:t>
            </a:r>
            <a:endParaRPr sz="4400" b="1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0243" name="Rectangle 5"/>
          <p:cNvSpPr/>
          <p:nvPr/>
        </p:nvSpPr>
        <p:spPr>
          <a:xfrm>
            <a:off x="381000" y="3505200"/>
            <a:ext cx="8458200" cy="1825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4000" b="1" dirty="0">
                <a:latin typeface="Times New Roman" pitchFamily="18" charset="0"/>
                <a:cs typeface="Times New Roman" pitchFamily="18" charset="0"/>
              </a:rPr>
              <a:t>Công việc đầu tiên anh Ba giao cho chị Út l</a:t>
            </a:r>
            <a:r>
              <a:rPr sz="40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sz="4000" b="1" dirty="0">
                <a:latin typeface="Times New Roman" pitchFamily="18" charset="0"/>
                <a:cs typeface="Times New Roman" pitchFamily="18" charset="0"/>
              </a:rPr>
              <a:t> gì?</a:t>
            </a:r>
            <a:endParaRPr sz="4000" b="1" dirty="0"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28600"/>
            <a:ext cx="8001000" cy="61944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Em hãy chọn ý đúng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câu sau:</a:t>
            </a:r>
            <a:endParaRPr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sz="3600" b="1" dirty="0">
                <a:latin typeface="Times New Roman" pitchFamily="18" charset="0"/>
                <a:cs typeface="Times New Roman" pitchFamily="18" charset="0"/>
              </a:rPr>
              <a:t>Chị Út muốn được thoát li vì: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AutoNum type="alphaLcPeriod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sz="3600" b="1" dirty="0">
                <a:latin typeface="Times New Roman" pitchFamily="18" charset="0"/>
                <a:cs typeface="Times New Roman" pitchFamily="18" charset="0"/>
              </a:rPr>
              <a:t> Út yêu nước, yêu nhân dân.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AutoNum type="alphaLcPeriod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sz="3600" b="1" dirty="0">
                <a:latin typeface="Times New Roman" pitchFamily="18" charset="0"/>
                <a:cs typeface="Times New Roman" pitchFamily="18" charset="0"/>
              </a:rPr>
              <a:t> Út ham hoạt động, muốn l</a:t>
            </a:r>
            <a:r>
              <a:rPr sz="36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sz="3600" b="1" dirty="0">
                <a:latin typeface="Times New Roman" pitchFamily="18" charset="0"/>
                <a:cs typeface="Times New Roman" pitchFamily="18" charset="0"/>
              </a:rPr>
              <a:t>m được nhiều việc cho cách mạng.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AutoNum type="alphaLcPeriod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sz="3600" b="1" dirty="0">
                <a:latin typeface="Times New Roman" pitchFamily="18" charset="0"/>
                <a:cs typeface="Times New Roman" pitchFamily="18" charset="0"/>
              </a:rPr>
              <a:t> Út không muốn ở với gia đình.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AutoNum type="alphaLcPeriod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>
                <a:latin typeface="Times New Roman" pitchFamily="18" charset="0"/>
                <a:cs typeface="Times New Roman" pitchFamily="18" charset="0"/>
              </a:rPr>
              <a:t>Ý a v</a:t>
            </a:r>
            <a:r>
              <a:rPr sz="3600" b="1" dirty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sz="3600" b="1" dirty="0">
                <a:latin typeface="Times New Roman" pitchFamily="18" charset="0"/>
                <a:cs typeface="Times New Roman" pitchFamily="18" charset="0"/>
              </a:rPr>
              <a:t> b đúng.</a:t>
            </a:r>
            <a:endParaRPr sz="3600" b="1" dirty="0"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charRg st="192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192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192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4C79ED48-2797-224E-A83E-7AFA86DD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C83081-326E-4B45-91F5-547C1E0E36FA}"/>
              </a:ext>
            </a:extLst>
          </p:cNvPr>
          <p:cNvSpPr/>
          <p:nvPr/>
        </p:nvSpPr>
        <p:spPr>
          <a:xfrm>
            <a:off x="1295400" y="3205163"/>
            <a:ext cx="7086601" cy="3798093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0665725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0000"/>
                </a:solidFill>
                <a:cs typeface="Times New Roman" pitchFamily="18" charset="0"/>
              </a:rPr>
              <a:t>KHÁM PHÁ</a:t>
            </a:r>
            <a:endParaRPr lang="en-US" sz="9600" dirty="0">
              <a:cs typeface="Times New Roman" pitchFamily="18" charset="0"/>
            </a:endParaRPr>
          </a:p>
        </p:txBody>
      </p:sp>
      <p:sp>
        <p:nvSpPr>
          <p:cNvPr id="16387" name="Title 3">
            <a:extLst>
              <a:ext uri="{FF2B5EF4-FFF2-40B4-BE49-F238E27FC236}">
                <a16:creationId xmlns:a16="http://schemas.microsoft.com/office/drawing/2014/main" id="{823E5A65-A194-984E-9F49-E6ADA71FF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4838" y="2640013"/>
            <a:ext cx="3036887" cy="1130300"/>
          </a:xfrm>
        </p:spPr>
        <p:txBody>
          <a:bodyPr/>
          <a:lstStyle/>
          <a:p>
            <a:br>
              <a:rPr lang="en-US" altLang="vi-VN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altLang="vi-VN" sz="24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65025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rannh day hoc 1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95400"/>
            <a:ext cx="62992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1977" y="0"/>
            <a:ext cx="7703824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Bầm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eaLnBrk="1" hangingPunct="1"/>
            <a:r>
              <a:rPr lang="vi-VN" alt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Tố Hữu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6_nhatho7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399" y="-33337"/>
            <a:ext cx="4724401" cy="4757737"/>
          </a:xfrm>
          <a:ln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219200" y="4608513"/>
            <a:ext cx="6781800" cy="954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Hữu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(1920 - 2002)</a:t>
            </a:r>
          </a:p>
        </p:txBody>
      </p:sp>
      <p:sp>
        <p:nvSpPr>
          <p:cNvPr id="16388" name="TextBox 1"/>
          <p:cNvSpPr txBox="1"/>
          <p:nvPr/>
        </p:nvSpPr>
        <p:spPr>
          <a:xfrm>
            <a:off x="7938" y="5562600"/>
            <a:ext cx="9212262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vi-VN" altLang="x-none" sz="2000" b="1" dirty="0">
                <a:latin typeface="Times New Roman" pitchFamily="18" charset="0"/>
                <a:cs typeface="Times New Roman" pitchFamily="18" charset="0"/>
              </a:rPr>
              <a:t>Tố Hữu</a:t>
            </a:r>
            <a:r>
              <a:rPr lang="vi-VN" altLang="x-none" sz="2000" dirty="0">
                <a:latin typeface="Times New Roman" pitchFamily="18" charset="0"/>
                <a:cs typeface="Times New Roman" pitchFamily="18" charset="0"/>
              </a:rPr>
              <a:t>, tên thật là </a:t>
            </a:r>
            <a:r>
              <a:rPr lang="vi-VN" altLang="x-none" sz="2000" b="1" dirty="0">
                <a:latin typeface="Times New Roman" pitchFamily="18" charset="0"/>
                <a:cs typeface="Times New Roman" pitchFamily="18" charset="0"/>
              </a:rPr>
              <a:t>Nguyễn Kim Thành, </a:t>
            </a:r>
            <a:r>
              <a:rPr lang="vi-VN" altLang="x-none" sz="2000" dirty="0">
                <a:latin typeface="Times New Roman" pitchFamily="18" charset="0"/>
                <a:cs typeface="Times New Roman" pitchFamily="18" charset="0"/>
              </a:rPr>
              <a:t>quê gốc ở làng Phù Lai, nay thuộc xã </a:t>
            </a:r>
            <a:r>
              <a:rPr lang="vi-VN" altLang="x-none" sz="2000" dirty="0">
                <a:latin typeface="Times New Roman" pitchFamily="18" charset="0"/>
                <a:cs typeface="Times New Roman" pitchFamily="18" charset="0"/>
                <a:hlinkClick r:id="rId3" tooltip="Quảng Thọ, Quảng Điề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Quảng Thọ</a:t>
            </a:r>
            <a:r>
              <a:rPr lang="vi-VN" altLang="x-none" sz="2000" dirty="0">
                <a:latin typeface="Times New Roman" pitchFamily="18" charset="0"/>
                <a:cs typeface="Times New Roman" pitchFamily="18" charset="0"/>
              </a:rPr>
              <a:t>, huyện </a:t>
            </a:r>
            <a:r>
              <a:rPr lang="vi-VN" altLang="x-none" sz="2000" dirty="0">
                <a:latin typeface="Times New Roman" pitchFamily="18" charset="0"/>
                <a:cs typeface="Times New Roman" pitchFamily="18" charset="0"/>
                <a:hlinkClick r:id="rId4" tooltip="Quảng Điề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Quảng Điền</a:t>
            </a:r>
            <a:r>
              <a:rPr lang="vi-VN" altLang="x-none" sz="2000" dirty="0">
                <a:latin typeface="Times New Roman" pitchFamily="18" charset="0"/>
                <a:cs typeface="Times New Roman" pitchFamily="18" charset="0"/>
              </a:rPr>
              <a:t>, tỉnh </a:t>
            </a:r>
            <a:r>
              <a:rPr lang="vi-VN" altLang="x-none" sz="2000" dirty="0">
                <a:latin typeface="Times New Roman" pitchFamily="18" charset="0"/>
                <a:cs typeface="Times New Roman" pitchFamily="18" charset="0"/>
                <a:hlinkClick r:id="rId5" tooltip="Thừa Thiên Hu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Thừa Thiên Huế</a:t>
            </a:r>
            <a:r>
              <a:rPr lang="vi-VN" altLang="x-none" sz="2000" dirty="0">
                <a:latin typeface="Times New Roman" pitchFamily="18" charset="0"/>
                <a:cs typeface="Times New Roman" pitchFamily="18" charset="0"/>
              </a:rPr>
              <a:t>) là một </a:t>
            </a:r>
            <a:r>
              <a:rPr lang="vi-VN" altLang="x-none" sz="2000" dirty="0">
                <a:latin typeface="Times New Roman" pitchFamily="18" charset="0"/>
                <a:cs typeface="Times New Roman" pitchFamily="18" charset="0"/>
                <a:hlinkClick r:id="rId6" tooltip="Nhà th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nhà thơ</a:t>
            </a:r>
            <a:r>
              <a:rPr lang="vi-VN" altLang="x-none" sz="2000" dirty="0">
                <a:latin typeface="Times New Roman" pitchFamily="18" charset="0"/>
                <a:cs typeface="Times New Roman" pitchFamily="18" charset="0"/>
              </a:rPr>
              <a:t> tiêu biểu của </a:t>
            </a:r>
            <a:r>
              <a:rPr lang="vi-VN" altLang="x-none" sz="2000" dirty="0">
                <a:latin typeface="Times New Roman" pitchFamily="18" charset="0"/>
                <a:cs typeface="Times New Roman" pitchFamily="18" charset="0"/>
                <a:hlinkClick r:id="rId7" tooltip="Thơ cách mạng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thơ cách mạng</a:t>
            </a:r>
            <a:r>
              <a:rPr lang="vi-VN" altLang="x-none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altLang="x-none" sz="2000" dirty="0">
                <a:latin typeface="Times New Roman" pitchFamily="18" charset="0"/>
                <a:cs typeface="Times New Roman" pitchFamily="18" charset="0"/>
                <a:hlinkClick r:id="rId8" tooltip="Việt N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Việt Nam</a:t>
            </a:r>
            <a:r>
              <a:rPr lang="vi-VN" altLang="x-none" sz="2000" dirty="0">
                <a:latin typeface="Times New Roman" pitchFamily="18" charset="0"/>
                <a:cs typeface="Times New Roman" pitchFamily="18" charset="0"/>
              </a:rPr>
              <a:t>, đồng thời ông còn là một </a:t>
            </a:r>
            <a:r>
              <a:rPr lang="vi-VN" altLang="x-none" sz="2000" dirty="0">
                <a:latin typeface="Times New Roman" pitchFamily="18" charset="0"/>
                <a:cs typeface="Times New Roman" pitchFamily="18" charset="0"/>
                <a:hlinkClick r:id="rId9" tooltip="Chính khá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chính khách</a:t>
            </a:r>
            <a:r>
              <a:rPr lang="vi-VN" altLang="x-none" sz="2000" dirty="0">
                <a:latin typeface="Times New Roman" pitchFamily="18" charset="0"/>
                <a:cs typeface="Times New Roman" pitchFamily="18" charset="0"/>
              </a:rPr>
              <a:t>, một cán bộ cách mạng lão thành. Ông đã từng giữ các chức vụ quan trọng trong </a:t>
            </a:r>
            <a:r>
              <a:rPr lang="vi-VN" altLang="x-none" sz="2000" dirty="0">
                <a:latin typeface="Times New Roman" pitchFamily="18" charset="0"/>
                <a:cs typeface="Times New Roman" pitchFamily="18" charset="0"/>
                <a:hlinkClick r:id="rId10" tooltip="Chính trị Việt N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hệ thống chính trị Việt Nam</a:t>
            </a:r>
            <a:endParaRPr lang="vi-VN" altLang="x-none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4C79ED48-2797-224E-A83E-7AFA86DD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C83081-326E-4B45-91F5-547C1E0E36FA}"/>
              </a:ext>
            </a:extLst>
          </p:cNvPr>
          <p:cNvSpPr/>
          <p:nvPr/>
        </p:nvSpPr>
        <p:spPr>
          <a:xfrm>
            <a:off x="1295400" y="3205163"/>
            <a:ext cx="7086601" cy="3798093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0665725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0000"/>
                </a:solidFill>
                <a:cs typeface="Times New Roman" pitchFamily="18" charset="0"/>
              </a:rPr>
              <a:t>LUYỆN ĐỌC</a:t>
            </a:r>
            <a:endParaRPr lang="en-US" sz="9600" dirty="0">
              <a:cs typeface="Times New Roman" pitchFamily="18" charset="0"/>
            </a:endParaRPr>
          </a:p>
        </p:txBody>
      </p:sp>
      <p:sp>
        <p:nvSpPr>
          <p:cNvPr id="16387" name="Title 3">
            <a:extLst>
              <a:ext uri="{FF2B5EF4-FFF2-40B4-BE49-F238E27FC236}">
                <a16:creationId xmlns:a16="http://schemas.microsoft.com/office/drawing/2014/main" id="{823E5A65-A194-984E-9F49-E6ADA71FF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4838" y="2640013"/>
            <a:ext cx="3036887" cy="1130300"/>
          </a:xfrm>
        </p:spPr>
        <p:txBody>
          <a:bodyPr/>
          <a:lstStyle/>
          <a:p>
            <a:br>
              <a:rPr lang="en-US" alt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alt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68141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/>
          <p:nvPr/>
        </p:nvSpPr>
        <p:spPr>
          <a:xfrm>
            <a:off x="2819400" y="609600"/>
            <a:ext cx="4419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Text Box 8"/>
          <p:cNvSpPr txBox="1"/>
          <p:nvPr/>
        </p:nvSpPr>
        <p:spPr>
          <a:xfrm>
            <a:off x="3352800" y="1447800"/>
            <a:ext cx="31242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40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87049" name="Text Box 9"/>
          <p:cNvSpPr txBox="1"/>
          <p:nvPr/>
        </p:nvSpPr>
        <p:spPr>
          <a:xfrm>
            <a:off x="952500" y="1828800"/>
            <a:ext cx="69723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Đoạn 1 : Từ đầu ….. mạ non.</a:t>
            </a:r>
          </a:p>
        </p:txBody>
      </p:sp>
      <p:sp>
        <p:nvSpPr>
          <p:cNvPr id="87051" name="Text Box 11"/>
          <p:cNvSpPr txBox="1"/>
          <p:nvPr/>
        </p:nvSpPr>
        <p:spPr>
          <a:xfrm>
            <a:off x="952500" y="2743200"/>
            <a:ext cx="8039100" cy="707886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Đoạn 2 : </a:t>
            </a:r>
            <a:r>
              <a:rPr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Mạ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non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… </a:t>
            </a:r>
            <a:r>
              <a:rPr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bấy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nhiêu.</a:t>
            </a:r>
          </a:p>
        </p:txBody>
      </p:sp>
      <p:sp>
        <p:nvSpPr>
          <p:cNvPr id="87052" name="Text Box 12"/>
          <p:cNvSpPr txBox="1"/>
          <p:nvPr/>
        </p:nvSpPr>
        <p:spPr>
          <a:xfrm>
            <a:off x="952500" y="4419599"/>
            <a:ext cx="60960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Đoạn 4: Phần còn lại </a:t>
            </a: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8439" name="Oval 13"/>
          <p:cNvSpPr/>
          <p:nvPr/>
        </p:nvSpPr>
        <p:spPr>
          <a:xfrm>
            <a:off x="876300" y="754063"/>
            <a:ext cx="6248400" cy="6858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>
            <a:prstShdw prst="shdw17" dist="17961" dir="2699999">
              <a:srgbClr val="3D9999"/>
            </a:prstShdw>
          </a:effectLst>
        </p:spPr>
        <p:txBody>
          <a:bodyPr wrap="none" anchor="ctr" anchorCtr="0"/>
          <a:lstStyle/>
          <a:p>
            <a:r>
              <a:rPr sz="4000" b="1" dirty="0">
                <a:solidFill>
                  <a:srgbClr val="660033"/>
                </a:solidFill>
                <a:latin typeface="Tahoma" panose="020B0604030504040204" pitchFamily="34" charset="0"/>
              </a:rPr>
              <a:t>Chia làm 4 đoạn</a:t>
            </a:r>
          </a:p>
        </p:txBody>
      </p:sp>
      <p:pic>
        <p:nvPicPr>
          <p:cNvPr id="18440" name="Picture 14" descr="Gio ho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5029200"/>
            <a:ext cx="20574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55" name="Text Box 15"/>
          <p:cNvSpPr txBox="1"/>
          <p:nvPr/>
        </p:nvSpPr>
        <p:spPr>
          <a:xfrm>
            <a:off x="0" y="3581400"/>
            <a:ext cx="84582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* Đoạn 3: Bầm ơi …. sáu mươi</a:t>
            </a: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/>
      <p:bldP spid="87051" grpId="0"/>
      <p:bldP spid="87052" grpId="0"/>
      <p:bldP spid="8705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757</Words>
  <Application>Microsoft Macintosh PowerPoint</Application>
  <PresentationFormat>On-screen Show (4:3)</PresentationFormat>
  <Paragraphs>103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.VnTime</vt:lpstr>
      <vt:lpstr>Arial</vt:lpstr>
      <vt:lpstr>Calibri</vt:lpstr>
      <vt:lpstr>Cambria</vt:lpstr>
      <vt:lpstr>Gill Sans MT</vt:lpstr>
      <vt:lpstr>Tahoma</vt:lpstr>
      <vt:lpstr>Times New Roman</vt:lpstr>
      <vt:lpstr>Verdana</vt:lpstr>
      <vt:lpstr>Wingdings 2</vt:lpstr>
      <vt:lpstr>Solstice</vt:lpstr>
      <vt:lpstr> 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maytinhbaoan</dc:creator>
  <cp:lastModifiedBy>Microsoft Office User</cp:lastModifiedBy>
  <cp:revision>17</cp:revision>
  <dcterms:created xsi:type="dcterms:W3CDTF">2008-10-13T04:59:40Z</dcterms:created>
  <dcterms:modified xsi:type="dcterms:W3CDTF">2022-04-20T05:37:23Z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127BD9A13C0E4E67BBB53DE6EA0DA24C</vt:lpwstr>
  </property>
  <property fmtid="{D5CDD505-2E9C-101B-9397-08002B2CF9AE}" pid="3" name="KSOProductBuildVer">
    <vt:lpwstr>1033-11.2.0.10382</vt:lpwstr>
  </property>
</Properties>
</file>