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61" r:id="rId2"/>
    <p:sldId id="262" r:id="rId3"/>
    <p:sldId id="299" r:id="rId4"/>
    <p:sldId id="298" r:id="rId5"/>
    <p:sldId id="266" r:id="rId6"/>
    <p:sldId id="272" r:id="rId7"/>
    <p:sldId id="284" r:id="rId8"/>
    <p:sldId id="281" r:id="rId9"/>
    <p:sldId id="285" r:id="rId10"/>
    <p:sldId id="286" r:id="rId11"/>
    <p:sldId id="301" r:id="rId12"/>
    <p:sldId id="302" r:id="rId13"/>
    <p:sldId id="300" r:id="rId14"/>
    <p:sldId id="303" r:id="rId15"/>
    <p:sldId id="305" r:id="rId16"/>
    <p:sldId id="307" r:id="rId17"/>
    <p:sldId id="308" r:id="rId18"/>
    <p:sldId id="304" r:id="rId19"/>
    <p:sldId id="268" r:id="rId20"/>
    <p:sldId id="280" r:id="rId21"/>
  </p:sldIdLst>
  <p:sldSz cx="12192000" cy="6858000"/>
  <p:notesSz cx="6858000" cy="9144000"/>
  <p:embeddedFontLst>
    <p:embeddedFont>
      <p:font typeface="等线" panose="02010600030101010101" pitchFamily="2" charset="-122"/>
      <p:regular r:id="rId23"/>
      <p:bold r:id="rId24"/>
    </p:embeddedFont>
    <p:embeddedFont>
      <p:font typeface="等线 Light" panose="02010600030101010101" pitchFamily="2" charset="-122"/>
      <p:regular r:id="rId25"/>
    </p:embeddedFont>
    <p:embeddedFont>
      <p:font typeface="Calibri" panose="020F0502020204030204" pitchFamily="34" charset="0"/>
      <p:regular r:id="rId26"/>
      <p:bold r:id="rId27"/>
      <p:italic r:id="rId28"/>
      <p:boldItalic r:id="rId2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F3FA"/>
    <a:srgbClr val="A0E5FF"/>
    <a:srgbClr val="8DE0E4"/>
    <a:srgbClr val="ED6C0B"/>
    <a:srgbClr val="FF8600"/>
    <a:srgbClr val="86DEE2"/>
    <a:srgbClr val="1B7057"/>
    <a:srgbClr val="427D3A"/>
    <a:srgbClr val="896033"/>
    <a:srgbClr val="2DC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15" autoAdjust="0"/>
    <p:restoredTop sz="94660"/>
  </p:normalViewPr>
  <p:slideViewPr>
    <p:cSldViewPr snapToGrid="0">
      <p:cViewPr varScale="1">
        <p:scale>
          <a:sx n="67" d="100"/>
          <a:sy n="67" d="100"/>
        </p:scale>
        <p:origin x="556" y="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EE979-13C2-47AC-8F15-676F4151C841}" type="datetimeFigureOut">
              <a:rPr lang="en-US" smtClean="0"/>
              <a:t>26-Apr-22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F61A5-A934-4763-8C8D-8DD7914E2EE4}" type="slidenum">
              <a:rPr lang="en-US" smtClean="0"/>
              <a:t>‹#›</a:t>
            </a:fld>
            <a:endParaRPr lang="en-US"/>
          </a:p>
        </p:txBody>
      </p:sp>
    </p:spTree>
    <p:extLst>
      <p:ext uri="{BB962C8B-B14F-4D97-AF65-F5344CB8AC3E}">
        <p14:creationId xmlns:p14="http://schemas.microsoft.com/office/powerpoint/2010/main" val="2088123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3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65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6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86189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2174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4508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45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4" r:id="rId6"/>
    <p:sldLayoutId id="214748365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audio" Target="../media/media1.mp3"/><Relationship Id="rId16" Type="http://schemas.microsoft.com/office/2007/relationships/hdphoto" Target="../media/hdphoto1.wdp"/><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3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37.png"/><Relationship Id="rId4" Type="http://schemas.openxmlformats.org/officeDocument/2006/relationships/image" Target="../media/image12.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8.png"/><Relationship Id="rId3" Type="http://schemas.openxmlformats.org/officeDocument/2006/relationships/image" Target="../media/image19.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16.png"/><Relationship Id="rId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76922" y="-109802"/>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latin typeface="Times New Roman" panose="02020603050405020304" pitchFamily="18" charset="0"/>
              <a:cs typeface="Times New Roman" panose="02020603050405020304" pitchFamily="18" charset="0"/>
            </a:endParaRPr>
          </a:p>
        </p:txBody>
      </p:sp>
      <p:pic>
        <p:nvPicPr>
          <p:cNvPr id="4" name="19795243">
            <a:hlinkClick r:id="" action="ppaction://media"/>
            <a:extLst>
              <a:ext uri="{FF2B5EF4-FFF2-40B4-BE49-F238E27FC236}">
                <a16:creationId xmlns:a16="http://schemas.microsoft.com/office/drawing/2014/main"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26218" y="-1226342"/>
            <a:ext cx="609600" cy="609600"/>
          </a:xfrm>
          <a:prstGeom prst="rect">
            <a:avLst/>
          </a:prstGeom>
        </p:spPr>
      </p:pic>
      <p:grpSp>
        <p:nvGrpSpPr>
          <p:cNvPr id="7" name="Group 6"/>
          <p:cNvGrpSpPr/>
          <p:nvPr/>
        </p:nvGrpSpPr>
        <p:grpSpPr>
          <a:xfrm>
            <a:off x="1228062" y="607223"/>
            <a:ext cx="9759162" cy="3983035"/>
            <a:chOff x="1228062" y="607223"/>
            <a:chExt cx="9759162" cy="3983035"/>
          </a:xfrm>
        </p:grpSpPr>
        <p:sp>
          <p:nvSpPr>
            <p:cNvPr id="21" name="任意多边形: 形状 20">
              <a:extLst>
                <a:ext uri="{FF2B5EF4-FFF2-40B4-BE49-F238E27FC236}">
                  <a16:creationId xmlns:a16="http://schemas.microsoft.com/office/drawing/2014/main" id="{FBF3470B-7DF6-42B6-B755-38E7F8479AAE}"/>
                </a:ext>
              </a:extLst>
            </p:cNvPr>
            <p:cNvSpPr/>
            <p:nvPr/>
          </p:nvSpPr>
          <p:spPr>
            <a:xfrm>
              <a:off x="1228443" y="1044995"/>
              <a:ext cx="9758781" cy="3545263"/>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foregroundMark x1="12438" y1="49444" x2="13375" y2="50222"/>
                          <a14:foregroundMark x1="17375" y1="48889" x2="18688" y2="52889"/>
                          <a14:foregroundMark x1="23438" y1="38556" x2="25063" y2="37333"/>
                          <a14:foregroundMark x1="29750" y1="35667" x2="30125" y2="41222"/>
                          <a14:foregroundMark x1="29875" y1="28111" x2="31313" y2="30111"/>
                          <a14:foregroundMark x1="33875" y1="30444" x2="35500" y2="35778"/>
                          <a14:foregroundMark x1="34875" y1="50222" x2="35625" y2="54778"/>
                          <a14:foregroundMark x1="30938" y1="52333" x2="31313" y2="55889"/>
                          <a14:foregroundMark x1="41875" y1="28000" x2="42938" y2="32778"/>
                          <a14:foregroundMark x1="48438" y1="25889" x2="50125" y2="25333"/>
                          <a14:foregroundMark x1="50063" y1="20667" x2="50813" y2="22222"/>
                          <a14:foregroundMark x1="51625" y1="18000" x2="52438" y2="20111"/>
                          <a14:foregroundMark x1="40438" y1="44111" x2="41500" y2="45444"/>
                          <a14:foregroundMark x1="41625" y1="47333" x2="42188" y2="50333"/>
                          <a14:foregroundMark x1="44438" y1="47333" x2="44625" y2="50556"/>
                          <a14:foregroundMark x1="42375" y1="41222" x2="43250" y2="39111"/>
                          <a14:foregroundMark x1="32125" y1="42667" x2="32688" y2="42667"/>
                          <a14:foregroundMark x1="52188" y1="47889" x2="51875" y2="49000"/>
                          <a14:foregroundMark x1="55875" y1="46222" x2="55437" y2="49000"/>
                          <a14:foregroundMark x1="57375" y1="28778" x2="56813" y2="32556"/>
                          <a14:foregroundMark x1="63625" y1="30222" x2="62000" y2="33111"/>
                          <a14:foregroundMark x1="68063" y1="31556" x2="67688" y2="34444"/>
                          <a14:foregroundMark x1="66000" y1="25889" x2="66750" y2="26000"/>
                          <a14:foregroundMark x1="68563" y1="25333" x2="69313" y2="25111"/>
                          <a14:foregroundMark x1="76000" y1="37889" x2="77625" y2="38111"/>
                          <a14:foregroundMark x1="78938" y1="45778" x2="81063" y2="44667"/>
                          <a14:foregroundMark x1="85188" y1="51000" x2="84063" y2="53111"/>
                          <a14:foregroundMark x1="84750" y1="43667" x2="85500" y2="43444"/>
                          <a14:foregroundMark x1="60250" y1="44667" x2="61563" y2="42667"/>
                          <a14:foregroundMark x1="60500" y1="48444" x2="61250" y2="49000"/>
                          <a14:foregroundMark x1="63938" y1="50000" x2="64375" y2="52111"/>
                          <a14:foregroundMark x1="63188" y1="42333" x2="63625" y2="41556"/>
                          <a14:foregroundMark x1="69438" y1="51556" x2="69125" y2="55333"/>
                        </a14:backgroundRemoval>
                      </a14:imgEffect>
                    </a14:imgLayer>
                  </a14:imgProps>
                </a:ext>
              </a:extLst>
            </a:blip>
            <a:srcRect l="8552" t="14176" r="4382" b="33910"/>
            <a:stretch/>
          </p:blipFill>
          <p:spPr>
            <a:xfrm>
              <a:off x="1228062" y="607223"/>
              <a:ext cx="9595262" cy="3218213"/>
            </a:xfrm>
            <a:prstGeom prst="rect">
              <a:avLst/>
            </a:prstGeom>
          </p:spPr>
        </p:pic>
      </p:grpSp>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3239" y="-1850410"/>
            <a:ext cx="4910533"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68697" y="3158836"/>
            <a:ext cx="7878274" cy="3632378"/>
          </a:xfrm>
          <a:prstGeom prst="rect">
            <a:avLst/>
          </a:prstGeom>
        </p:spPr>
      </p:pic>
      <p:sp>
        <p:nvSpPr>
          <p:cNvPr id="27" name="TextBox 26"/>
          <p:cNvSpPr txBox="1"/>
          <p:nvPr/>
        </p:nvSpPr>
        <p:spPr>
          <a:xfrm>
            <a:off x="3939800" y="-77745"/>
            <a:ext cx="5446790" cy="923330"/>
          </a:xfrm>
          <a:prstGeom prst="rect">
            <a:avLst/>
          </a:prstGeom>
          <a:noFill/>
        </p:spPr>
        <p:txBody>
          <a:bodyPr wrap="square" rtlCol="0">
            <a:spAutoFit/>
          </a:bodyPr>
          <a:lstStyle/>
          <a:p>
            <a:r>
              <a:rPr lang="vi-VN" sz="5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Luyện từ và câu</a:t>
            </a:r>
            <a:endParaRPr lang="en-US" sz="5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818"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109818"/>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110818"/>
                            </p:stCondLst>
                            <p:childTnLst>
                              <p:par>
                                <p:cTn id="26" presetID="23" presetClass="entr" presetSubtype="288"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strVal val="4/3*#ppt_w"/>
                                          </p:val>
                                        </p:tav>
                                        <p:tav tm="100000">
                                          <p:val>
                                            <p:strVal val="#ppt_w"/>
                                          </p:val>
                                        </p:tav>
                                      </p:tavLst>
                                    </p:anim>
                                    <p:anim calcmode="lin" valueType="num">
                                      <p:cBhvr>
                                        <p:cTn id="29" dur="500" fill="hold"/>
                                        <p:tgtEl>
                                          <p:spTgt spid="48"/>
                                        </p:tgtEl>
                                        <p:attrNameLst>
                                          <p:attrName>ppt_h</p:attrName>
                                        </p:attrNameLst>
                                      </p:cBhvr>
                                      <p:tavLst>
                                        <p:tav tm="0">
                                          <p:val>
                                            <p:strVal val="4/3*#ppt_h"/>
                                          </p:val>
                                        </p:tav>
                                        <p:tav tm="100000">
                                          <p:val>
                                            <p:strVal val="#ppt_h"/>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repeatCount="indefinite" fill="remove" display="0">
                  <p:stCondLst>
                    <p:cond delay="indefinite"/>
                  </p:stCondLst>
                  <p:endCondLst>
                    <p:cond evt="onStopAudio" delay="0">
                      <p:tgtEl>
                        <p:sldTgt/>
                      </p:tgtEl>
                    </p:cond>
                  </p:endCondLst>
                </p:cTn>
                <p:tgtEl>
                  <p:spTgt spid="4"/>
                </p:tgtEl>
              </p:cMediaNode>
            </p:audio>
          </p:childTnLst>
        </p:cTn>
      </p:par>
    </p:tnLst>
    <p:bldLst>
      <p:bldP spid="48" grpId="0" animBg="1"/>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07264" y="208344"/>
            <a:ext cx="11737809" cy="329984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Text Box 10"/>
          <p:cNvSpPr txBox="1">
            <a:spLocks noChangeArrowheads="1"/>
          </p:cNvSpPr>
          <p:nvPr/>
        </p:nvSpPr>
        <p:spPr bwMode="auto">
          <a:xfrm>
            <a:off x="633035" y="706940"/>
            <a:ext cx="10679441" cy="3046988"/>
          </a:xfrm>
          <a:prstGeom prst="rect">
            <a:avLst/>
          </a:prstGeom>
          <a:noFill/>
          <a:ln w="9525">
            <a:noFill/>
            <a:miter lim="800000"/>
            <a:headEnd/>
            <a:tailEnd/>
          </a:ln>
          <a:effectLst/>
        </p:spPr>
        <p:txBody>
          <a:bodyPr wrap="square">
            <a:spAutoFit/>
          </a:bodyPr>
          <a:lstStyle/>
          <a:p>
            <a:pPr marL="514350" indent="-514350" algn="just">
              <a:spcBef>
                <a:spcPts val="0"/>
              </a:spcBef>
              <a:buAutoNum type="alphaLcParenR"/>
              <a:defRPr/>
            </a:pPr>
            <a:r>
              <a:rPr lang="en-US" sz="3200" b="1" dirty="0" err="1">
                <a:solidFill>
                  <a:srgbClr val="0070C0"/>
                </a:solidFill>
                <a:latin typeface="Times New Roman" panose="02020603050405020304" pitchFamily="18" charset="0"/>
                <a:cs typeface="Times New Roman" panose="02020603050405020304" pitchFamily="18" charset="0"/>
              </a:rPr>
              <a:t>Anh</a:t>
            </a:r>
            <a:r>
              <a:rPr lang="en-US" sz="3200" b="1" dirty="0">
                <a:solidFill>
                  <a:srgbClr val="0070C0"/>
                </a:solidFill>
                <a:latin typeface="Times New Roman" panose="02020603050405020304" pitchFamily="18" charset="0"/>
                <a:cs typeface="Times New Roman" panose="02020603050405020304" pitchFamily="18" charset="0"/>
              </a:rPr>
              <a:t> hàng thịt đã thêm dấu câu gì vào chỗ nào trong lời phê của xã để hiểu là xã đồng ý cho làm thịt con </a:t>
            </a:r>
            <a:r>
              <a:rPr lang="en-US" sz="3200" b="1" dirty="0" err="1">
                <a:solidFill>
                  <a:srgbClr val="0070C0"/>
                </a:solidFill>
                <a:latin typeface="Times New Roman" panose="02020603050405020304" pitchFamily="18" charset="0"/>
                <a:cs typeface="Times New Roman" panose="02020603050405020304" pitchFamily="18" charset="0"/>
              </a:rPr>
              <a:t>bò</a:t>
            </a:r>
            <a:r>
              <a:rPr lang="en-US" sz="3200" b="1" dirty="0">
                <a:solidFill>
                  <a:srgbClr val="0070C0"/>
                </a:solidFill>
                <a:latin typeface="Times New Roman" panose="02020603050405020304" pitchFamily="18" charset="0"/>
                <a:cs typeface="Times New Roman" panose="02020603050405020304" pitchFamily="18" charset="0"/>
              </a:rPr>
              <a:t> ?</a:t>
            </a:r>
            <a:endParaRPr lang="vi-VN" sz="3200" b="1" dirty="0">
              <a:solidFill>
                <a:srgbClr val="0070C0"/>
              </a:solidFill>
              <a:latin typeface="Times New Roman" panose="02020603050405020304" pitchFamily="18" charset="0"/>
              <a:cs typeface="Times New Roman" panose="02020603050405020304" pitchFamily="18" charset="0"/>
            </a:endParaRPr>
          </a:p>
          <a:p>
            <a:pPr algn="just">
              <a:spcBef>
                <a:spcPts val="0"/>
              </a:spcBef>
              <a:defRPr/>
            </a:pPr>
            <a:endParaRPr lang="en-US" sz="3200" b="1" dirty="0">
              <a:solidFill>
                <a:srgbClr val="0070C0"/>
              </a:solidFill>
              <a:latin typeface="Times New Roman" panose="02020603050405020304" pitchFamily="18" charset="0"/>
              <a:cs typeface="Times New Roman" panose="02020603050405020304" pitchFamily="18" charset="0"/>
            </a:endParaRPr>
          </a:p>
          <a:p>
            <a:pPr algn="just">
              <a:spcBef>
                <a:spcPts val="0"/>
              </a:spcBef>
              <a:defRPr/>
            </a:pPr>
            <a:r>
              <a:rPr lang="en-US" sz="3200" b="1" dirty="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b)</a:t>
            </a:r>
            <a:r>
              <a:rPr lang="en-US" sz="3200" b="1" dirty="0">
                <a:solidFill>
                  <a:srgbClr val="0070C0"/>
                </a:solidFill>
                <a:latin typeface="Times New Roman" panose="02020603050405020304" pitchFamily="18" charset="0"/>
                <a:cs typeface="Times New Roman" panose="02020603050405020304" pitchFamily="18" charset="0"/>
              </a:rPr>
              <a:t> Lời phê trong đơn cần được viết như thế nào để anh hàng thịt không thể chữa một cách dễ dàng ?</a:t>
            </a:r>
          </a:p>
          <a:p>
            <a:pPr algn="just">
              <a:spcBef>
                <a:spcPts val="0"/>
              </a:spcBef>
              <a:defRPr/>
            </a:pPr>
            <a:r>
              <a:rPr lang="en-US" sz="3200" b="1" dirty="0">
                <a:solidFill>
                  <a:srgbClr val="0070C0"/>
                </a:solidFill>
                <a:latin typeface="Times New Roman" panose="02020603050405020304" pitchFamily="18" charset="0"/>
                <a:cs typeface="Times New Roman" panose="02020603050405020304" pitchFamily="18" charset="0"/>
              </a:rPr>
              <a:t>                            </a:t>
            </a:r>
          </a:p>
        </p:txBody>
      </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756" y="2845942"/>
            <a:ext cx="5818581" cy="3819648"/>
          </a:xfrm>
          <a:prstGeom prst="rect">
            <a:avLst/>
          </a:prstGeom>
        </p:spPr>
      </p:pic>
      <p:grpSp>
        <p:nvGrpSpPr>
          <p:cNvPr id="6" name="组合 5">
            <a:extLst>
              <a:ext uri="{FF2B5EF4-FFF2-40B4-BE49-F238E27FC236}">
                <a16:creationId xmlns:a16="http://schemas.microsoft.com/office/drawing/2014/main" id="{D7706F71-8341-40DE-91C0-5AD14555D3C7}"/>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32056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1000"/>
                                        <p:tgtEl>
                                          <p:spTgt spid="18"/>
                                        </p:tgtEl>
                                      </p:cBhvr>
                                    </p:animEffect>
                                  </p:childTnLst>
                                </p:cTn>
                              </p:par>
                              <p:par>
                                <p:cTn id="8" presetID="47"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00009" y="158990"/>
            <a:ext cx="11737809" cy="197593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Text Box 10"/>
          <p:cNvSpPr txBox="1">
            <a:spLocks noChangeArrowheads="1"/>
          </p:cNvSpPr>
          <p:nvPr/>
        </p:nvSpPr>
        <p:spPr bwMode="auto">
          <a:xfrm>
            <a:off x="633035" y="551901"/>
            <a:ext cx="10620181" cy="1077218"/>
          </a:xfrm>
          <a:prstGeom prst="rect">
            <a:avLst/>
          </a:prstGeom>
          <a:noFill/>
          <a:ln w="9525">
            <a:noFill/>
            <a:miter lim="800000"/>
            <a:headEnd/>
            <a:tailEnd/>
          </a:ln>
          <a:effectLst/>
        </p:spPr>
        <p:txBody>
          <a:bodyPr wrap="square">
            <a:spAutoFit/>
          </a:bodyPr>
          <a:lstStyle/>
          <a:p>
            <a:pPr marL="514350" indent="-514350" algn="just">
              <a:spcBef>
                <a:spcPts val="0"/>
              </a:spcBef>
              <a:buAutoNum type="alphaLcParenR"/>
              <a:defRPr/>
            </a:pPr>
            <a:r>
              <a:rPr lang="en-US" sz="3200" b="1" dirty="0" err="1">
                <a:solidFill>
                  <a:srgbClr val="0070C0"/>
                </a:solidFill>
                <a:latin typeface="Times New Roman" panose="02020603050405020304" pitchFamily="18" charset="0"/>
                <a:cs typeface="Times New Roman" panose="02020603050405020304" pitchFamily="18" charset="0"/>
              </a:rPr>
              <a:t>Anh</a:t>
            </a:r>
            <a:r>
              <a:rPr lang="en-US" sz="3200" b="1" dirty="0">
                <a:solidFill>
                  <a:srgbClr val="0070C0"/>
                </a:solidFill>
                <a:latin typeface="Times New Roman" panose="02020603050405020304" pitchFamily="18" charset="0"/>
                <a:cs typeface="Times New Roman" panose="02020603050405020304" pitchFamily="18" charset="0"/>
              </a:rPr>
              <a:t> hàng thịt đã thêm dấu câu gì vào chỗ nào trong lời phê của xã để hiểu là xã đồng ý cho làm thịt con </a:t>
            </a:r>
            <a:r>
              <a:rPr lang="en-US" sz="3200" b="1" dirty="0" err="1">
                <a:solidFill>
                  <a:srgbClr val="0070C0"/>
                </a:solidFill>
                <a:latin typeface="Times New Roman" panose="02020603050405020304" pitchFamily="18" charset="0"/>
                <a:cs typeface="Times New Roman" panose="02020603050405020304" pitchFamily="18" charset="0"/>
              </a:rPr>
              <a:t>bò</a:t>
            </a:r>
            <a:r>
              <a:rPr lang="en-US" sz="3200" b="1" dirty="0">
                <a:solidFill>
                  <a:srgbClr val="0070C0"/>
                </a:solidFill>
                <a:latin typeface="Times New Roman" panose="02020603050405020304" pitchFamily="18" charset="0"/>
                <a:cs typeface="Times New Roman" panose="02020603050405020304" pitchFamily="18" charset="0"/>
              </a:rPr>
              <a:t> ?                            </a:t>
            </a:r>
          </a:p>
        </p:txBody>
      </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4672" y="4314258"/>
            <a:ext cx="3525161" cy="2314117"/>
          </a:xfrm>
          <a:prstGeom prst="rect">
            <a:avLst/>
          </a:prstGeom>
        </p:spPr>
      </p:pic>
      <p:grpSp>
        <p:nvGrpSpPr>
          <p:cNvPr id="6" name="组合 5">
            <a:extLst>
              <a:ext uri="{FF2B5EF4-FFF2-40B4-BE49-F238E27FC236}">
                <a16:creationId xmlns:a16="http://schemas.microsoft.com/office/drawing/2014/main" id="{D7706F71-8341-40DE-91C0-5AD14555D3C7}"/>
              </a:ext>
            </a:extLst>
          </p:cNvPr>
          <p:cNvGrpSpPr/>
          <p:nvPr/>
        </p:nvGrpSpPr>
        <p:grpSpPr>
          <a:xfrm>
            <a:off x="39731" y="5706559"/>
            <a:ext cx="12230101" cy="115144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 name="Group 1"/>
          <p:cNvGrpSpPr/>
          <p:nvPr/>
        </p:nvGrpSpPr>
        <p:grpSpPr>
          <a:xfrm>
            <a:off x="-162424" y="2426263"/>
            <a:ext cx="12354424" cy="1244472"/>
            <a:chOff x="-162424" y="2426263"/>
            <a:chExt cx="12354424" cy="1244472"/>
          </a:xfrm>
        </p:grpSpPr>
        <p:sp>
          <p:nvSpPr>
            <p:cNvPr id="14" name="Rectangle 13"/>
            <p:cNvSpPr/>
            <p:nvPr/>
          </p:nvSpPr>
          <p:spPr>
            <a:xfrm>
              <a:off x="-162424" y="2426263"/>
              <a:ext cx="12354424" cy="1244472"/>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Rectangle 16"/>
            <p:cNvSpPr/>
            <p:nvPr/>
          </p:nvSpPr>
          <p:spPr>
            <a:xfrm>
              <a:off x="633035" y="2842821"/>
              <a:ext cx="8510965" cy="584775"/>
            </a:xfrm>
            <a:prstGeom prst="rect">
              <a:avLst/>
            </a:prstGeom>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Lời phê trong đơn: “Bò cày không được thịt.”</a:t>
              </a:r>
              <a:endParaRPr lang="en-US" sz="3200" b="1" dirty="0">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162424" y="3622853"/>
            <a:ext cx="12354424" cy="2013141"/>
            <a:chOff x="-162424" y="3622853"/>
            <a:chExt cx="12354424" cy="2013141"/>
          </a:xfrm>
        </p:grpSpPr>
        <p:sp>
          <p:nvSpPr>
            <p:cNvPr id="21" name="Rectangle 20"/>
            <p:cNvSpPr/>
            <p:nvPr/>
          </p:nvSpPr>
          <p:spPr>
            <a:xfrm>
              <a:off x="-162424" y="3622853"/>
              <a:ext cx="12354424" cy="2013141"/>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a:off x="538456" y="3854745"/>
              <a:ext cx="10534366" cy="769441"/>
            </a:xfrm>
            <a:prstGeom prst="rect">
              <a:avLst/>
            </a:prstGeom>
          </p:spPr>
          <p:txBody>
            <a:bodyPr wrap="square">
              <a:spAutoFit/>
            </a:bodyPr>
            <a:lstStyle/>
            <a:p>
              <a:pPr algn="just">
                <a:lnSpc>
                  <a:spcPct val="150000"/>
                </a:lnSpc>
              </a:pPr>
              <a:r>
                <a:rPr lang="en-US" sz="3200" b="1" dirty="0" err="1">
                  <a:latin typeface="Times New Roman" panose="02020603050405020304" pitchFamily="18" charset="0"/>
                  <a:cs typeface="Times New Roman" panose="02020603050405020304" pitchFamily="18" charset="0"/>
                </a:rPr>
                <a:t>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thịt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thêm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dấu</a:t>
              </a:r>
              <a:r>
                <a:rPr lang="vi-VN" sz="3200" b="1" dirty="0">
                  <a:latin typeface="Times New Roman" panose="02020603050405020304" pitchFamily="18" charset="0"/>
                  <a:cs typeface="Times New Roman" panose="02020603050405020304" pitchFamily="18" charset="0"/>
                </a:rPr>
                <a:t> phẩy vào lời phê của xã: </a:t>
              </a:r>
            </a:p>
          </p:txBody>
        </p:sp>
      </p:grpSp>
      <p:sp>
        <p:nvSpPr>
          <p:cNvPr id="20" name="Rectangle 19"/>
          <p:cNvSpPr/>
          <p:nvPr/>
        </p:nvSpPr>
        <p:spPr>
          <a:xfrm>
            <a:off x="470611" y="4657440"/>
            <a:ext cx="8510965" cy="707886"/>
          </a:xfrm>
          <a:prstGeom prst="rect">
            <a:avLst/>
          </a:prstGeom>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“Bò cày không được </a:t>
            </a:r>
            <a:r>
              <a:rPr lang="vi-VN" sz="4000" b="1" dirty="0">
                <a:solidFill>
                  <a:srgbClr val="FF0000"/>
                </a:solidFill>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thịt.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00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00009" y="158990"/>
            <a:ext cx="11737809" cy="197593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4672" y="4314258"/>
            <a:ext cx="3525161" cy="2314117"/>
          </a:xfrm>
          <a:prstGeom prst="rect">
            <a:avLst/>
          </a:prstGeom>
        </p:spPr>
      </p:pic>
      <p:grpSp>
        <p:nvGrpSpPr>
          <p:cNvPr id="6" name="组合 5">
            <a:extLst>
              <a:ext uri="{FF2B5EF4-FFF2-40B4-BE49-F238E27FC236}">
                <a16:creationId xmlns:a16="http://schemas.microsoft.com/office/drawing/2014/main" id="{D7706F71-8341-40DE-91C0-5AD14555D3C7}"/>
              </a:ext>
            </a:extLst>
          </p:cNvPr>
          <p:cNvGrpSpPr/>
          <p:nvPr/>
        </p:nvGrpSpPr>
        <p:grpSpPr>
          <a:xfrm>
            <a:off x="39731" y="5706559"/>
            <a:ext cx="12230101" cy="115144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3" name="Group 22"/>
          <p:cNvGrpSpPr/>
          <p:nvPr/>
        </p:nvGrpSpPr>
        <p:grpSpPr>
          <a:xfrm>
            <a:off x="-108299" y="4134062"/>
            <a:ext cx="12354424" cy="1244472"/>
            <a:chOff x="-108299" y="4134062"/>
            <a:chExt cx="12354424" cy="1244472"/>
          </a:xfrm>
        </p:grpSpPr>
        <p:sp>
          <p:nvSpPr>
            <p:cNvPr id="14" name="Rectangle 13"/>
            <p:cNvSpPr/>
            <p:nvPr/>
          </p:nvSpPr>
          <p:spPr>
            <a:xfrm>
              <a:off x="-108299" y="4134062"/>
              <a:ext cx="12354424" cy="1244472"/>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19"/>
            <p:cNvSpPr/>
            <p:nvPr/>
          </p:nvSpPr>
          <p:spPr>
            <a:xfrm>
              <a:off x="616598" y="4431518"/>
              <a:ext cx="8510965" cy="707886"/>
            </a:xfrm>
            <a:prstGeom prst="rect">
              <a:avLst/>
            </a:prstGeom>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“Bò cày</a:t>
              </a:r>
              <a:r>
                <a:rPr lang="vi-VN" sz="32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không được thịt.”</a:t>
              </a:r>
              <a:endParaRPr lang="en-US" sz="3200" b="1" dirty="0">
                <a:latin typeface="Times New Roman" panose="02020603050405020304" pitchFamily="18" charset="0"/>
                <a:cs typeface="Times New Roman" panose="02020603050405020304" pitchFamily="18" charset="0"/>
              </a:endParaRPr>
            </a:p>
          </p:txBody>
        </p:sp>
      </p:grpSp>
      <p:sp>
        <p:nvSpPr>
          <p:cNvPr id="22" name="Text Box 10"/>
          <p:cNvSpPr txBox="1">
            <a:spLocks noChangeArrowheads="1"/>
          </p:cNvSpPr>
          <p:nvPr/>
        </p:nvSpPr>
        <p:spPr bwMode="auto">
          <a:xfrm>
            <a:off x="692506" y="602157"/>
            <a:ext cx="10644563" cy="1077218"/>
          </a:xfrm>
          <a:prstGeom prst="rect">
            <a:avLst/>
          </a:prstGeom>
          <a:noFill/>
          <a:ln w="9525">
            <a:noFill/>
            <a:miter lim="800000"/>
            <a:headEnd/>
            <a:tailEnd/>
          </a:ln>
          <a:effectLst/>
        </p:spPr>
        <p:txBody>
          <a:bodyPr wrap="square">
            <a:spAutoFit/>
          </a:bodyPr>
          <a:lstStyle/>
          <a:p>
            <a:pPr algn="just">
              <a:spcBef>
                <a:spcPts val="0"/>
              </a:spcBef>
              <a:defRPr/>
            </a:pPr>
            <a:r>
              <a:rPr lang="vi-VN" sz="3200" b="1" dirty="0">
                <a:solidFill>
                  <a:srgbClr val="0070C0"/>
                </a:solidFill>
                <a:latin typeface="Times New Roman" panose="02020603050405020304" pitchFamily="18" charset="0"/>
                <a:cs typeface="Times New Roman" panose="02020603050405020304" pitchFamily="18" charset="0"/>
              </a:rPr>
              <a:t>b)</a:t>
            </a:r>
            <a:r>
              <a:rPr lang="en-US" sz="3200" b="1" dirty="0">
                <a:solidFill>
                  <a:srgbClr val="0070C0"/>
                </a:solidFill>
                <a:latin typeface="Times New Roman" panose="02020603050405020304" pitchFamily="18" charset="0"/>
                <a:cs typeface="Times New Roman" panose="02020603050405020304" pitchFamily="18" charset="0"/>
              </a:rPr>
              <a:t> Lời phê trong đơn cần được viết như thế nào để anh hàng thịt không thể chữa một cách dễ </a:t>
            </a:r>
            <a:r>
              <a:rPr lang="en-US" sz="3200" b="1" dirty="0" err="1">
                <a:solidFill>
                  <a:srgbClr val="0070C0"/>
                </a:solidFill>
                <a:latin typeface="Times New Roman" panose="02020603050405020304" pitchFamily="18" charset="0"/>
                <a:cs typeface="Times New Roman" panose="02020603050405020304" pitchFamily="18" charset="0"/>
              </a:rPr>
              <a:t>dàng</a:t>
            </a:r>
            <a:r>
              <a:rPr lang="en-US" sz="3200" b="1" dirty="0">
                <a:solidFill>
                  <a:srgbClr val="0070C0"/>
                </a:solidFill>
                <a:latin typeface="Times New Roman" panose="02020603050405020304" pitchFamily="18" charset="0"/>
                <a:cs typeface="Times New Roman" panose="02020603050405020304" pitchFamily="18" charset="0"/>
              </a:rPr>
              <a:t>                      </a:t>
            </a:r>
          </a:p>
        </p:txBody>
      </p:sp>
      <p:grpSp>
        <p:nvGrpSpPr>
          <p:cNvPr id="5" name="Group 4"/>
          <p:cNvGrpSpPr/>
          <p:nvPr/>
        </p:nvGrpSpPr>
        <p:grpSpPr>
          <a:xfrm>
            <a:off x="-83915" y="2301117"/>
            <a:ext cx="12354424" cy="1820399"/>
            <a:chOff x="-83915" y="2301117"/>
            <a:chExt cx="12354424" cy="1820399"/>
          </a:xfrm>
        </p:grpSpPr>
        <p:sp>
          <p:nvSpPr>
            <p:cNvPr id="21" name="Rectangle 20"/>
            <p:cNvSpPr/>
            <p:nvPr/>
          </p:nvSpPr>
          <p:spPr>
            <a:xfrm>
              <a:off x="-83915" y="2301117"/>
              <a:ext cx="12354424" cy="1820399"/>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ectangle 3"/>
            <p:cNvSpPr/>
            <p:nvPr/>
          </p:nvSpPr>
          <p:spPr>
            <a:xfrm>
              <a:off x="645236" y="2695745"/>
              <a:ext cx="11144427" cy="1077218"/>
            </a:xfrm>
            <a:prstGeom prst="rect">
              <a:avLst/>
            </a:prstGeom>
          </p:spPr>
          <p:txBody>
            <a:bodyPr wrap="square">
              <a:spAutoFit/>
            </a:bodyPr>
            <a:lstStyle/>
            <a:p>
              <a:r>
                <a:rPr lang="vi-VN" sz="3200" b="1" dirty="0">
                  <a:latin typeface="Times New Roman" panose="02020603050405020304" pitchFamily="18" charset="0"/>
                  <a:cs typeface="Times New Roman" panose="02020603050405020304" pitchFamily="18" charset="0"/>
                </a:rPr>
                <a:t>Lời phê trong đơn cần được viết để anh hàng thịt không thể chữa một cách dễ dàng: </a:t>
              </a:r>
              <a:endParaRPr lang="en-US" sz="32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43602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7">
            <a:extLst>
              <a:ext uri="{FF2B5EF4-FFF2-40B4-BE49-F238E27FC236}">
                <a16:creationId xmlns:a16="http://schemas.microsoft.com/office/drawing/2014/main" id="{306B2557-EDA2-434E-BCA1-AEF91036A168}"/>
              </a:ext>
            </a:extLst>
          </p:cNvPr>
          <p:cNvSpPr/>
          <p:nvPr/>
        </p:nvSpPr>
        <p:spPr>
          <a:xfrm>
            <a:off x="4796324" y="291047"/>
            <a:ext cx="5668758" cy="1310438"/>
          </a:xfrm>
          <a:prstGeom prst="roundRect">
            <a:avLst>
              <a:gd name="adj" fmla="val 50000"/>
            </a:avLst>
          </a:prstGeom>
          <a:gradFill>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gra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vi-VN" altLang="zh-CN" sz="4000" dirty="0">
                <a:solidFill>
                  <a:srgbClr val="C00000"/>
                </a:solidFill>
                <a:latin typeface="+mj-lt"/>
                <a:cs typeface="Baloo 2" pitchFamily="2" charset="0"/>
              </a:rPr>
              <a:t>TÁC HẠI CỦA VIỆC DÙNG SAI DẤU PHẨY</a:t>
            </a:r>
            <a:endParaRPr lang="zh-CN" altLang="en-US" sz="4000" dirty="0">
              <a:solidFill>
                <a:srgbClr val="C00000"/>
              </a:solidFill>
              <a:latin typeface="+mj-lt"/>
              <a:cs typeface="Baloo 2" pitchFamily="2" charset="0"/>
            </a:endParaRPr>
          </a:p>
        </p:txBody>
      </p:sp>
      <p:grpSp>
        <p:nvGrpSpPr>
          <p:cNvPr id="5" name="Group 4"/>
          <p:cNvGrpSpPr/>
          <p:nvPr/>
        </p:nvGrpSpPr>
        <p:grpSpPr>
          <a:xfrm>
            <a:off x="3574220" y="1944058"/>
            <a:ext cx="8292349" cy="3461052"/>
            <a:chOff x="3574220" y="1944058"/>
            <a:chExt cx="8292349" cy="3461052"/>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3574220" y="1944058"/>
              <a:ext cx="8292349" cy="346105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mj-lt"/>
                <a:ea typeface="思源黑体 CN Bold" panose="020B0800000000000000" pitchFamily="34" charset="-122"/>
                <a:cs typeface="Baloo 2" pitchFamily="2" charset="0"/>
              </a:endParaRPr>
            </a:p>
          </p:txBody>
        </p:sp>
        <p:sp>
          <p:nvSpPr>
            <p:cNvPr id="3" name="Rectangle 2"/>
            <p:cNvSpPr/>
            <p:nvPr/>
          </p:nvSpPr>
          <p:spPr>
            <a:xfrm>
              <a:off x="4358324" y="2452333"/>
              <a:ext cx="6544759" cy="2554545"/>
            </a:xfrm>
            <a:prstGeom prst="rect">
              <a:avLst/>
            </a:prstGeom>
          </p:spPr>
          <p:txBody>
            <a:bodyPr wrap="square">
              <a:spAutoFit/>
            </a:bodyPr>
            <a:lstStyle/>
            <a:p>
              <a:pPr algn="just"/>
              <a:r>
                <a:rPr lang="en-US" altLang="en-US" sz="4000" b="1" dirty="0" err="1">
                  <a:latin typeface="Times New Roman" panose="02020603050405020304" pitchFamily="18" charset="0"/>
                  <a:cs typeface="Times New Roman" panose="02020603050405020304" pitchFamily="18" charset="0"/>
                </a:rPr>
                <a:t>Dùng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dấu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phẩy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viết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văn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bản</a:t>
              </a:r>
              <a:r>
                <a:rPr lang="en-US" altLang="en-US" sz="4000" b="1" dirty="0">
                  <a:latin typeface="Times New Roman" panose="02020603050405020304" pitchFamily="18" charset="0"/>
                  <a:cs typeface="Times New Roman" panose="02020603050405020304" pitchFamily="18" charset="0"/>
                </a:rPr>
                <a:t> </a:t>
              </a:r>
              <a:r>
                <a:rPr lang="vi-VN" altLang="en-US" sz="4000" b="1" dirty="0">
                  <a:latin typeface="Times New Roman" panose="02020603050405020304" pitchFamily="18" charset="0"/>
                  <a:cs typeface="Times New Roman" panose="02020603050405020304" pitchFamily="18" charset="0"/>
                </a:rPr>
                <a:t>sẽ </a:t>
              </a:r>
              <a:r>
                <a:rPr lang="en-US" altLang="en-US" sz="4000" b="1" dirty="0" err="1">
                  <a:latin typeface="Times New Roman" panose="02020603050405020304" pitchFamily="18" charset="0"/>
                  <a:cs typeface="Times New Roman" panose="02020603050405020304" pitchFamily="18" charset="0"/>
                </a:rPr>
                <a:t>làm</a:t>
              </a:r>
              <a:r>
                <a:rPr lang="vi-VN"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người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khác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hiểu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lầm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có</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lại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làm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ngược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lại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với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cầu</a:t>
              </a:r>
              <a:r>
                <a:rPr lang="en-US" altLang="en-US" sz="4000" b="1" dirty="0">
                  <a:latin typeface="Times New Roman" panose="02020603050405020304" pitchFamily="18" charset="0"/>
                  <a:cs typeface="Times New Roman" panose="02020603050405020304" pitchFamily="18" charset="0"/>
                </a:rPr>
                <a:t>. </a:t>
              </a:r>
            </a:p>
          </p:txBody>
        </p:sp>
      </p:gr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27273" b="75868" l="27170" r="50755">
                        <a14:foregroundMark x1="39434" y1="55537" x2="41415" y2="61157"/>
                        <a14:foregroundMark x1="42736" y1="57355" x2="42075" y2="62314"/>
                        <a14:foregroundMark x1="39717" y1="57851" x2="40189" y2="63471"/>
                      </a14:backgroundRemoval>
                    </a14:imgEffect>
                  </a14:imgLayer>
                </a14:imgProps>
              </a:ext>
            </a:extLst>
          </a:blip>
          <a:srcRect l="27057" t="27098" r="48430" b="21279"/>
          <a:stretch/>
        </p:blipFill>
        <p:spPr>
          <a:xfrm>
            <a:off x="39732" y="2865120"/>
            <a:ext cx="3321945" cy="3992880"/>
          </a:xfrm>
          <a:prstGeom prst="rect">
            <a:avLst/>
          </a:prstGeom>
        </p:spPr>
      </p:pic>
      <p:grpSp>
        <p:nvGrpSpPr>
          <p:cNvPr id="19" name="Group 18">
            <a:extLst>
              <a:ext uri="{FF2B5EF4-FFF2-40B4-BE49-F238E27FC236}">
                <a16:creationId xmlns:a16="http://schemas.microsoft.com/office/drawing/2014/main" id="{8AF10E19-FBB9-47FD-AC62-302EE69CF74F}"/>
              </a:ext>
            </a:extLst>
          </p:cNvPr>
          <p:cNvGrpSpPr/>
          <p:nvPr/>
        </p:nvGrpSpPr>
        <p:grpSpPr>
          <a:xfrm>
            <a:off x="422646" y="1433275"/>
            <a:ext cx="2939031" cy="1283197"/>
            <a:chOff x="437263" y="445235"/>
            <a:chExt cx="4971839" cy="2366916"/>
          </a:xfrm>
        </p:grpSpPr>
        <p:pic>
          <p:nvPicPr>
            <p:cNvPr id="22" name="Picture 21">
              <a:extLst>
                <a:ext uri="{FF2B5EF4-FFF2-40B4-BE49-F238E27FC236}">
                  <a16:creationId xmlns:a16="http://schemas.microsoft.com/office/drawing/2014/main" id="{A1FEBBF7-924F-4A2B-BCF3-B0168B7EC2E5}"/>
                </a:ext>
              </a:extLst>
            </p:cNvPr>
            <p:cNvPicPr>
              <a:picLocks noChangeAspect="1"/>
            </p:cNvPicPr>
            <p:nvPr/>
          </p:nvPicPr>
          <p:blipFill>
            <a:blip r:embed="rId4"/>
            <a:stretch>
              <a:fillRect/>
            </a:stretch>
          </p:blipFill>
          <p:spPr>
            <a:xfrm rot="175581">
              <a:off x="437263" y="445235"/>
              <a:ext cx="4971839" cy="2366916"/>
            </a:xfrm>
            <a:prstGeom prst="rect">
              <a:avLst/>
            </a:prstGeom>
          </p:spPr>
        </p:pic>
        <p:sp>
          <p:nvSpPr>
            <p:cNvPr id="23" name="TextBox 22">
              <a:extLst>
                <a:ext uri="{FF2B5EF4-FFF2-40B4-BE49-F238E27FC236}">
                  <a16:creationId xmlns:a16="http://schemas.microsoft.com/office/drawing/2014/main" id="{29D5B383-EB38-4AB3-9453-1E9710E0E149}"/>
                </a:ext>
              </a:extLst>
            </p:cNvPr>
            <p:cNvSpPr txBox="1"/>
            <p:nvPr/>
          </p:nvSpPr>
          <p:spPr>
            <a:xfrm>
              <a:off x="748374" y="933012"/>
              <a:ext cx="4349615" cy="1816666"/>
            </a:xfrm>
            <a:prstGeom prst="rect">
              <a:avLst/>
            </a:prstGeom>
            <a:noFill/>
          </p:spPr>
          <p:txBody>
            <a:bodyPr wrap="square" lIns="0" tIns="0" rIns="0" bIns="0" rtlCol="0">
              <a:spAutoFit/>
            </a:bodyPr>
            <a:lstStyle/>
            <a:p>
              <a:pPr algn="ctr"/>
              <a:r>
                <a:rPr lang="vi-VN" sz="3200" b="1" dirty="0">
                  <a:solidFill>
                    <a:srgbClr val="FA759E"/>
                  </a:solidFill>
                  <a:latin typeface="+mj-lt"/>
                  <a:cs typeface="Baloo 2" pitchFamily="2" charset="0"/>
                </a:rPr>
                <a:t>Các bạn nhớ nhé!</a:t>
              </a:r>
              <a:endParaRPr lang="en-US" sz="3200" b="1" dirty="0">
                <a:solidFill>
                  <a:srgbClr val="FA759E"/>
                </a:solidFill>
                <a:latin typeface="+mj-lt"/>
                <a:cs typeface="Baloo 2" pitchFamily="2" charset="0"/>
              </a:endParaRPr>
            </a:p>
          </p:txBody>
        </p:sp>
      </p:grpSp>
      <p:grpSp>
        <p:nvGrpSpPr>
          <p:cNvPr id="6" name="组合 5">
            <a:extLst>
              <a:ext uri="{FF2B5EF4-FFF2-40B4-BE49-F238E27FC236}">
                <a16:creationId xmlns:a16="http://schemas.microsoft.com/office/drawing/2014/main" id="{D7706F71-8341-40DE-91C0-5AD14555D3C7}"/>
              </a:ext>
            </a:extLst>
          </p:cNvPr>
          <p:cNvGrpSpPr/>
          <p:nvPr/>
        </p:nvGrpSpPr>
        <p:grpSpPr>
          <a:xfrm>
            <a:off x="39732" y="5120639"/>
            <a:ext cx="12152268" cy="173736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64419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6" name="Rectangle 5"/>
          <p:cNvSpPr/>
          <p:nvPr/>
        </p:nvSpPr>
        <p:spPr>
          <a:xfrm>
            <a:off x="1109473" y="733888"/>
            <a:ext cx="10021823" cy="1077218"/>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3. Trong đoạn văn sau có 3 dấu </a:t>
            </a:r>
            <a:r>
              <a:rPr lang="vi-VN" sz="3200" b="1" dirty="0" err="1">
                <a:solidFill>
                  <a:srgbClr val="0070C0"/>
                </a:solidFill>
                <a:latin typeface="Times New Roman" panose="02020603050405020304" pitchFamily="18" charset="0"/>
                <a:cs typeface="Times New Roman" panose="02020603050405020304" pitchFamily="18" charset="0"/>
              </a:rPr>
              <a:t>phẩy</a:t>
            </a:r>
            <a:r>
              <a:rPr lang="vi-VN"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bị</a:t>
            </a:r>
            <a:r>
              <a:rPr lang="en-US" sz="3200" b="1" dirty="0">
                <a:solidFill>
                  <a:srgbClr val="0070C0"/>
                </a:solidFill>
                <a:latin typeface="Times New Roman" panose="02020603050405020304" pitchFamily="18" charset="0"/>
                <a:cs typeface="Times New Roman" panose="02020603050405020304" pitchFamily="18" charset="0"/>
              </a:rPr>
              <a:t> </a:t>
            </a:r>
            <a:r>
              <a:rPr lang="vi-VN" sz="3200" b="1" dirty="0" err="1">
                <a:solidFill>
                  <a:srgbClr val="0070C0"/>
                </a:solidFill>
                <a:latin typeface="Times New Roman" panose="02020603050405020304" pitchFamily="18" charset="0"/>
                <a:cs typeface="Times New Roman" panose="02020603050405020304" pitchFamily="18" charset="0"/>
              </a:rPr>
              <a:t>đặt</a:t>
            </a:r>
            <a:r>
              <a:rPr lang="vi-VN" sz="3200" b="1" dirty="0">
                <a:solidFill>
                  <a:srgbClr val="0070C0"/>
                </a:solidFill>
                <a:latin typeface="Times New Roman" panose="02020603050405020304" pitchFamily="18" charset="0"/>
                <a:cs typeface="Times New Roman" panose="02020603050405020304" pitchFamily="18" charset="0"/>
              </a:rPr>
              <a:t> sai vị trí. Em hãy sửa lại cho đúng.</a:t>
            </a:r>
          </a:p>
        </p:txBody>
      </p:sp>
      <p:sp>
        <p:nvSpPr>
          <p:cNvPr id="11" name="Rectangle 10"/>
          <p:cNvSpPr/>
          <p:nvPr/>
        </p:nvSpPr>
        <p:spPr>
          <a:xfrm>
            <a:off x="1106242" y="1881547"/>
            <a:ext cx="9979515" cy="403187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     Sách Ghi-nét ghi nhận, chị Ca-rôn là người phụ nữ nặng nhất hành tinh. Ca-rôn nặng gần 700kg nhưng lại mắc bệnh còi xương. Cuối mùa hè, năm 1994 chị phải đến cấp cứu tại một bệnh viện ở thành phố Phơ-lin, bang Mi-chi-gân, nước Mĩ. Để có thể, đưa chị đến bệnh viện người ta phải nhờ sự giúp đỡ của 22 nhân viên cứu hoả.</a:t>
            </a:r>
          </a:p>
          <a:p>
            <a:pPr algn="just"/>
            <a:r>
              <a:rPr lang="vi-VN" sz="3200" i="1" dirty="0">
                <a:latin typeface="Times New Roman" panose="02020603050405020304" pitchFamily="18" charset="0"/>
                <a:cs typeface="Times New Roman" panose="02020603050405020304" pitchFamily="18" charset="0"/>
              </a:rPr>
              <a:t>			Theo</a:t>
            </a:r>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MỘT CỬA SỔ NHÌN RA THỂ GIỚI</a:t>
            </a:r>
            <a:endParaRPr lang="vi-VN" sz="3200" b="0" dirty="0">
              <a:effectLst/>
              <a:latin typeface="Times New Roman" panose="02020603050405020304" pitchFamily="18" charset="0"/>
              <a:cs typeface="Times New Roman" panose="02020603050405020304" pitchFamily="18" charset="0"/>
            </a:endParaRPr>
          </a:p>
        </p:txBody>
      </p:sp>
      <p:grpSp>
        <p:nvGrpSpPr>
          <p:cNvPr id="12" name="组合 5">
            <a:extLst>
              <a:ext uri="{FF2B5EF4-FFF2-40B4-BE49-F238E27FC236}">
                <a16:creationId xmlns:a16="http://schemas.microsoft.com/office/drawing/2014/main" id="{D7706F71-8341-40DE-91C0-5AD14555D3C7}"/>
              </a:ext>
            </a:extLst>
          </p:cNvPr>
          <p:cNvGrpSpPr/>
          <p:nvPr/>
        </p:nvGrpSpPr>
        <p:grpSpPr>
          <a:xfrm>
            <a:off x="39732" y="5491418"/>
            <a:ext cx="12152268" cy="1366582"/>
            <a:chOff x="-2055784" y="5706558"/>
            <a:chExt cx="12152268" cy="1151441"/>
          </a:xfrm>
        </p:grpSpPr>
        <p:pic>
          <p:nvPicPr>
            <p:cNvPr id="13"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596357" y="1865274"/>
            <a:ext cx="10204703" cy="403187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 (1) </a:t>
            </a:r>
            <a:r>
              <a:rPr lang="vi-VN" sz="3200" dirty="0">
                <a:latin typeface="Times New Roman" panose="02020603050405020304" pitchFamily="18" charset="0"/>
                <a:cs typeface="Times New Roman" panose="02020603050405020304" pitchFamily="18" charset="0"/>
              </a:rPr>
              <a:t>Sách Ghi-nét ghi nhận, chị Ca-rôn là người phụ nữ nặng nhất hành tinh. </a:t>
            </a:r>
            <a:r>
              <a:rPr lang="vi-VN" sz="3200" dirty="0">
                <a:solidFill>
                  <a:srgbClr val="FF0000"/>
                </a:solidFill>
                <a:latin typeface="Times New Roman" panose="02020603050405020304" pitchFamily="18" charset="0"/>
                <a:cs typeface="Times New Roman" panose="02020603050405020304" pitchFamily="18" charset="0"/>
              </a:rPr>
              <a:t>(2) </a:t>
            </a:r>
            <a:r>
              <a:rPr lang="vi-VN" sz="3200" dirty="0">
                <a:latin typeface="Times New Roman" panose="02020603050405020304" pitchFamily="18" charset="0"/>
                <a:cs typeface="Times New Roman" panose="02020603050405020304" pitchFamily="18" charset="0"/>
              </a:rPr>
              <a:t>Ca-rôn nặng gần 700kg nhưng lại mắc bệnh còi xương. </a:t>
            </a:r>
            <a:r>
              <a:rPr lang="vi-VN" sz="3200" dirty="0">
                <a:solidFill>
                  <a:srgbClr val="FF0000"/>
                </a:solidFill>
                <a:latin typeface="Times New Roman" panose="02020603050405020304" pitchFamily="18" charset="0"/>
                <a:cs typeface="Times New Roman" panose="02020603050405020304" pitchFamily="18" charset="0"/>
              </a:rPr>
              <a:t>(3)</a:t>
            </a:r>
            <a:r>
              <a:rPr lang="vi-VN" sz="3200" dirty="0">
                <a:latin typeface="Times New Roman" panose="02020603050405020304" pitchFamily="18" charset="0"/>
                <a:cs typeface="Times New Roman" panose="02020603050405020304" pitchFamily="18" charset="0"/>
              </a:rPr>
              <a:t> Cuối mùa hè, năm 1994 chị phải đến cấp cứu tại một bệnh viện ở thành phố Phơ-lin, bang Mi-chi-gân, nước Mĩ. </a:t>
            </a:r>
            <a:r>
              <a:rPr lang="vi-VN" sz="3200" dirty="0">
                <a:solidFill>
                  <a:srgbClr val="FF0000"/>
                </a:solidFill>
                <a:latin typeface="Times New Roman" panose="02020603050405020304" pitchFamily="18" charset="0"/>
                <a:cs typeface="Times New Roman" panose="02020603050405020304" pitchFamily="18" charset="0"/>
              </a:rPr>
              <a:t>(4) </a:t>
            </a:r>
            <a:r>
              <a:rPr lang="vi-VN" sz="3200" dirty="0">
                <a:latin typeface="Times New Roman" panose="02020603050405020304" pitchFamily="18" charset="0"/>
                <a:cs typeface="Times New Roman" panose="02020603050405020304" pitchFamily="18" charset="0"/>
              </a:rPr>
              <a:t>Để có thể, đưa chị đến bệnh viện người ta phải nhờ sự giúp đỡ của 22 nhân viên cứu hoả.</a:t>
            </a:r>
          </a:p>
          <a:p>
            <a:pPr algn="just"/>
            <a:r>
              <a:rPr lang="vi-VN" sz="3200" i="1" dirty="0">
                <a:latin typeface="Times New Roman" panose="02020603050405020304" pitchFamily="18" charset="0"/>
                <a:cs typeface="Times New Roman" panose="02020603050405020304" pitchFamily="18" charset="0"/>
              </a:rPr>
              <a:t>			Theo</a:t>
            </a:r>
            <a:r>
              <a:rPr lang="vi-VN" sz="3200"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MỘT CỬA SỔ NHÌN RA THỂ GIỚI</a:t>
            </a:r>
            <a:endParaRPr lang="vi-VN" sz="3200" b="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907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4" y="957423"/>
            <a:ext cx="6619812" cy="390876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 (1) </a:t>
            </a:r>
            <a:r>
              <a:rPr lang="vi-VN" sz="2800" dirty="0">
                <a:latin typeface="Times New Roman" panose="02020603050405020304" pitchFamily="18" charset="0"/>
                <a:cs typeface="Times New Roman" panose="02020603050405020304" pitchFamily="18" charset="0"/>
              </a:rPr>
              <a:t>Sách Ghi-nét ghi nhận</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chị Ca-rôn là người phụ nữ nặng nhất hành tinh. </a:t>
            </a:r>
            <a:r>
              <a:rPr lang="vi-VN" sz="2800" dirty="0">
                <a:solidFill>
                  <a:srgbClr val="FF0000"/>
                </a:solidFill>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Ca-rôn nặng gần 700kg nhưng lại mắc bệnh còi xương. </a:t>
            </a:r>
            <a:r>
              <a:rPr lang="vi-VN" sz="2800" dirty="0">
                <a:solidFill>
                  <a:srgbClr val="FF0000"/>
                </a:solidFill>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Cuối mùa hè, năm 1994 chị phải đến cấp cứu tại một bệnh viện ở thành phố Phơ-lin, bang Mi-chi-gân, nước Mĩ. </a:t>
            </a:r>
            <a:r>
              <a:rPr lang="vi-VN" sz="2800" dirty="0">
                <a:solidFill>
                  <a:srgbClr val="FF0000"/>
                </a:solidFill>
                <a:latin typeface="Times New Roman" panose="02020603050405020304" pitchFamily="18" charset="0"/>
                <a:cs typeface="Times New Roman" panose="02020603050405020304" pitchFamily="18" charset="0"/>
              </a:rPr>
              <a:t>(4) </a:t>
            </a:r>
            <a:r>
              <a:rPr lang="vi-VN" sz="2800" dirty="0">
                <a:latin typeface="Times New Roman" panose="02020603050405020304" pitchFamily="18" charset="0"/>
                <a:cs typeface="Times New Roman" panose="02020603050405020304" pitchFamily="18" charset="0"/>
              </a:rPr>
              <a:t>Để có thể, đưa chị đến bệnh viện người ta phải nhờ sự giúp đỡ của 22 nhân viên cứu hoả.</a:t>
            </a:r>
          </a:p>
          <a:p>
            <a:pPr algn="r"/>
            <a:r>
              <a:rPr lang="vi-VN" sz="2400" i="1" dirty="0">
                <a:latin typeface="Times New Roman" panose="02020603050405020304" pitchFamily="18" charset="0"/>
                <a:cs typeface="Times New Roman" panose="02020603050405020304" pitchFamily="18" charset="0"/>
              </a:rPr>
              <a:t>Theo</a:t>
            </a:r>
            <a:r>
              <a:rPr lang="vi-VN" sz="2400"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MỘT CỬA SỔ NHÌN RA THỂ GIỚI</a:t>
            </a:r>
            <a:endParaRPr lang="vi-VN" sz="2400" b="0" dirty="0">
              <a:effectLst/>
              <a:latin typeface="Times New Roman" panose="02020603050405020304" pitchFamily="18" charset="0"/>
              <a:cs typeface="Times New Roman" panose="02020603050405020304" pitchFamily="18"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Sửa lỗi</a:t>
            </a:r>
          </a:p>
        </p:txBody>
      </p:sp>
      <p:sp>
        <p:nvSpPr>
          <p:cNvPr id="22" name="Rectangle 21"/>
          <p:cNvSpPr/>
          <p:nvPr/>
        </p:nvSpPr>
        <p:spPr>
          <a:xfrm>
            <a:off x="8217408" y="2238850"/>
            <a:ext cx="3486911" cy="1077218"/>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Câu </a:t>
            </a:r>
            <a:r>
              <a:rPr lang="vi-VN" sz="3200" b="1" dirty="0">
                <a:solidFill>
                  <a:srgbClr val="FF0000"/>
                </a:solidFill>
                <a:latin typeface="Times New Roman" panose="02020603050405020304" pitchFamily="18" charset="0"/>
                <a:cs typeface="Times New Roman" panose="02020603050405020304" pitchFamily="18" charset="0"/>
              </a:rPr>
              <a:t>(1)</a:t>
            </a:r>
            <a:r>
              <a:rPr lang="vi-VN" sz="3200" b="1" dirty="0">
                <a:solidFill>
                  <a:srgbClr val="0070C0"/>
                </a:solidFill>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Bỏ dấu phẩy dùng thừa.</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008211" y="952029"/>
            <a:ext cx="465998" cy="523220"/>
          </a:xfrm>
          <a:prstGeom prst="rect">
            <a:avLst/>
          </a:prstGeom>
        </p:spPr>
        <p:txBody>
          <a:bodyPr wrap="square">
            <a:spAutoFit/>
          </a:bodyPr>
          <a:lstStyle/>
          <a:p>
            <a:r>
              <a:rPr lang="vi-VN" sz="2800" b="1" dirty="0">
                <a:latin typeface="Times New Roman" panose="02020603050405020304" pitchFamily="18" charset="0"/>
                <a:cs typeface="Times New Roman" panose="02020603050405020304" pitchFamily="18" charset="0"/>
              </a:rPr>
              <a:t>,</a:t>
            </a:r>
          </a:p>
        </p:txBody>
      </p:sp>
      <p:sp>
        <p:nvSpPr>
          <p:cNvPr id="24" name="Rectangle 23"/>
          <p:cNvSpPr/>
          <p:nvPr/>
        </p:nvSpPr>
        <p:spPr>
          <a:xfrm>
            <a:off x="5008211" y="921251"/>
            <a:ext cx="465998" cy="584775"/>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9796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4" y="957423"/>
            <a:ext cx="6619812" cy="390876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 (1) </a:t>
            </a:r>
            <a:r>
              <a:rPr lang="vi-VN" sz="2800" dirty="0">
                <a:latin typeface="Times New Roman" panose="02020603050405020304" pitchFamily="18" charset="0"/>
                <a:cs typeface="Times New Roman" panose="02020603050405020304" pitchFamily="18" charset="0"/>
              </a:rPr>
              <a:t>Sách Ghi-nét ghi nhận</a:t>
            </a:r>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chị Ca-rôn là người phụ nữ nặng nhất hành tinh. </a:t>
            </a:r>
            <a:r>
              <a:rPr lang="vi-VN" sz="2800" dirty="0">
                <a:solidFill>
                  <a:srgbClr val="FF0000"/>
                </a:solidFill>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Ca-rôn nặng gần 700kg nhưng lại mắc bệnh còi xương. </a:t>
            </a:r>
            <a:r>
              <a:rPr lang="vi-VN" sz="2800" dirty="0">
                <a:solidFill>
                  <a:srgbClr val="FF0000"/>
                </a:solidFill>
                <a:latin typeface="Times New Roman" panose="02020603050405020304" pitchFamily="18" charset="0"/>
                <a:cs typeface="Times New Roman" panose="02020603050405020304" pitchFamily="18" charset="0"/>
              </a:rPr>
              <a:t>(3)</a:t>
            </a:r>
            <a:r>
              <a:rPr lang="vi-VN" sz="2800" dirty="0">
                <a:latin typeface="Times New Roman" panose="02020603050405020304" pitchFamily="18" charset="0"/>
                <a:cs typeface="Times New Roman" panose="02020603050405020304" pitchFamily="18" charset="0"/>
              </a:rPr>
              <a:t> Cuối mùa hè năm 1994 chị phải đến cấp cứu tại một bệnh viện ở thành phố Phơ-lin, bang Mi-chi-gân, nước Mĩ. </a:t>
            </a:r>
            <a:r>
              <a:rPr lang="vi-VN" sz="2800" dirty="0">
                <a:solidFill>
                  <a:srgbClr val="FF0000"/>
                </a:solidFill>
                <a:latin typeface="Times New Roman" panose="02020603050405020304" pitchFamily="18" charset="0"/>
                <a:cs typeface="Times New Roman" panose="02020603050405020304" pitchFamily="18" charset="0"/>
              </a:rPr>
              <a:t>(4) </a:t>
            </a:r>
            <a:r>
              <a:rPr lang="vi-VN" sz="2800" dirty="0">
                <a:latin typeface="Times New Roman" panose="02020603050405020304" pitchFamily="18" charset="0"/>
                <a:cs typeface="Times New Roman" panose="02020603050405020304" pitchFamily="18" charset="0"/>
              </a:rPr>
              <a:t>Để có thể, đưa chị đến bệnh viện người ta phải nhờ sự giúp đỡ của 22 nhân viên cứu hoả.</a:t>
            </a:r>
          </a:p>
          <a:p>
            <a:pPr algn="r"/>
            <a:r>
              <a:rPr lang="vi-VN" sz="2400" i="1" dirty="0">
                <a:latin typeface="Times New Roman" panose="02020603050405020304" pitchFamily="18" charset="0"/>
                <a:cs typeface="Times New Roman" panose="02020603050405020304" pitchFamily="18" charset="0"/>
              </a:rPr>
              <a:t>Theo</a:t>
            </a:r>
            <a:r>
              <a:rPr lang="vi-VN" sz="2400"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MỘT CỬA SỔ NHÌN RA THỂ GIỚI</a:t>
            </a:r>
            <a:endParaRPr lang="vi-VN" sz="2400" b="0" dirty="0">
              <a:effectLst/>
              <a:latin typeface="Times New Roman" panose="02020603050405020304" pitchFamily="18" charset="0"/>
              <a:cs typeface="Times New Roman" panose="02020603050405020304" pitchFamily="18"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Sửa lỗi</a:t>
            </a:r>
          </a:p>
        </p:txBody>
      </p:sp>
      <p:sp>
        <p:nvSpPr>
          <p:cNvPr id="22" name="Rectangle 21"/>
          <p:cNvSpPr/>
          <p:nvPr/>
        </p:nvSpPr>
        <p:spPr>
          <a:xfrm>
            <a:off x="8217408" y="2238850"/>
            <a:ext cx="3486911" cy="1569660"/>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Câu </a:t>
            </a:r>
            <a:r>
              <a:rPr lang="vi-VN" sz="3200" b="1" dirty="0">
                <a:solidFill>
                  <a:srgbClr val="FF0000"/>
                </a:solidFill>
                <a:latin typeface="Times New Roman" panose="02020603050405020304" pitchFamily="18" charset="0"/>
                <a:cs typeface="Times New Roman" panose="02020603050405020304" pitchFamily="18" charset="0"/>
              </a:rPr>
              <a:t>(3)</a:t>
            </a:r>
            <a:r>
              <a:rPr lang="vi-VN" sz="3200" b="1" dirty="0">
                <a:solidFill>
                  <a:srgbClr val="0070C0"/>
                </a:solidFill>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Đặt lại</a:t>
            </a:r>
          </a:p>
          <a:p>
            <a:r>
              <a:rPr lang="vi-VN"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vị trí dấu phẩy thứ nhất.</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994667" y="2242451"/>
            <a:ext cx="465998" cy="523220"/>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a:t>
            </a:r>
          </a:p>
        </p:txBody>
      </p:sp>
      <p:sp>
        <p:nvSpPr>
          <p:cNvPr id="24" name="Rectangle 23"/>
          <p:cNvSpPr/>
          <p:nvPr/>
        </p:nvSpPr>
        <p:spPr>
          <a:xfrm>
            <a:off x="4994667" y="2211673"/>
            <a:ext cx="465998" cy="584775"/>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657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3.95833E-6 3.7037E-6 L 0.13424 -0.00232 " pathEditMode="relative" rAng="0" ptsTypes="AA">
                                      <p:cBhvr>
                                        <p:cTn id="17" dur="2000" fill="hold"/>
                                        <p:tgtEl>
                                          <p:spTgt spid="24"/>
                                        </p:tgtEl>
                                        <p:attrNameLst>
                                          <p:attrName>ppt_x</p:attrName>
                                          <p:attrName>ppt_y</p:attrName>
                                        </p:attrNameLst>
                                      </p:cBhvr>
                                      <p:rCtr x="670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3" y="957423"/>
            <a:ext cx="6890657" cy="4616648"/>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 </a:t>
            </a:r>
            <a:r>
              <a:rPr lang="vi-VN" sz="3000" dirty="0">
                <a:solidFill>
                  <a:srgbClr val="FF0000"/>
                </a:solidFill>
                <a:latin typeface="Times New Roman" panose="02020603050405020304" pitchFamily="18" charset="0"/>
                <a:cs typeface="Times New Roman" panose="02020603050405020304" pitchFamily="18" charset="0"/>
              </a:rPr>
              <a:t>(1) </a:t>
            </a:r>
            <a:r>
              <a:rPr lang="vi-VN" sz="3000" dirty="0">
                <a:latin typeface="Times New Roman" panose="02020603050405020304" pitchFamily="18" charset="0"/>
                <a:cs typeface="Times New Roman" panose="02020603050405020304" pitchFamily="18" charset="0"/>
              </a:rPr>
              <a:t>Sách Ghi-nét ghi nhận</a:t>
            </a:r>
            <a:r>
              <a:rPr lang="vi-VN" sz="3000" b="1"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chị Ca-rôn là người phụ nữ nặng nhất hành tinh. </a:t>
            </a:r>
            <a:r>
              <a:rPr lang="vi-VN" sz="3000" dirty="0">
                <a:solidFill>
                  <a:srgbClr val="FF0000"/>
                </a:solidFill>
                <a:latin typeface="Times New Roman" panose="02020603050405020304" pitchFamily="18" charset="0"/>
                <a:cs typeface="Times New Roman" panose="02020603050405020304" pitchFamily="18" charset="0"/>
              </a:rPr>
              <a:t>(2) </a:t>
            </a:r>
            <a:r>
              <a:rPr lang="vi-VN" sz="3000" dirty="0">
                <a:latin typeface="Times New Roman" panose="02020603050405020304" pitchFamily="18" charset="0"/>
                <a:cs typeface="Times New Roman" panose="02020603050405020304" pitchFamily="18" charset="0"/>
              </a:rPr>
              <a:t>Ca-rôn nặng gần 700kg nhưng lại mắc bệnh còi xương. </a:t>
            </a:r>
            <a:r>
              <a:rPr lang="vi-VN" sz="3000" dirty="0">
                <a:solidFill>
                  <a:srgbClr val="FF0000"/>
                </a:solidFill>
                <a:latin typeface="Times New Roman" panose="02020603050405020304" pitchFamily="18" charset="0"/>
                <a:cs typeface="Times New Roman" panose="02020603050405020304" pitchFamily="18" charset="0"/>
              </a:rPr>
              <a:t>(3)</a:t>
            </a:r>
            <a:r>
              <a:rPr lang="vi-VN" sz="3000" dirty="0">
                <a:latin typeface="Times New Roman" panose="02020603050405020304" pitchFamily="18" charset="0"/>
                <a:cs typeface="Times New Roman" panose="02020603050405020304" pitchFamily="18" charset="0"/>
              </a:rPr>
              <a:t> Cuối mùa hè năm 1994 chị phải đến cấp cứu tại một bệnh viện ở thành phố Phơ-lin, bang Mi-chi-gân, nước Mĩ. </a:t>
            </a:r>
            <a:r>
              <a:rPr lang="vi-VN" sz="3000" dirty="0">
                <a:solidFill>
                  <a:srgbClr val="FF0000"/>
                </a:solidFill>
                <a:latin typeface="Times New Roman" panose="02020603050405020304" pitchFamily="18" charset="0"/>
                <a:cs typeface="Times New Roman" panose="02020603050405020304" pitchFamily="18" charset="0"/>
              </a:rPr>
              <a:t>(4) </a:t>
            </a:r>
            <a:r>
              <a:rPr lang="vi-VN" sz="3000" dirty="0">
                <a:latin typeface="Times New Roman" panose="02020603050405020304" pitchFamily="18" charset="0"/>
                <a:cs typeface="Times New Roman" panose="02020603050405020304" pitchFamily="18" charset="0"/>
              </a:rPr>
              <a:t>Để có thể đưa chị đến bệnh viện người ta phải nhờ sự giúp đỡ của 22 nhân viên cứu hoả.</a:t>
            </a:r>
          </a:p>
          <a:p>
            <a:pPr algn="r"/>
            <a:r>
              <a:rPr lang="vi-VN" sz="2400" i="1" dirty="0">
                <a:latin typeface="Times New Roman" panose="02020603050405020304" pitchFamily="18" charset="0"/>
                <a:cs typeface="Times New Roman" panose="02020603050405020304" pitchFamily="18" charset="0"/>
              </a:rPr>
              <a:t>Theo</a:t>
            </a:r>
            <a:r>
              <a:rPr lang="vi-VN" sz="2400"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MỘT CỬA SỔ NHÌN RA THỂ GIỚI</a:t>
            </a:r>
            <a:endParaRPr lang="vi-VN" sz="2400" b="0" dirty="0">
              <a:effectLst/>
              <a:latin typeface="Times New Roman" panose="02020603050405020304" pitchFamily="18" charset="0"/>
              <a:cs typeface="Times New Roman" panose="02020603050405020304" pitchFamily="18"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Sửa lỗi</a:t>
            </a:r>
          </a:p>
        </p:txBody>
      </p:sp>
      <p:sp>
        <p:nvSpPr>
          <p:cNvPr id="22" name="Rectangle 21"/>
          <p:cNvSpPr/>
          <p:nvPr/>
        </p:nvSpPr>
        <p:spPr>
          <a:xfrm>
            <a:off x="8217408" y="2238850"/>
            <a:ext cx="3486911" cy="1077218"/>
          </a:xfrm>
          <a:prstGeom prst="rect">
            <a:avLst/>
          </a:prstGeom>
        </p:spPr>
        <p:txBody>
          <a:bodyPr wrap="square">
            <a:spAutoFit/>
          </a:bodyPr>
          <a:lstStyle/>
          <a:p>
            <a:r>
              <a:rPr lang="vi-VN" sz="3200" b="1" dirty="0">
                <a:solidFill>
                  <a:srgbClr val="0070C0"/>
                </a:solidFill>
                <a:latin typeface="Times New Roman" panose="02020603050405020304" pitchFamily="18" charset="0"/>
                <a:cs typeface="Times New Roman" panose="02020603050405020304" pitchFamily="18" charset="0"/>
              </a:rPr>
              <a:t>Câu </a:t>
            </a:r>
            <a:r>
              <a:rPr lang="vi-VN" sz="3200" b="1" dirty="0">
                <a:solidFill>
                  <a:srgbClr val="FF0000"/>
                </a:solidFill>
                <a:latin typeface="Times New Roman" panose="02020603050405020304" pitchFamily="18" charset="0"/>
                <a:cs typeface="Times New Roman" panose="02020603050405020304" pitchFamily="18" charset="0"/>
              </a:rPr>
              <a:t>(4)</a:t>
            </a:r>
            <a:r>
              <a:rPr lang="vi-VN" sz="3200" b="1" dirty="0">
                <a:solidFill>
                  <a:srgbClr val="0070C0"/>
                </a:solidFill>
                <a:latin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Đặt lại </a:t>
            </a:r>
          </a:p>
          <a:p>
            <a:r>
              <a:rPr lang="vi-VN" sz="32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vị trí dấu phẩy.</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589539" y="3699976"/>
            <a:ext cx="465998" cy="523220"/>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a:t>
            </a:r>
          </a:p>
        </p:txBody>
      </p:sp>
      <p:sp>
        <p:nvSpPr>
          <p:cNvPr id="24" name="Rectangle 23"/>
          <p:cNvSpPr/>
          <p:nvPr/>
        </p:nvSpPr>
        <p:spPr>
          <a:xfrm>
            <a:off x="3589539" y="3669199"/>
            <a:ext cx="465998" cy="584775"/>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a:t>
            </a:r>
          </a:p>
        </p:txBody>
      </p:sp>
      <p:sp>
        <p:nvSpPr>
          <p:cNvPr id="25" name="Rectangle 24"/>
          <p:cNvSpPr/>
          <p:nvPr/>
        </p:nvSpPr>
        <p:spPr>
          <a:xfrm>
            <a:off x="6871032" y="2296725"/>
            <a:ext cx="465998" cy="584775"/>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2178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1.66667E-6 3.7037E-6 L 0.3194 0.00301 " pathEditMode="relative" rAng="0" ptsTypes="AA">
                                      <p:cBhvr>
                                        <p:cTn id="17" dur="2000" fill="hold"/>
                                        <p:tgtEl>
                                          <p:spTgt spid="24"/>
                                        </p:tgtEl>
                                        <p:attrNameLst>
                                          <p:attrName>ppt_x</p:attrName>
                                          <p:attrName>ppt_y</p:attrName>
                                        </p:attrNameLst>
                                      </p:cBhvr>
                                      <p:rCtr x="15964"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974691" y="1403933"/>
            <a:ext cx="7254909"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4276504"/>
            <a:ext cx="12192000" cy="2641052"/>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7" name="任意多边形: 形状 40">
            <a:extLst>
              <a:ext uri="{FF2B5EF4-FFF2-40B4-BE49-F238E27FC236}">
                <a16:creationId xmlns:a16="http://schemas.microsoft.com/office/drawing/2014/main" id="{50C53215-5F60-4E34-AE0B-4349CB326516}"/>
              </a:ext>
            </a:extLst>
          </p:cNvPr>
          <p:cNvSpPr/>
          <p:nvPr/>
        </p:nvSpPr>
        <p:spPr>
          <a:xfrm>
            <a:off x="974690" y="2996172"/>
            <a:ext cx="7352446"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3" name="Rectangle 2"/>
          <p:cNvSpPr/>
          <p:nvPr/>
        </p:nvSpPr>
        <p:spPr>
          <a:xfrm>
            <a:off x="1075964" y="1802163"/>
            <a:ext cx="7153636" cy="584775"/>
          </a:xfrm>
          <a:prstGeom prst="rect">
            <a:avLst/>
          </a:prstGeom>
        </p:spPr>
        <p:txBody>
          <a:bodyPr wrap="square">
            <a:spAutoFit/>
          </a:bodyPr>
          <a:lstStyle/>
          <a:p>
            <a:r>
              <a:rPr lang="vi-VN" sz="3200" dirty="0">
                <a:solidFill>
                  <a:srgbClr val="000000"/>
                </a:solidFill>
                <a:latin typeface="Times New Roman" panose="02020603050405020304" pitchFamily="18" charset="0"/>
                <a:cs typeface="Times New Roman" panose="02020603050405020304" pitchFamily="18" charset="0"/>
              </a:rPr>
              <a:t>Nắm được 3 tác dụng của dấu phẩy (BT1).</a:t>
            </a:r>
            <a:endParaRPr lang="en-US" sz="3200" dirty="0">
              <a:latin typeface="Times New Roman" panose="02020603050405020304" pitchFamily="18" charset="0"/>
              <a:cs typeface="Times New Roman" panose="02020603050405020304" pitchFamily="18" charset="0"/>
            </a:endParaRPr>
          </a:p>
        </p:txBody>
      </p:sp>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0829" y="2660250"/>
            <a:ext cx="3151171" cy="2640538"/>
          </a:xfrm>
          <a:prstGeom prst="rect">
            <a:avLst/>
          </a:prstGeom>
        </p:spPr>
      </p:pic>
      <p:sp>
        <p:nvSpPr>
          <p:cNvPr id="12" name="TextBox 11"/>
          <p:cNvSpPr txBox="1"/>
          <p:nvPr/>
        </p:nvSpPr>
        <p:spPr>
          <a:xfrm>
            <a:off x="1962912" y="147616"/>
            <a:ext cx="8981313"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ĐÁNH GIÁ MỤC TIÊU</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4F30A8C-DA76-44F8-BC6D-CF1DB15124C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7711533" y="1936314"/>
            <a:ext cx="1075912" cy="964346"/>
          </a:xfrm>
          <a:prstGeom prst="rect">
            <a:avLst/>
          </a:prstGeom>
        </p:spPr>
      </p:pic>
      <p:pic>
        <p:nvPicPr>
          <p:cNvPr id="14" name="Picture 13">
            <a:extLst>
              <a:ext uri="{FF2B5EF4-FFF2-40B4-BE49-F238E27FC236}">
                <a16:creationId xmlns:a16="http://schemas.microsoft.com/office/drawing/2014/main" id="{34F30A8C-DA76-44F8-BC6D-CF1DB15124C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7774340" y="3484330"/>
            <a:ext cx="1075912" cy="964346"/>
          </a:xfrm>
          <a:prstGeom prst="rect">
            <a:avLst/>
          </a:prstGeom>
        </p:spPr>
      </p:pic>
      <p:sp>
        <p:nvSpPr>
          <p:cNvPr id="15" name="Rectangle 14"/>
          <p:cNvSpPr/>
          <p:nvPr/>
        </p:nvSpPr>
        <p:spPr>
          <a:xfrm>
            <a:off x="1173500" y="3199286"/>
            <a:ext cx="6885412" cy="1077218"/>
          </a:xfrm>
          <a:prstGeom prst="rect">
            <a:avLst/>
          </a:prstGeom>
        </p:spPr>
        <p:txBody>
          <a:bodyPr wrap="square">
            <a:spAutoFit/>
          </a:bodyPr>
          <a:lstStyle/>
          <a:p>
            <a:r>
              <a:rPr lang="vi-VN" sz="3200" dirty="0">
                <a:solidFill>
                  <a:srgbClr val="000000"/>
                </a:solidFill>
                <a:latin typeface="Times New Roman" panose="02020603050405020304" pitchFamily="18" charset="0"/>
                <a:cs typeface="Times New Roman" panose="02020603050405020304" pitchFamily="18" charset="0"/>
              </a:rPr>
              <a:t>Biết phân tích và chữa lỗi dùng sai dấu phẩy (BT2, BT3).</a:t>
            </a:r>
            <a:endParaRPr lang="vi-VN" sz="32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654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strVal val="4*#ppt_w"/>
                                          </p:val>
                                        </p:tav>
                                        <p:tav tm="100000">
                                          <p:val>
                                            <p:strVal val="#ppt_w"/>
                                          </p:val>
                                        </p:tav>
                                      </p:tavLst>
                                    </p:anim>
                                    <p:anim calcmode="lin" valueType="num">
                                      <p:cBhvr>
                                        <p:cTn id="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250" fill="hold"/>
                                        <p:tgtEl>
                                          <p:spTgt spid="14"/>
                                        </p:tgtEl>
                                        <p:attrNameLst>
                                          <p:attrName>ppt_w</p:attrName>
                                        </p:attrNameLst>
                                      </p:cBhvr>
                                      <p:tavLst>
                                        <p:tav tm="0">
                                          <p:val>
                                            <p:strVal val="4*#ppt_w"/>
                                          </p:val>
                                        </p:tav>
                                        <p:tav tm="100000">
                                          <p:val>
                                            <p:strVal val="#ppt_w"/>
                                          </p:val>
                                        </p:tav>
                                      </p:tavLst>
                                    </p:anim>
                                    <p:anim calcmode="lin" valueType="num">
                                      <p:cBhvr>
                                        <p:cTn id="1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id="{418BD841-A0A5-494E-97A3-6B533AD0B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id="{CA7AD538-E775-499A-944B-D5D711A81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id="{08D982D9-0A94-40A6-B8CE-03E9A1F521FD}"/>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id="{2DA4681F-CDF1-4A05-B110-2D615D4208F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id="{3D3945F5-9127-49A3-8A1E-BA6F7EF0C1A5}"/>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id="{7EFC36B8-DA3D-4870-AC71-D972980AA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id="{B11E13AA-1E08-48CA-A5DF-0030AE5EE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6" name="TextBox 15"/>
          <p:cNvSpPr txBox="1"/>
          <p:nvPr/>
        </p:nvSpPr>
        <p:spPr>
          <a:xfrm>
            <a:off x="4711840" y="365910"/>
            <a:ext cx="6166022"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j-lt"/>
              </a:rPr>
              <a:t>DẶN DÒ</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j-lt"/>
            </a:endParaRPr>
          </a:p>
        </p:txBody>
      </p:sp>
      <p:sp>
        <p:nvSpPr>
          <p:cNvPr id="18" name="矩形 4">
            <a:extLst>
              <a:ext uri="{FF2B5EF4-FFF2-40B4-BE49-F238E27FC236}">
                <a16:creationId xmlns:a16="http://schemas.microsoft.com/office/drawing/2014/main" id="{3E514DFE-8F68-4686-A889-5049D2BDDF54}"/>
              </a:ext>
            </a:extLst>
          </p:cNvPr>
          <p:cNvSpPr/>
          <p:nvPr/>
        </p:nvSpPr>
        <p:spPr>
          <a:xfrm>
            <a:off x="1484557" y="1769069"/>
            <a:ext cx="9168714" cy="3039763"/>
          </a:xfrm>
          <a:prstGeom prst="rect">
            <a:avLst/>
          </a:prstGeom>
          <a:solidFill>
            <a:schemeClr val="accent1">
              <a:alpha val="23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just"/>
            <a:endParaRPr lang="vi-VN" altLang="zh-CN" sz="3200" dirty="0">
              <a:solidFill>
                <a:srgbClr val="002060"/>
              </a:solidFill>
              <a:latin typeface="+mj-lt"/>
              <a:cs typeface="Baloo 2" pitchFamily="2" charset="0"/>
            </a:endParaRPr>
          </a:p>
        </p:txBody>
      </p:sp>
      <p:sp>
        <p:nvSpPr>
          <p:cNvPr id="19" name="矩形 4">
            <a:extLst>
              <a:ext uri="{FF2B5EF4-FFF2-40B4-BE49-F238E27FC236}">
                <a16:creationId xmlns:a16="http://schemas.microsoft.com/office/drawing/2014/main" id="{3E514DFE-8F68-4686-A889-5049D2BDDF54}"/>
              </a:ext>
            </a:extLst>
          </p:cNvPr>
          <p:cNvSpPr/>
          <p:nvPr/>
        </p:nvSpPr>
        <p:spPr>
          <a:xfrm>
            <a:off x="1669909" y="1896858"/>
            <a:ext cx="8835081" cy="2772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vi-VN" altLang="zh-CN" sz="3200" dirty="0">
                <a:solidFill>
                  <a:srgbClr val="002060"/>
                </a:solidFill>
                <a:latin typeface="+mj-lt"/>
                <a:cs typeface="Baloo 2" pitchFamily="2" charset="0"/>
              </a:rPr>
              <a:t>    - Ghi nhớ các tác dụng của dấu phẩy, luôn có </a:t>
            </a:r>
          </a:p>
          <a:p>
            <a:r>
              <a:rPr lang="vi-VN" altLang="zh-CN" sz="3200" dirty="0">
                <a:solidFill>
                  <a:srgbClr val="002060"/>
                </a:solidFill>
                <a:latin typeface="+mj-lt"/>
                <a:cs typeface="Baloo 2" pitchFamily="2" charset="0"/>
              </a:rPr>
              <a:t>      ý thức sử dụng đúng dấu phẩy.</a:t>
            </a:r>
          </a:p>
          <a:p>
            <a:r>
              <a:rPr lang="vi-VN" altLang="zh-CN" sz="3200" dirty="0">
                <a:solidFill>
                  <a:srgbClr val="002060"/>
                </a:solidFill>
                <a:latin typeface="+mj-lt"/>
                <a:cs typeface="Baloo 2" pitchFamily="2" charset="0"/>
              </a:rPr>
              <a:t>   - Chuẩn bị bài: “ Ôn tập về dấu câu (Dấu phẩy)”.</a:t>
            </a:r>
          </a:p>
        </p:txBody>
      </p:sp>
      <p:pic>
        <p:nvPicPr>
          <p:cNvPr id="21" name="图片 20">
            <a:extLst>
              <a:ext uri="{FF2B5EF4-FFF2-40B4-BE49-F238E27FC236}">
                <a16:creationId xmlns:a16="http://schemas.microsoft.com/office/drawing/2014/main" id="{D4720577-7521-44FA-85C1-2F7FA45B2AF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4230" y="3798569"/>
            <a:ext cx="1241439" cy="2670455"/>
          </a:xfrm>
          <a:prstGeom prst="rect">
            <a:avLst/>
          </a:prstGeom>
        </p:spPr>
      </p:pic>
      <p:pic>
        <p:nvPicPr>
          <p:cNvPr id="49" name="图片 48">
            <a:extLst>
              <a:ext uri="{FF2B5EF4-FFF2-40B4-BE49-F238E27FC236}">
                <a16:creationId xmlns:a16="http://schemas.microsoft.com/office/drawing/2014/main" id="{76D19F95-DDC2-44F3-8904-AA965BA73B1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834710" y="3798569"/>
            <a:ext cx="1227895" cy="2641320"/>
          </a:xfrm>
          <a:prstGeom prst="rect">
            <a:avLst/>
          </a:prstGeom>
        </p:spPr>
      </p:pic>
      <p:pic>
        <p:nvPicPr>
          <p:cNvPr id="50" name="图片 49">
            <a:extLst>
              <a:ext uri="{FF2B5EF4-FFF2-40B4-BE49-F238E27FC236}">
                <a16:creationId xmlns:a16="http://schemas.microsoft.com/office/drawing/2014/main" id="{1ECA344E-40C8-4B0F-9DC0-1DAF86AAEFC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04131" y="3155396"/>
            <a:ext cx="1584049" cy="3407441"/>
          </a:xfrm>
          <a:prstGeom prst="rect">
            <a:avLst/>
          </a:prstGeom>
        </p:spPr>
      </p:pic>
      <p:pic>
        <p:nvPicPr>
          <p:cNvPr id="51" name="图片 50">
            <a:extLst>
              <a:ext uri="{FF2B5EF4-FFF2-40B4-BE49-F238E27FC236}">
                <a16:creationId xmlns:a16="http://schemas.microsoft.com/office/drawing/2014/main" id="{5691B4FC-AE4A-468F-983B-788045C3CE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20166" y="3778592"/>
            <a:ext cx="971043" cy="2088808"/>
          </a:xfrm>
          <a:prstGeom prst="rect">
            <a:avLst/>
          </a:prstGeom>
        </p:spPr>
      </p:pic>
    </p:spTree>
    <p:extLst>
      <p:ext uri="{BB962C8B-B14F-4D97-AF65-F5344CB8AC3E}">
        <p14:creationId xmlns:p14="http://schemas.microsoft.com/office/powerpoint/2010/main" val="373600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500"/>
                                        <p:tgtEl>
                                          <p:spTgt spid="16"/>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strips(downLeft)">
                                      <p:cBhvr>
                                        <p:cTn id="32" dur="500"/>
                                        <p:tgtEl>
                                          <p:spTgt spid="19"/>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strips(down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4276504"/>
            <a:ext cx="12192000" cy="2641052"/>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8" name="TextBox 7"/>
          <p:cNvSpPr txBox="1"/>
          <p:nvPr/>
        </p:nvSpPr>
        <p:spPr>
          <a:xfrm>
            <a:off x="4131769" y="147616"/>
            <a:ext cx="6166022"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j-lt"/>
              </a:rPr>
              <a:t>MỤC TIÊU</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mj-lt"/>
            </a:endParaRPr>
          </a:p>
        </p:txBody>
      </p:sp>
      <p:grpSp>
        <p:nvGrpSpPr>
          <p:cNvPr id="5" name="Group 4"/>
          <p:cNvGrpSpPr/>
          <p:nvPr/>
        </p:nvGrpSpPr>
        <p:grpSpPr>
          <a:xfrm>
            <a:off x="974690" y="2996172"/>
            <a:ext cx="7352446" cy="1375844"/>
            <a:chOff x="974690" y="2996172"/>
            <a:chExt cx="7352446" cy="1375844"/>
          </a:xfrm>
        </p:grpSpPr>
        <p:sp>
          <p:nvSpPr>
            <p:cNvPr id="7" name="任意多边形: 形状 40">
              <a:extLst>
                <a:ext uri="{FF2B5EF4-FFF2-40B4-BE49-F238E27FC236}">
                  <a16:creationId xmlns:a16="http://schemas.microsoft.com/office/drawing/2014/main" id="{50C53215-5F60-4E34-AE0B-4349CB326516}"/>
                </a:ext>
              </a:extLst>
            </p:cNvPr>
            <p:cNvSpPr/>
            <p:nvPr/>
          </p:nvSpPr>
          <p:spPr>
            <a:xfrm>
              <a:off x="974690" y="2996172"/>
              <a:ext cx="7352446"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mj-lt"/>
                <a:ea typeface="思源黑体 CN Bold" panose="020B0800000000000000" pitchFamily="34" charset="-122"/>
              </a:endParaRPr>
            </a:p>
          </p:txBody>
        </p:sp>
        <p:sp>
          <p:nvSpPr>
            <p:cNvPr id="2" name="Rectangle 1"/>
            <p:cNvSpPr/>
            <p:nvPr/>
          </p:nvSpPr>
          <p:spPr>
            <a:xfrm>
              <a:off x="1173500" y="3199286"/>
              <a:ext cx="6885412" cy="1077218"/>
            </a:xfrm>
            <a:prstGeom prst="rect">
              <a:avLst/>
            </a:prstGeom>
          </p:spPr>
          <p:txBody>
            <a:bodyPr wrap="square">
              <a:spAutoFit/>
            </a:bodyPr>
            <a:lstStyle/>
            <a:p>
              <a:r>
                <a:rPr lang="vi-VN" sz="3200" dirty="0">
                  <a:solidFill>
                    <a:srgbClr val="000000"/>
                  </a:solidFill>
                  <a:latin typeface="+mj-lt"/>
                  <a:cs typeface="Baloo 2" pitchFamily="2" charset="0"/>
                </a:rPr>
                <a:t>Biết phân tích và chữa lỗi dùng sai dấu phẩy (BT2, BT3).</a:t>
              </a:r>
              <a:endParaRPr lang="vi-VN" sz="3200" b="0" i="0" dirty="0">
                <a:solidFill>
                  <a:srgbClr val="000000"/>
                </a:solidFill>
                <a:effectLst/>
                <a:latin typeface="+mj-lt"/>
                <a:cs typeface="Baloo 2" pitchFamily="2" charset="0"/>
              </a:endParaRPr>
            </a:p>
          </p:txBody>
        </p:sp>
      </p:grpSp>
      <p:grpSp>
        <p:nvGrpSpPr>
          <p:cNvPr id="4" name="Group 3"/>
          <p:cNvGrpSpPr/>
          <p:nvPr/>
        </p:nvGrpSpPr>
        <p:grpSpPr>
          <a:xfrm>
            <a:off x="974691" y="1403933"/>
            <a:ext cx="7254909" cy="1375844"/>
            <a:chOff x="974691" y="1403933"/>
            <a:chExt cx="7254909" cy="1375844"/>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974691" y="1403933"/>
              <a:ext cx="7254909"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mj-lt"/>
                <a:ea typeface="思源黑体 CN Bold" panose="020B0800000000000000" pitchFamily="34" charset="-122"/>
              </a:endParaRPr>
            </a:p>
          </p:txBody>
        </p:sp>
        <p:sp>
          <p:nvSpPr>
            <p:cNvPr id="3" name="Rectangle 2"/>
            <p:cNvSpPr/>
            <p:nvPr/>
          </p:nvSpPr>
          <p:spPr>
            <a:xfrm>
              <a:off x="1075964" y="1802163"/>
              <a:ext cx="7153636" cy="584775"/>
            </a:xfrm>
            <a:prstGeom prst="rect">
              <a:avLst/>
            </a:prstGeom>
          </p:spPr>
          <p:txBody>
            <a:bodyPr wrap="square">
              <a:spAutoFit/>
            </a:bodyPr>
            <a:lstStyle/>
            <a:p>
              <a:r>
                <a:rPr lang="vi-VN" sz="3200" dirty="0">
                  <a:solidFill>
                    <a:srgbClr val="000000"/>
                  </a:solidFill>
                  <a:latin typeface="+mj-lt"/>
                  <a:cs typeface="Baloo 2" pitchFamily="2" charset="0"/>
                </a:rPr>
                <a:t>Nắm được 3 tác dụng của dấu phẩy (BT1).</a:t>
              </a:r>
              <a:endParaRPr lang="en-US" sz="3200" dirty="0">
                <a:latin typeface="+mj-lt"/>
                <a:cs typeface="Baloo 2" pitchFamily="2" charset="0"/>
              </a:endParaRPr>
            </a:p>
          </p:txBody>
        </p:sp>
      </p:grpSp>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3182" y="1595605"/>
            <a:ext cx="4338818" cy="3635732"/>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3292" y="0"/>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54916" y="-622860"/>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35983" y="-34482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403761"/>
            <a:ext cx="9207617" cy="3550722"/>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4" name="Picture 3"/>
          <p:cNvPicPr>
            <a:picLocks noChangeAspect="1"/>
          </p:cNvPicPr>
          <p:nvPr/>
        </p:nvPicPr>
        <p:blipFill rotWithShape="1">
          <a:blip r:embed="rId13">
            <a:extLst>
              <a:ext uri="{BEBA8EAE-BF5A-486C-A8C5-ECC9F3942E4B}">
                <a14:imgProps xmlns:a14="http://schemas.microsoft.com/office/drawing/2010/main">
                  <a14:imgLayer r:embed="rId14">
                    <a14:imgEffect>
                      <a14:backgroundRemoval t="34333" b="58000" l="32688" r="81625">
                        <a14:foregroundMark x1="33375" y1="50000" x2="35875" y2="47778"/>
                        <a14:foregroundMark x1="37000" y1="48222" x2="37000" y2="50556"/>
                        <a14:foregroundMark x1="38000" y1="52778" x2="38188" y2="53333"/>
                        <a14:foregroundMark x1="47188" y1="41667" x2="47375" y2="44667"/>
                        <a14:foregroundMark x1="50313" y1="42444" x2="50563" y2="44444"/>
                        <a14:foregroundMark x1="50125" y1="40667" x2="50250" y2="39667"/>
                        <a14:foregroundMark x1="52750" y1="41556" x2="52812" y2="44333"/>
                        <a14:foregroundMark x1="53438" y1="37778" x2="53875" y2="39556"/>
                        <a14:foregroundMark x1="52812" y1="45889" x2="53250" y2="45889"/>
                        <a14:foregroundMark x1="56000" y1="40222" x2="56313" y2="43444"/>
                        <a14:foregroundMark x1="62063" y1="40556" x2="62687" y2="41667"/>
                        <a14:foregroundMark x1="64813" y1="41556" x2="65563" y2="42000"/>
                        <a14:foregroundMark x1="66250" y1="36889" x2="66750" y2="36222"/>
                        <a14:foregroundMark x1="68688" y1="42000" x2="69250" y2="43778"/>
                        <a14:foregroundMark x1="73938" y1="45778" x2="72875" y2="48333"/>
                        <a14:foregroundMark x1="76813" y1="48667" x2="76125" y2="49667"/>
                      </a14:backgroundRemoval>
                    </a14:imgEffect>
                  </a14:imgLayer>
                </a14:imgProps>
              </a:ext>
            </a:extLst>
          </a:blip>
          <a:srcRect l="31423" t="31546" r="17726" b="38853"/>
          <a:stretch/>
        </p:blipFill>
        <p:spPr>
          <a:xfrm>
            <a:off x="2226802" y="1044996"/>
            <a:ext cx="8090248" cy="2144867"/>
          </a:xfrm>
          <a:prstGeom prst="rect">
            <a:avLst/>
          </a:prstGeom>
        </p:spPr>
      </p:pic>
      <p:pic>
        <p:nvPicPr>
          <p:cNvPr id="22" name="图片 7">
            <a:extLst>
              <a:ext uri="{FF2B5EF4-FFF2-40B4-BE49-F238E27FC236}">
                <a16:creationId xmlns:a16="http://schemas.microsoft.com/office/drawing/2014/main" id="{21BE03CF-7211-4E6B-A4D6-50DDD58E4866}"/>
              </a:ext>
            </a:extLst>
          </p:cNvPr>
          <p:cNvPicPr>
            <a:picLocks noChangeAspect="1"/>
          </p:cNvPicPr>
          <p:nvPr/>
        </p:nvPicPr>
        <p:blipFill rotWithShape="1">
          <a:blip r:embed="rId15">
            <a:extLst>
              <a:ext uri="{28A0092B-C50C-407E-A947-70E740481C1C}">
                <a14:useLocalDpi xmlns:a14="http://schemas.microsoft.com/office/drawing/2010/main" val="0"/>
              </a:ext>
            </a:extLst>
          </a:blip>
          <a:srcRect r="1524"/>
          <a:stretch/>
        </p:blipFill>
        <p:spPr>
          <a:xfrm>
            <a:off x="583292" y="-1540863"/>
            <a:ext cx="11935797" cy="8054040"/>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afterEffect">
                                  <p:stCondLst>
                                    <p:cond delay="0"/>
                                  </p:stCondLst>
                                  <p:childTnLst>
                                    <p:animScale>
                                      <p:cBhvr>
                                        <p:cTn id="6" dur="500" fill="hold"/>
                                        <p:tgtEl>
                                          <p:spTgt spid="21"/>
                                        </p:tgtEl>
                                      </p:cBhvr>
                                      <p:by x="2000000" y="2000000"/>
                                    </p:animScale>
                                  </p:childTnLst>
                                </p:cTn>
                              </p:par>
                              <p:par>
                                <p:cTn id="7" presetID="10" presetClass="exit" presetSubtype="0" fill="hold" grpId="2" nodeType="withEffect">
                                  <p:stCondLst>
                                    <p:cond delay="0"/>
                                  </p:stCondLst>
                                  <p:childTnLst>
                                    <p:animEffect transition="out" filter="fade">
                                      <p:cBhvr>
                                        <p:cTn id="8" dur="500"/>
                                        <p:tgtEl>
                                          <p:spTgt spid="21"/>
                                        </p:tgtEl>
                                      </p:cBhvr>
                                    </p:animEffect>
                                    <p:set>
                                      <p:cBhvr>
                                        <p:cTn id="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094" y="1668856"/>
            <a:ext cx="2131424" cy="4238244"/>
          </a:xfrm>
          <a:prstGeom prst="rect">
            <a:avLst/>
          </a:prstGeom>
        </p:spPr>
      </p:pic>
      <p:sp>
        <p:nvSpPr>
          <p:cNvPr id="71" name="任意多边形: 形状 70">
            <a:extLst>
              <a:ext uri="{FF2B5EF4-FFF2-40B4-BE49-F238E27FC236}">
                <a16:creationId xmlns:a16="http://schemas.microsoft.com/office/drawing/2014/main" id="{C870E79C-6CFA-4605-AF58-9E59B6D30471}"/>
              </a:ext>
            </a:extLst>
          </p:cNvPr>
          <p:cNvSpPr/>
          <p:nvPr/>
        </p:nvSpPr>
        <p:spPr>
          <a:xfrm>
            <a:off x="3652724" y="1124293"/>
            <a:ext cx="8174584" cy="2153651"/>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51" name="图片 50">
            <a:extLst>
              <a:ext uri="{FF2B5EF4-FFF2-40B4-BE49-F238E27FC236}">
                <a16:creationId xmlns:a16="http://schemas.microsoft.com/office/drawing/2014/main" id="{C5CBD313-1FB2-4512-9BED-9B5B31612495}"/>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70" name="组合 69">
            <a:extLst>
              <a:ext uri="{FF2B5EF4-FFF2-40B4-BE49-F238E27FC236}">
                <a16:creationId xmlns:a16="http://schemas.microsoft.com/office/drawing/2014/main" id="{9EFEE9FE-4927-4B8D-BBC4-150D878E7E6C}"/>
              </a:ext>
            </a:extLst>
          </p:cNvPr>
          <p:cNvGrpSpPr/>
          <p:nvPr/>
        </p:nvGrpSpPr>
        <p:grpSpPr>
          <a:xfrm>
            <a:off x="2645168" y="2172994"/>
            <a:ext cx="7216495" cy="4092176"/>
            <a:chOff x="5736735" y="2728183"/>
            <a:chExt cx="5516445" cy="3428646"/>
          </a:xfrm>
        </p:grpSpPr>
        <p:pic>
          <p:nvPicPr>
            <p:cNvPr id="69" name="图片 68">
              <a:extLst>
                <a:ext uri="{FF2B5EF4-FFF2-40B4-BE49-F238E27FC236}">
                  <a16:creationId xmlns:a16="http://schemas.microsoft.com/office/drawing/2014/main" id="{C48AA967-8248-4EB0-9D4B-78048599FD3A}"/>
                </a:ext>
              </a:extLst>
            </p:cNvPr>
            <p:cNvPicPr>
              <a:picLocks noChangeAspect="1"/>
            </p:cNvPicPr>
            <p:nvPr/>
          </p:nvPicPr>
          <p:blipFill>
            <a:blip r:embed="rId4"/>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68" name="图片 67">
              <a:extLst>
                <a:ext uri="{FF2B5EF4-FFF2-40B4-BE49-F238E27FC236}">
                  <a16:creationId xmlns:a16="http://schemas.microsoft.com/office/drawing/2014/main" id="{F0AF15D9-7E3B-4E05-9AD5-17A83D532DC0}"/>
                </a:ext>
              </a:extLst>
            </p:cNvPr>
            <p:cNvPicPr>
              <a:picLocks noChangeAspect="1"/>
            </p:cNvPicPr>
            <p:nvPr/>
          </p:nvPicPr>
          <p:blipFill>
            <a:blip r:embed="rId4"/>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6" name="TextBox 25"/>
          <p:cNvSpPr txBox="1"/>
          <p:nvPr/>
        </p:nvSpPr>
        <p:spPr>
          <a:xfrm>
            <a:off x="5218435" y="1511275"/>
            <a:ext cx="6781248" cy="1323439"/>
          </a:xfrm>
          <a:prstGeom prst="rect">
            <a:avLst/>
          </a:prstGeom>
          <a:noFill/>
        </p:spPr>
        <p:txBody>
          <a:bodyPr wrap="square" rtlCol="0">
            <a:spAutoFit/>
          </a:bodyPr>
          <a:lstStyle/>
          <a:p>
            <a:r>
              <a:rPr lang="en-US" sz="8000" dirty="0">
                <a:ln>
                  <a:solidFill>
                    <a:schemeClr val="bg1"/>
                  </a:solidFill>
                </a:ln>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07186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633985" y="347100"/>
            <a:ext cx="10911840" cy="542955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4385570"/>
            <a:ext cx="12192000" cy="2531985"/>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2" name="TextBox 1"/>
          <p:cNvSpPr txBox="1"/>
          <p:nvPr/>
        </p:nvSpPr>
        <p:spPr>
          <a:xfrm>
            <a:off x="2651425" y="844899"/>
            <a:ext cx="7626050" cy="769441"/>
          </a:xfrm>
          <a:prstGeom prst="rect">
            <a:avLst/>
          </a:prstGeom>
          <a:noFill/>
        </p:spPr>
        <p:txBody>
          <a:bodyPr wrap="square" rtlCol="0">
            <a:spAutoFit/>
          </a:bodyPr>
          <a:lstStyle/>
          <a:p>
            <a:r>
              <a:rPr lang="vi-VN" sz="4400" dirty="0">
                <a:solidFill>
                  <a:srgbClr val="FFC000"/>
                </a:solidFill>
                <a:latin typeface="Times New Roman" panose="02020603050405020304" pitchFamily="18" charset="0"/>
                <a:cs typeface="Times New Roman" panose="02020603050405020304" pitchFamily="18" charset="0"/>
              </a:rPr>
              <a:t>Nêu các tác dụng của dấu phẩy.</a:t>
            </a:r>
            <a:endParaRPr lang="en-US" sz="4400" dirty="0">
              <a:solidFill>
                <a:srgbClr val="FFC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141589" y="2770070"/>
            <a:ext cx="8101898" cy="646331"/>
          </a:xfrm>
          <a:prstGeom prst="rect">
            <a:avLst/>
          </a:prstGeom>
        </p:spPr>
        <p:txBody>
          <a:bodyPr wrap="none">
            <a:spAutoFit/>
          </a:bodyPr>
          <a:lstStyle/>
          <a:p>
            <a:r>
              <a:rPr lang="vi-VN"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cách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các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vế</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câu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trong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câu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ghép</a:t>
            </a:r>
            <a:r>
              <a:rPr lang="en-US" sz="3600" b="1" dirty="0">
                <a:solidFill>
                  <a:srgbClr val="0070C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1126170" y="1872658"/>
            <a:ext cx="9475694" cy="646331"/>
          </a:xfrm>
          <a:prstGeom prst="rect">
            <a:avLst/>
          </a:prstGeom>
        </p:spPr>
        <p:txBody>
          <a:bodyPr wrap="square">
            <a:spAutoFit/>
          </a:bodyPr>
          <a:lstStyle/>
          <a:p>
            <a:r>
              <a:rPr lang="vi-VN"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cách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trạng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ngữ</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với</a:t>
            </a:r>
            <a:r>
              <a:rPr lang="en-US" sz="3600" b="1" dirty="0">
                <a:solidFill>
                  <a:srgbClr val="0070C0"/>
                </a:solidFill>
                <a:latin typeface="Times New Roman" panose="02020603050405020304" pitchFamily="18" charset="0"/>
                <a:cs typeface="Times New Roman" panose="02020603050405020304" pitchFamily="18" charset="0"/>
              </a:rPr>
              <a:t> </a:t>
            </a:r>
            <a:r>
              <a:rPr lang="vi-VN" sz="3600" b="1" dirty="0">
                <a:solidFill>
                  <a:srgbClr val="0070C0"/>
                </a:solidFill>
                <a:latin typeface="Times New Roman" panose="02020603050405020304" pitchFamily="18" charset="0"/>
                <a:cs typeface="Times New Roman" panose="02020603050405020304" pitchFamily="18" charset="0"/>
              </a:rPr>
              <a:t>chủ ngữ và vị ngữ.</a:t>
            </a:r>
          </a:p>
        </p:txBody>
      </p:sp>
      <p:sp>
        <p:nvSpPr>
          <p:cNvPr id="5" name="Rectangle 4"/>
          <p:cNvSpPr/>
          <p:nvPr/>
        </p:nvSpPr>
        <p:spPr>
          <a:xfrm>
            <a:off x="1141589" y="3679684"/>
            <a:ext cx="10051149" cy="646331"/>
          </a:xfrm>
          <a:prstGeom prst="rect">
            <a:avLst/>
          </a:prstGeom>
        </p:spPr>
        <p:txBody>
          <a:bodyPr wrap="none">
            <a:spAutoFit/>
          </a:bodyPr>
          <a:lstStyle/>
          <a:p>
            <a:r>
              <a:rPr lang="vi-VN"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Ngăn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cách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các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bộ</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phận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cùng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chức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vụ</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trong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câu</a:t>
            </a:r>
            <a:r>
              <a:rPr lang="en-US" sz="3600" b="1" dirty="0">
                <a:solidFill>
                  <a:srgbClr val="0070C0"/>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2651425" y="792396"/>
            <a:ext cx="8321522" cy="769441"/>
          </a:xfrm>
          <a:prstGeom prst="rect">
            <a:avLst/>
          </a:prstGeom>
          <a:noFill/>
        </p:spPr>
        <p:txBody>
          <a:bodyPr wrap="square" rtlCol="0">
            <a:spAutoFit/>
          </a:bodyPr>
          <a:lstStyle/>
          <a:p>
            <a:r>
              <a:rPr lang="vi-VN" sz="4400" dirty="0">
                <a:solidFill>
                  <a:srgbClr val="FFC000"/>
                </a:solidFill>
                <a:latin typeface="Times New Roman" panose="02020603050405020304" pitchFamily="18" charset="0"/>
                <a:cs typeface="Times New Roman" panose="02020603050405020304" pitchFamily="18" charset="0"/>
              </a:rPr>
              <a:t>Các tác dụng của dấu phẩy</a:t>
            </a:r>
            <a:endParaRPr lang="en-US" sz="4400"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6012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50" name="任意多边形: 形状 49">
            <a:extLst>
              <a:ext uri="{FF2B5EF4-FFF2-40B4-BE49-F238E27FC236}">
                <a16:creationId xmlns:a16="http://schemas.microsoft.com/office/drawing/2014/main" id="{07C3FCBA-6438-4E08-AFAE-3AE52DA60DF8}"/>
              </a:ext>
            </a:extLst>
          </p:cNvPr>
          <p:cNvSpPr/>
          <p:nvPr/>
        </p:nvSpPr>
        <p:spPr>
          <a:xfrm>
            <a:off x="3177167" y="815886"/>
            <a:ext cx="7940885" cy="2153651"/>
          </a:xfrm>
          <a:custGeom>
            <a:avLst/>
            <a:gdLst>
              <a:gd name="connsiteX0" fmla="*/ 430798 w 5817996"/>
              <a:gd name="connsiteY0" fmla="*/ 0 h 2153651"/>
              <a:gd name="connsiteX1" fmla="*/ 735418 w 5817996"/>
              <a:gd name="connsiteY1" fmla="*/ 126179 h 2153651"/>
              <a:gd name="connsiteX2" fmla="*/ 740573 w 5817996"/>
              <a:gd name="connsiteY2" fmla="*/ 132426 h 2153651"/>
              <a:gd name="connsiteX3" fmla="*/ 745728 w 5817996"/>
              <a:gd name="connsiteY3" fmla="*/ 126179 h 2153651"/>
              <a:gd name="connsiteX4" fmla="*/ 1050348 w 5817996"/>
              <a:gd name="connsiteY4" fmla="*/ 0 h 2153651"/>
              <a:gd name="connsiteX5" fmla="*/ 1354968 w 5817996"/>
              <a:gd name="connsiteY5" fmla="*/ 126179 h 2153651"/>
              <a:gd name="connsiteX6" fmla="*/ 1360124 w 5817996"/>
              <a:gd name="connsiteY6" fmla="*/ 132426 h 2153651"/>
              <a:gd name="connsiteX7" fmla="*/ 1365279 w 5817996"/>
              <a:gd name="connsiteY7" fmla="*/ 126179 h 2153651"/>
              <a:gd name="connsiteX8" fmla="*/ 1669899 w 5817996"/>
              <a:gd name="connsiteY8" fmla="*/ 0 h 2153651"/>
              <a:gd name="connsiteX9" fmla="*/ 1974519 w 5817996"/>
              <a:gd name="connsiteY9" fmla="*/ 126179 h 2153651"/>
              <a:gd name="connsiteX10" fmla="*/ 1979674 w 5817996"/>
              <a:gd name="connsiteY10" fmla="*/ 132426 h 2153651"/>
              <a:gd name="connsiteX11" fmla="*/ 1984829 w 5817996"/>
              <a:gd name="connsiteY11" fmla="*/ 126179 h 2153651"/>
              <a:gd name="connsiteX12" fmla="*/ 2289449 w 5817996"/>
              <a:gd name="connsiteY12" fmla="*/ 0 h 2153651"/>
              <a:gd name="connsiteX13" fmla="*/ 2594069 w 5817996"/>
              <a:gd name="connsiteY13" fmla="*/ 126179 h 2153651"/>
              <a:gd name="connsiteX14" fmla="*/ 2599225 w 5817996"/>
              <a:gd name="connsiteY14" fmla="*/ 132426 h 2153651"/>
              <a:gd name="connsiteX15" fmla="*/ 2604380 w 5817996"/>
              <a:gd name="connsiteY15" fmla="*/ 126179 h 2153651"/>
              <a:gd name="connsiteX16" fmla="*/ 2909000 w 5817996"/>
              <a:gd name="connsiteY16" fmla="*/ 0 h 2153651"/>
              <a:gd name="connsiteX17" fmla="*/ 3213620 w 5817996"/>
              <a:gd name="connsiteY17" fmla="*/ 126179 h 2153651"/>
              <a:gd name="connsiteX18" fmla="*/ 3218775 w 5817996"/>
              <a:gd name="connsiteY18" fmla="*/ 132426 h 2153651"/>
              <a:gd name="connsiteX19" fmla="*/ 3223930 w 5817996"/>
              <a:gd name="connsiteY19" fmla="*/ 126179 h 2153651"/>
              <a:gd name="connsiteX20" fmla="*/ 3528550 w 5817996"/>
              <a:gd name="connsiteY20" fmla="*/ 0 h 2153651"/>
              <a:gd name="connsiteX21" fmla="*/ 3833170 w 5817996"/>
              <a:gd name="connsiteY21" fmla="*/ 126179 h 2153651"/>
              <a:gd name="connsiteX22" fmla="*/ 3838325 w 5817996"/>
              <a:gd name="connsiteY22" fmla="*/ 132426 h 2153651"/>
              <a:gd name="connsiteX23" fmla="*/ 3843480 w 5817996"/>
              <a:gd name="connsiteY23" fmla="*/ 126179 h 2153651"/>
              <a:gd name="connsiteX24" fmla="*/ 4148100 w 5817996"/>
              <a:gd name="connsiteY24" fmla="*/ 0 h 2153651"/>
              <a:gd name="connsiteX25" fmla="*/ 4452720 w 5817996"/>
              <a:gd name="connsiteY25" fmla="*/ 126179 h 2153651"/>
              <a:gd name="connsiteX26" fmla="*/ 4457875 w 5817996"/>
              <a:gd name="connsiteY26" fmla="*/ 132425 h 2153651"/>
              <a:gd name="connsiteX27" fmla="*/ 4463029 w 5817996"/>
              <a:gd name="connsiteY27" fmla="*/ 126179 h 2153651"/>
              <a:gd name="connsiteX28" fmla="*/ 4767649 w 5817996"/>
              <a:gd name="connsiteY28" fmla="*/ 0 h 2153651"/>
              <a:gd name="connsiteX29" fmla="*/ 5072269 w 5817996"/>
              <a:gd name="connsiteY29" fmla="*/ 126179 h 2153651"/>
              <a:gd name="connsiteX30" fmla="*/ 5077424 w 5817996"/>
              <a:gd name="connsiteY30" fmla="*/ 132425 h 2153651"/>
              <a:gd name="connsiteX31" fmla="*/ 5082578 w 5817996"/>
              <a:gd name="connsiteY31" fmla="*/ 126179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69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8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8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8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9"/>
                </a:cubicBezTo>
                <a:lnTo>
                  <a:pt x="740573" y="132426"/>
                </a:lnTo>
                <a:lnTo>
                  <a:pt x="745728" y="126179"/>
                </a:lnTo>
                <a:cubicBezTo>
                  <a:pt x="823687" y="48219"/>
                  <a:pt x="931387" y="0"/>
                  <a:pt x="1050348" y="0"/>
                </a:cubicBezTo>
                <a:cubicBezTo>
                  <a:pt x="1169310" y="0"/>
                  <a:pt x="1277009" y="48219"/>
                  <a:pt x="1354968" y="126179"/>
                </a:cubicBezTo>
                <a:lnTo>
                  <a:pt x="1360124" y="132426"/>
                </a:lnTo>
                <a:lnTo>
                  <a:pt x="1365279" y="126179"/>
                </a:lnTo>
                <a:cubicBezTo>
                  <a:pt x="1443238" y="48219"/>
                  <a:pt x="1550938" y="0"/>
                  <a:pt x="1669899" y="0"/>
                </a:cubicBezTo>
                <a:cubicBezTo>
                  <a:pt x="1788861" y="0"/>
                  <a:pt x="1896560" y="48219"/>
                  <a:pt x="1974519" y="126179"/>
                </a:cubicBezTo>
                <a:lnTo>
                  <a:pt x="1979674" y="132426"/>
                </a:lnTo>
                <a:lnTo>
                  <a:pt x="1984829" y="126179"/>
                </a:lnTo>
                <a:cubicBezTo>
                  <a:pt x="2062788" y="48219"/>
                  <a:pt x="2170488" y="0"/>
                  <a:pt x="2289449" y="0"/>
                </a:cubicBezTo>
                <a:cubicBezTo>
                  <a:pt x="2408411" y="0"/>
                  <a:pt x="2516110" y="48219"/>
                  <a:pt x="2594069" y="126179"/>
                </a:cubicBezTo>
                <a:lnTo>
                  <a:pt x="2599225" y="132426"/>
                </a:lnTo>
                <a:lnTo>
                  <a:pt x="2604380" y="126179"/>
                </a:lnTo>
                <a:cubicBezTo>
                  <a:pt x="2682339" y="48219"/>
                  <a:pt x="2790039" y="0"/>
                  <a:pt x="2909000" y="0"/>
                </a:cubicBezTo>
                <a:cubicBezTo>
                  <a:pt x="3027962" y="0"/>
                  <a:pt x="3135661" y="48219"/>
                  <a:pt x="3213620" y="126179"/>
                </a:cubicBezTo>
                <a:lnTo>
                  <a:pt x="3218775" y="132426"/>
                </a:lnTo>
                <a:lnTo>
                  <a:pt x="3223930" y="126179"/>
                </a:lnTo>
                <a:cubicBezTo>
                  <a:pt x="3301889" y="48219"/>
                  <a:pt x="3409588" y="0"/>
                  <a:pt x="3528550" y="0"/>
                </a:cubicBezTo>
                <a:cubicBezTo>
                  <a:pt x="3647511" y="0"/>
                  <a:pt x="3755211" y="48219"/>
                  <a:pt x="3833170" y="126179"/>
                </a:cubicBezTo>
                <a:lnTo>
                  <a:pt x="3838325" y="132426"/>
                </a:lnTo>
                <a:lnTo>
                  <a:pt x="3843480" y="126179"/>
                </a:lnTo>
                <a:cubicBezTo>
                  <a:pt x="3921439" y="48219"/>
                  <a:pt x="4029139" y="0"/>
                  <a:pt x="4148100" y="0"/>
                </a:cubicBezTo>
                <a:cubicBezTo>
                  <a:pt x="4267061" y="0"/>
                  <a:pt x="4374761" y="48219"/>
                  <a:pt x="4452720" y="126179"/>
                </a:cubicBezTo>
                <a:lnTo>
                  <a:pt x="4457875" y="132425"/>
                </a:lnTo>
                <a:lnTo>
                  <a:pt x="4463029" y="126179"/>
                </a:lnTo>
                <a:cubicBezTo>
                  <a:pt x="4540988" y="48219"/>
                  <a:pt x="4648687" y="0"/>
                  <a:pt x="4767649" y="0"/>
                </a:cubicBezTo>
                <a:cubicBezTo>
                  <a:pt x="4886611" y="0"/>
                  <a:pt x="4994310" y="48219"/>
                  <a:pt x="5072269" y="126179"/>
                </a:cubicBezTo>
                <a:lnTo>
                  <a:pt x="5077424" y="132425"/>
                </a:lnTo>
                <a:lnTo>
                  <a:pt x="5082578" y="126179"/>
                </a:lnTo>
                <a:cubicBezTo>
                  <a:pt x="5160537" y="48219"/>
                  <a:pt x="5268237"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7" y="2153651"/>
                  <a:pt x="5160537" y="2105432"/>
                  <a:pt x="5082578" y="2027473"/>
                </a:cubicBezTo>
                <a:lnTo>
                  <a:pt x="5077421" y="2021223"/>
                </a:lnTo>
                <a:lnTo>
                  <a:pt x="5072264" y="2027473"/>
                </a:lnTo>
                <a:cubicBezTo>
                  <a:pt x="4994305" y="2105432"/>
                  <a:pt x="4886605" y="2153651"/>
                  <a:pt x="4767644" y="2153651"/>
                </a:cubicBezTo>
                <a:cubicBezTo>
                  <a:pt x="4648682" y="2153651"/>
                  <a:pt x="4540983" y="2105432"/>
                  <a:pt x="4463024" y="2027473"/>
                </a:cubicBezTo>
                <a:lnTo>
                  <a:pt x="4457869" y="2021226"/>
                </a:lnTo>
                <a:lnTo>
                  <a:pt x="4452715" y="2027473"/>
                </a:lnTo>
                <a:cubicBezTo>
                  <a:pt x="4374756" y="2105432"/>
                  <a:pt x="4267056" y="2153651"/>
                  <a:pt x="4148095" y="2153651"/>
                </a:cubicBezTo>
                <a:cubicBezTo>
                  <a:pt x="4029133"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8" y="2027473"/>
                </a:lnTo>
                <a:cubicBezTo>
                  <a:pt x="1896558" y="2105432"/>
                  <a:pt x="1788859" y="2153651"/>
                  <a:pt x="1669897" y="2153651"/>
                </a:cubicBezTo>
                <a:cubicBezTo>
                  <a:pt x="1550936" y="2153651"/>
                  <a:pt x="1443236" y="2105432"/>
                  <a:pt x="1365277" y="2027473"/>
                </a:cubicBezTo>
                <a:lnTo>
                  <a:pt x="1360122" y="2021225"/>
                </a:lnTo>
                <a:lnTo>
                  <a:pt x="1354968" y="2027473"/>
                </a:lnTo>
                <a:cubicBezTo>
                  <a:pt x="1277008" y="2105432"/>
                  <a:pt x="1169309" y="2153651"/>
                  <a:pt x="1050347" y="2153651"/>
                </a:cubicBezTo>
                <a:cubicBezTo>
                  <a:pt x="931386" y="2153651"/>
                  <a:pt x="823686" y="2105432"/>
                  <a:pt x="745727" y="2027473"/>
                </a:cubicBezTo>
                <a:lnTo>
                  <a:pt x="740573" y="2021226"/>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9" name="TextBox 18"/>
          <p:cNvSpPr txBox="1"/>
          <p:nvPr/>
        </p:nvSpPr>
        <p:spPr>
          <a:xfrm>
            <a:off x="4581696" y="1216591"/>
            <a:ext cx="6781248" cy="1323439"/>
          </a:xfrm>
          <a:prstGeom prst="rect">
            <a:avLst/>
          </a:prstGeom>
          <a:noFill/>
        </p:spPr>
        <p:txBody>
          <a:bodyPr wrap="square" rtlCol="0">
            <a:spAutoFit/>
          </a:bodyPr>
          <a:lstStyle/>
          <a:p>
            <a:r>
              <a:rPr lang="en-US" sz="8000" dirty="0">
                <a:ln>
                  <a:solidFill>
                    <a:schemeClr val="bg1"/>
                  </a:solidFill>
                </a:ln>
                <a:solidFill>
                  <a:srgbClr val="0070C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LUYỆN TẬP</a:t>
            </a:r>
          </a:p>
        </p:txBody>
      </p:sp>
      <p:pic>
        <p:nvPicPr>
          <p:cNvPr id="12" name="图片 11">
            <a:extLst>
              <a:ext uri="{FF2B5EF4-FFF2-40B4-BE49-F238E27FC236}">
                <a16:creationId xmlns:a16="http://schemas.microsoft.com/office/drawing/2014/main" id="{16A28798-C735-4597-B111-9EAB5AF042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317" y="2565552"/>
            <a:ext cx="5818581" cy="3819648"/>
          </a:xfrm>
          <a:prstGeom prst="rect">
            <a:avLst/>
          </a:prstGeom>
        </p:spPr>
      </p:pic>
      <p:pic>
        <p:nvPicPr>
          <p:cNvPr id="11" name="图片 10">
            <a:extLst>
              <a:ext uri="{FF2B5EF4-FFF2-40B4-BE49-F238E27FC236}">
                <a16:creationId xmlns:a16="http://schemas.microsoft.com/office/drawing/2014/main" id="{07CD9F33-1F7F-4059-8B50-BFDD85EA784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33377" flipH="1">
            <a:off x="-186299" y="1121142"/>
            <a:ext cx="3843899" cy="5368318"/>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1195447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18287" y="0"/>
            <a:ext cx="11780713" cy="6736466"/>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 name="Rectangle 1"/>
          <p:cNvSpPr/>
          <p:nvPr/>
        </p:nvSpPr>
        <p:spPr>
          <a:xfrm>
            <a:off x="879376" y="1375333"/>
            <a:ext cx="10627527" cy="2893100"/>
          </a:xfrm>
          <a:prstGeom prst="rect">
            <a:avLst/>
          </a:prstGeom>
        </p:spPr>
        <p:txBody>
          <a:bodyPr wrap="square">
            <a:spAutoFit/>
          </a:bodyPr>
          <a:lstStyle/>
          <a:p>
            <a:pPr algn="just"/>
            <a:r>
              <a:rPr lang="vi-VN" sz="2600" dirty="0">
                <a:latin typeface="Times New Roman" panose="02020603050405020304" pitchFamily="18" charset="0"/>
                <a:cs typeface="Times New Roman" panose="02020603050405020304" pitchFamily="18" charset="0"/>
              </a:rPr>
              <a:t>a)    Từ những năm 30 của thế kỉ XX, chiếc áo dài cổ truyền được cải tiến dần thành chiếc áo dài tân thời. Chiếc áo tân thời là sự kết hợp hài hoà giữa phong cách dân tộc tế nhị, kín đáo với phong cách phương Tây hiện đại, trẻ trung.</a:t>
            </a:r>
          </a:p>
          <a:p>
            <a:pPr algn="just"/>
            <a:r>
              <a:rPr lang="vi-VN" sz="2600" dirty="0">
                <a:latin typeface="Times New Roman" panose="02020603050405020304" pitchFamily="18" charset="0"/>
                <a:cs typeface="Times New Roman" panose="02020603050405020304" pitchFamily="18" charset="0"/>
              </a:rPr>
              <a:t>        Áo dài trở thành biểu tượng cho y phục truyền thống của Việt Nam. Trong tà áo dài, hình ảnh người phụ nữ Việt Nam như đẹp hơn, tự nhiên, mềm mại và thanh thoát hơn.</a:t>
            </a:r>
          </a:p>
          <a:p>
            <a:pPr algn="just"/>
            <a:r>
              <a:rPr lang="vi-VN" sz="2600" dirty="0">
                <a:latin typeface="Times New Roman" panose="02020603050405020304" pitchFamily="18" charset="0"/>
                <a:cs typeface="Times New Roman" panose="02020603050405020304" pitchFamily="18" charset="0"/>
              </a:rPr>
              <a:t>						</a:t>
            </a:r>
            <a:r>
              <a:rPr lang="vi-VN" sz="2600" i="1" dirty="0">
                <a:latin typeface="Times New Roman" panose="02020603050405020304" pitchFamily="18" charset="0"/>
                <a:cs typeface="Times New Roman" panose="02020603050405020304" pitchFamily="18" charset="0"/>
              </a:rPr>
              <a:t>Theo</a:t>
            </a:r>
            <a:r>
              <a:rPr lang="vi-VN" sz="2600"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TRẦN NGỌC THÊM</a:t>
            </a:r>
            <a:endParaRPr lang="vi-VN" sz="2600" b="0" dirty="0">
              <a:effectLst/>
              <a:latin typeface="Times New Roman" panose="02020603050405020304" pitchFamily="18" charset="0"/>
              <a:cs typeface="Times New Roman" panose="02020603050405020304" pitchFamily="18" charset="0"/>
            </a:endParaRPr>
          </a:p>
        </p:txBody>
      </p:sp>
      <p:sp>
        <p:nvSpPr>
          <p:cNvPr id="3" name="Rectangle 2"/>
          <p:cNvSpPr/>
          <p:nvPr/>
        </p:nvSpPr>
        <p:spPr>
          <a:xfrm>
            <a:off x="877632" y="298115"/>
            <a:ext cx="10240420" cy="1077218"/>
          </a:xfrm>
          <a:prstGeom prst="rect">
            <a:avLst/>
          </a:prstGeom>
        </p:spPr>
        <p:txBody>
          <a:bodyPr wrap="square">
            <a:spAutoFit/>
          </a:bodyPr>
          <a:lstStyle/>
          <a:p>
            <a:pPr algn="just"/>
            <a:r>
              <a:rPr lang="vi-VN" sz="3200" b="1" dirty="0">
                <a:solidFill>
                  <a:srgbClr val="0070C0"/>
                </a:solidFill>
                <a:latin typeface="Times New Roman" panose="02020603050405020304" pitchFamily="18" charset="0"/>
                <a:cs typeface="Times New Roman" panose="02020603050405020304" pitchFamily="18" charset="0"/>
              </a:rPr>
              <a:t>1. Nêu tác dụng của các dấu phẩy được dùng trong các đoạn văn dưới đây:</a:t>
            </a:r>
          </a:p>
        </p:txBody>
      </p:sp>
      <p:sp>
        <p:nvSpPr>
          <p:cNvPr id="38" name="Rectangle 37"/>
          <p:cNvSpPr/>
          <p:nvPr/>
        </p:nvSpPr>
        <p:spPr>
          <a:xfrm>
            <a:off x="879376" y="4655721"/>
            <a:ext cx="10629271" cy="1692771"/>
          </a:xfrm>
          <a:prstGeom prst="rect">
            <a:avLst/>
          </a:prstGeom>
        </p:spPr>
        <p:txBody>
          <a:bodyPr wrap="square">
            <a:spAutoFit/>
          </a:bodyPr>
          <a:lstStyle/>
          <a:p>
            <a:pPr algn="just"/>
            <a:r>
              <a:rPr lang="vi-VN" sz="2600" dirty="0">
                <a:latin typeface="Times New Roman" panose="02020603050405020304" pitchFamily="18" charset="0"/>
                <a:cs typeface="Times New Roman" panose="02020603050405020304" pitchFamily="18" charset="0"/>
              </a:rPr>
              <a:t>b) Cơn bão dữ dội bất ngờ nổi lên. Những đợt sóng khủng khiếp phá thủng thân tàu, nước phun vào khoang như vòi rồng. Hai tiếng đồng hồ trôi qua... Con tàu chìm dần, nước ngập các bao lơn. Quang cảnh thật hỗn loạn.</a:t>
            </a:r>
          </a:p>
          <a:p>
            <a:pPr algn="just"/>
            <a:r>
              <a:rPr lang="vi-VN" sz="2600" dirty="0">
                <a:latin typeface="Times New Roman" panose="02020603050405020304" pitchFamily="18" charset="0"/>
                <a:cs typeface="Times New Roman" panose="02020603050405020304" pitchFamily="18" charset="0"/>
              </a:rPr>
              <a:t>						</a:t>
            </a:r>
            <a:r>
              <a:rPr lang="vi-VN" sz="2600" i="1" dirty="0">
                <a:latin typeface="Times New Roman" panose="02020603050405020304" pitchFamily="18" charset="0"/>
                <a:cs typeface="Times New Roman" panose="02020603050405020304" pitchFamily="18" charset="0"/>
              </a:rPr>
              <a:t>Theo</a:t>
            </a:r>
            <a:r>
              <a:rPr lang="vi-VN" sz="2600"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A-MI-XI</a:t>
            </a:r>
            <a:endParaRPr lang="vi-VN" sz="2600" b="0" dirty="0">
              <a:effectLst/>
              <a:latin typeface="Times New Roman" panose="02020603050405020304" pitchFamily="18" charset="0"/>
              <a:cs typeface="Times New Roman" panose="02020603050405020304" pitchFamily="18" charset="0"/>
            </a:endParaRPr>
          </a:p>
        </p:txBody>
      </p:sp>
      <p:grpSp>
        <p:nvGrpSpPr>
          <p:cNvPr id="6" name="组合 5">
            <a:extLst>
              <a:ext uri="{FF2B5EF4-FFF2-40B4-BE49-F238E27FC236}">
                <a16:creationId xmlns:a16="http://schemas.microsoft.com/office/drawing/2014/main" id="{D7706F71-8341-40DE-91C0-5AD14555D3C7}"/>
              </a:ext>
            </a:extLst>
          </p:cNvPr>
          <p:cNvGrpSpPr/>
          <p:nvPr/>
        </p:nvGrpSpPr>
        <p:grpSpPr>
          <a:xfrm>
            <a:off x="39732" y="6154165"/>
            <a:ext cx="12152268" cy="703835"/>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36641954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89367" y="208344"/>
            <a:ext cx="11655706" cy="652812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2" name="Rectangle 1"/>
          <p:cNvSpPr/>
          <p:nvPr/>
        </p:nvSpPr>
        <p:spPr>
          <a:xfrm>
            <a:off x="884916" y="800994"/>
            <a:ext cx="10464607" cy="3939540"/>
          </a:xfrm>
          <a:prstGeom prst="rect">
            <a:avLst/>
          </a:prstGeom>
        </p:spPr>
        <p:txBody>
          <a:bodyPr wrap="square">
            <a:spAutoFit/>
          </a:bodyPr>
          <a:lstStyle/>
          <a:p>
            <a:pPr algn="just">
              <a:spcBef>
                <a:spcPts val="600"/>
              </a:spcBef>
            </a:pPr>
            <a:r>
              <a:rPr lang="vi-VN" sz="3000" dirty="0">
                <a:latin typeface="Times New Roman" panose="02020603050405020304" pitchFamily="18" charset="0"/>
                <a:cs typeface="Times New Roman" panose="02020603050405020304" pitchFamily="18" charset="0"/>
              </a:rPr>
              <a:t>a) </a:t>
            </a:r>
            <a:r>
              <a:rPr lang="vi-VN" sz="3000" dirty="0">
                <a:solidFill>
                  <a:srgbClr val="FF0000"/>
                </a:solidFill>
                <a:latin typeface="Times New Roman" panose="02020603050405020304" pitchFamily="18" charset="0"/>
                <a:cs typeface="Times New Roman" panose="02020603050405020304" pitchFamily="18" charset="0"/>
              </a:rPr>
              <a:t>(1)</a:t>
            </a:r>
            <a:r>
              <a:rPr lang="vi-VN" sz="3000" dirty="0">
                <a:latin typeface="Times New Roman" panose="02020603050405020304" pitchFamily="18" charset="0"/>
                <a:cs typeface="Times New Roman" panose="02020603050405020304" pitchFamily="18" charset="0"/>
              </a:rPr>
              <a:t> Từ những năm 30 của thế kỉ XX, chiếc áo dài cổ truyền được cải tiến dần thành chiếc áo dài tân thời. </a:t>
            </a:r>
            <a:r>
              <a:rPr lang="vi-VN" sz="3000" dirty="0">
                <a:solidFill>
                  <a:srgbClr val="FF0000"/>
                </a:solidFill>
                <a:latin typeface="Times New Roman" panose="02020603050405020304" pitchFamily="18" charset="0"/>
                <a:cs typeface="Times New Roman" panose="02020603050405020304" pitchFamily="18" charset="0"/>
              </a:rPr>
              <a:t>(2)</a:t>
            </a:r>
            <a:r>
              <a:rPr lang="vi-VN" sz="3000" dirty="0">
                <a:latin typeface="Times New Roman" panose="02020603050405020304" pitchFamily="18" charset="0"/>
                <a:cs typeface="Times New Roman" panose="02020603050405020304" pitchFamily="18" charset="0"/>
              </a:rPr>
              <a:t> Chiếc áo tân thời là sự kết hợp hài hoà giữa phong cách dân tộc tế nhị, kín đáo với phong cách phương Tây hiện đại, trẻ trung.</a:t>
            </a:r>
          </a:p>
          <a:p>
            <a:pPr algn="just">
              <a:spcBef>
                <a:spcPts val="600"/>
              </a:spcBef>
            </a:pPr>
            <a:r>
              <a:rPr lang="vi-VN" sz="3000" dirty="0">
                <a:latin typeface="Times New Roman" panose="02020603050405020304" pitchFamily="18" charset="0"/>
                <a:cs typeface="Times New Roman" panose="02020603050405020304" pitchFamily="18" charset="0"/>
              </a:rPr>
              <a:t>    </a:t>
            </a:r>
            <a:r>
              <a:rPr lang="vi-VN" sz="3000" dirty="0">
                <a:solidFill>
                  <a:srgbClr val="FF0000"/>
                </a:solidFill>
                <a:latin typeface="Times New Roman" panose="02020603050405020304" pitchFamily="18" charset="0"/>
                <a:cs typeface="Times New Roman" panose="02020603050405020304" pitchFamily="18" charset="0"/>
              </a:rPr>
              <a:t>(3)</a:t>
            </a:r>
            <a:r>
              <a:rPr lang="vi-VN" sz="3000" dirty="0">
                <a:latin typeface="Times New Roman" panose="02020603050405020304" pitchFamily="18" charset="0"/>
                <a:cs typeface="Times New Roman" panose="02020603050405020304" pitchFamily="18" charset="0"/>
              </a:rPr>
              <a:t> Áo dài trở thành biểu tượng cho y phục truyền thống của Việt Nam. </a:t>
            </a:r>
            <a:r>
              <a:rPr lang="vi-VN" sz="3000" dirty="0">
                <a:solidFill>
                  <a:srgbClr val="FF0000"/>
                </a:solidFill>
                <a:latin typeface="Times New Roman" panose="02020603050405020304" pitchFamily="18" charset="0"/>
                <a:cs typeface="Times New Roman" panose="02020603050405020304" pitchFamily="18" charset="0"/>
              </a:rPr>
              <a:t>(4)</a:t>
            </a:r>
            <a:r>
              <a:rPr lang="vi-VN" sz="3000" dirty="0">
                <a:latin typeface="Times New Roman" panose="02020603050405020304" pitchFamily="18" charset="0"/>
                <a:cs typeface="Times New Roman" panose="02020603050405020304" pitchFamily="18" charset="0"/>
              </a:rPr>
              <a:t> Trong tà áo dài, hình ảnh người phụ nữ Việt Nam như đẹp hơn, tự nhiên, mềm mại và thanh thoát hơn.</a:t>
            </a:r>
          </a:p>
          <a:p>
            <a:pPr algn="just">
              <a:spcBef>
                <a:spcPts val="600"/>
              </a:spcBef>
            </a:pPr>
            <a:r>
              <a:rPr lang="vi-VN" sz="3000" dirty="0">
                <a:latin typeface="Times New Roman" panose="02020603050405020304" pitchFamily="18" charset="0"/>
                <a:cs typeface="Times New Roman" panose="02020603050405020304" pitchFamily="18" charset="0"/>
              </a:rPr>
              <a:t>					Theo </a:t>
            </a:r>
            <a:r>
              <a:rPr lang="vi-VN" sz="3000" b="1" dirty="0">
                <a:latin typeface="Times New Roman" panose="02020603050405020304" pitchFamily="18" charset="0"/>
                <a:cs typeface="Times New Roman" panose="02020603050405020304" pitchFamily="18" charset="0"/>
              </a:rPr>
              <a:t>TRẦN NGỌC THÊM</a:t>
            </a:r>
            <a:endParaRPr lang="vi-VN" sz="3000" b="0" dirty="0">
              <a:effectLst/>
              <a:latin typeface="Times New Roman" panose="02020603050405020304" pitchFamily="18" charset="0"/>
              <a:cs typeface="Times New Roman" panose="02020603050405020304" pitchFamily="18" charset="0"/>
            </a:endParaRPr>
          </a:p>
        </p:txBody>
      </p:sp>
      <p:sp>
        <p:nvSpPr>
          <p:cNvPr id="17" name="Rectangle: Rounded Corners 2">
            <a:extLst>
              <a:ext uri="{FF2B5EF4-FFF2-40B4-BE49-F238E27FC236}">
                <a16:creationId xmlns:a16="http://schemas.microsoft.com/office/drawing/2014/main"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Dấu phẩy ở câu </a:t>
            </a:r>
            <a:r>
              <a:rPr lang="vi-VN" sz="3000" dirty="0">
                <a:solidFill>
                  <a:srgbClr val="FF0000"/>
                </a:solidFill>
                <a:latin typeface="Times New Roman" panose="02020603050405020304" pitchFamily="18" charset="0"/>
                <a:cs typeface="Times New Roman" panose="02020603050405020304" pitchFamily="18" charset="0"/>
              </a:rPr>
              <a:t>(1) </a:t>
            </a:r>
            <a:r>
              <a:rPr lang="vi-VN" sz="3000" dirty="0">
                <a:solidFill>
                  <a:schemeClr val="accent6">
                    <a:lumMod val="75000"/>
                  </a:schemeClr>
                </a:solidFill>
                <a:latin typeface="Times New Roman" panose="02020603050405020304" pitchFamily="18" charset="0"/>
                <a:cs typeface="Times New Roman" panose="02020603050405020304" pitchFamily="18" charset="0"/>
              </a:rPr>
              <a:t>có tác dụng: ngăn cách trạng ngữ </a:t>
            </a:r>
          </a:p>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với chủ ngữ và vị ngữ.</a:t>
            </a:r>
            <a:endParaRPr lang="en-US" sz="3000" dirty="0">
              <a:latin typeface="Times New Roman" panose="02020603050405020304" pitchFamily="18" charset="0"/>
              <a:cs typeface="Times New Roman" panose="02020603050405020304" pitchFamily="18" charset="0"/>
            </a:endParaRPr>
          </a:p>
        </p:txBody>
      </p:sp>
      <p:sp>
        <p:nvSpPr>
          <p:cNvPr id="20" name="Rectangle: Rounded Corners 2">
            <a:extLst>
              <a:ext uri="{FF2B5EF4-FFF2-40B4-BE49-F238E27FC236}">
                <a16:creationId xmlns:a16="http://schemas.microsoft.com/office/drawing/2014/main"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Dấu phẩy ở câu </a:t>
            </a:r>
            <a:r>
              <a:rPr lang="vi-VN" sz="3000" dirty="0">
                <a:solidFill>
                  <a:srgbClr val="FF0000"/>
                </a:solidFill>
                <a:latin typeface="Times New Roman" panose="02020603050405020304" pitchFamily="18" charset="0"/>
                <a:cs typeface="Times New Roman" panose="02020603050405020304" pitchFamily="18" charset="0"/>
              </a:rPr>
              <a:t>(2) </a:t>
            </a:r>
            <a:r>
              <a:rPr lang="vi-VN" sz="3000" dirty="0">
                <a:solidFill>
                  <a:schemeClr val="accent6">
                    <a:lumMod val="75000"/>
                  </a:schemeClr>
                </a:solidFill>
                <a:latin typeface="Times New Roman" panose="02020603050405020304" pitchFamily="18" charset="0"/>
                <a:cs typeface="Times New Roman" panose="02020603050405020304" pitchFamily="18" charset="0"/>
              </a:rPr>
              <a:t>có tác dụng: ngăn cách các bộ phận cùng chức vụ trong câu.</a:t>
            </a:r>
            <a:endParaRPr lang="en-US" sz="3000" dirty="0">
              <a:latin typeface="Times New Roman" panose="02020603050405020304" pitchFamily="18" charset="0"/>
              <a:cs typeface="Times New Roman" panose="02020603050405020304" pitchFamily="18" charset="0"/>
            </a:endParaRPr>
          </a:p>
        </p:txBody>
      </p:sp>
      <p:sp>
        <p:nvSpPr>
          <p:cNvPr id="21" name="Rectangle: Rounded Corners 2">
            <a:extLst>
              <a:ext uri="{FF2B5EF4-FFF2-40B4-BE49-F238E27FC236}">
                <a16:creationId xmlns:a16="http://schemas.microsoft.com/office/drawing/2014/main"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Dấu phẩy ở câu </a:t>
            </a:r>
            <a:r>
              <a:rPr lang="vi-VN" sz="3000" dirty="0">
                <a:solidFill>
                  <a:srgbClr val="FF0000"/>
                </a:solidFill>
                <a:latin typeface="Times New Roman" panose="02020603050405020304" pitchFamily="18" charset="0"/>
                <a:cs typeface="Times New Roman" panose="02020603050405020304" pitchFamily="18" charset="0"/>
              </a:rPr>
              <a:t>(4) </a:t>
            </a:r>
            <a:r>
              <a:rPr lang="vi-VN" sz="3000" dirty="0">
                <a:solidFill>
                  <a:schemeClr val="accent6">
                    <a:lumMod val="75000"/>
                  </a:schemeClr>
                </a:solidFill>
                <a:latin typeface="Times New Roman" panose="02020603050405020304" pitchFamily="18" charset="0"/>
                <a:cs typeface="Times New Roman" panose="02020603050405020304" pitchFamily="18" charset="0"/>
              </a:rPr>
              <a:t>có tác dụng: ngăn cách trạng ngữ với chủ ngữ và vị ngữ; ngăn cách các bộ phận cùng chức vụ trong câu.</a:t>
            </a:r>
            <a:endParaRPr lang="en-US" sz="3000" dirty="0">
              <a:latin typeface="Times New Roman" panose="02020603050405020304" pitchFamily="18" charset="0"/>
              <a:cs typeface="Times New Roman" panose="02020603050405020304" pitchFamily="18" charset="0"/>
            </a:endParaRPr>
          </a:p>
        </p:txBody>
      </p:sp>
      <p:grpSp>
        <p:nvGrpSpPr>
          <p:cNvPr id="6" name="组合 5">
            <a:extLst>
              <a:ext uri="{FF2B5EF4-FFF2-40B4-BE49-F238E27FC236}">
                <a16:creationId xmlns:a16="http://schemas.microsoft.com/office/drawing/2014/main" id="{D7706F71-8341-40DE-91C0-5AD14555D3C7}"/>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859034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41061" y="343546"/>
            <a:ext cx="11655706" cy="6004946"/>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4" name="Rectangle 3"/>
          <p:cNvSpPr/>
          <p:nvPr/>
        </p:nvSpPr>
        <p:spPr>
          <a:xfrm>
            <a:off x="868325" y="1396837"/>
            <a:ext cx="10638578" cy="2554545"/>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b) </a:t>
            </a:r>
            <a:r>
              <a:rPr lang="vi-VN" sz="3200" dirty="0">
                <a:solidFill>
                  <a:srgbClr val="FF0000"/>
                </a:solidFill>
                <a:latin typeface="Times New Roman" panose="02020603050405020304" pitchFamily="18" charset="0"/>
                <a:cs typeface="Times New Roman" panose="02020603050405020304" pitchFamily="18" charset="0"/>
              </a:rPr>
              <a:t>(1) </a:t>
            </a:r>
            <a:r>
              <a:rPr lang="vi-VN" sz="3200" dirty="0">
                <a:latin typeface="Times New Roman" panose="02020603050405020304" pitchFamily="18" charset="0"/>
                <a:cs typeface="Times New Roman" panose="02020603050405020304" pitchFamily="18" charset="0"/>
              </a:rPr>
              <a:t>Cơn bão dữ dội bất ngờ nổi lên. </a:t>
            </a:r>
            <a:r>
              <a:rPr lang="vi-VN" sz="3200" dirty="0">
                <a:solidFill>
                  <a:srgbClr val="FF0000"/>
                </a:solidFill>
                <a:latin typeface="Times New Roman" panose="02020603050405020304" pitchFamily="18" charset="0"/>
                <a:cs typeface="Times New Roman" panose="02020603050405020304" pitchFamily="18" charset="0"/>
              </a:rPr>
              <a:t>(2)</a:t>
            </a:r>
            <a:r>
              <a:rPr lang="vi-VN" sz="3200" dirty="0">
                <a:latin typeface="Times New Roman" panose="02020603050405020304" pitchFamily="18" charset="0"/>
                <a:cs typeface="Times New Roman" panose="02020603050405020304" pitchFamily="18" charset="0"/>
              </a:rPr>
              <a:t> Những đợt sóng khủng khiếp phá thủng thân tàu, nước phun vào khoang như vòi rồng. </a:t>
            </a:r>
            <a:r>
              <a:rPr lang="vi-VN" sz="3200" dirty="0">
                <a:solidFill>
                  <a:srgbClr val="FF0000"/>
                </a:solidFill>
                <a:latin typeface="Times New Roman" panose="02020603050405020304" pitchFamily="18" charset="0"/>
                <a:cs typeface="Times New Roman" panose="02020603050405020304" pitchFamily="18" charset="0"/>
              </a:rPr>
              <a:t>(3) </a:t>
            </a:r>
            <a:r>
              <a:rPr lang="vi-VN" sz="3200" dirty="0">
                <a:latin typeface="Times New Roman" panose="02020603050405020304" pitchFamily="18" charset="0"/>
                <a:cs typeface="Times New Roman" panose="02020603050405020304" pitchFamily="18" charset="0"/>
              </a:rPr>
              <a:t>Hai tiếng đồng hồ trôi qua... </a:t>
            </a:r>
            <a:r>
              <a:rPr lang="vi-VN" sz="3200" dirty="0">
                <a:solidFill>
                  <a:srgbClr val="FF0000"/>
                </a:solidFill>
                <a:latin typeface="Times New Roman" panose="02020603050405020304" pitchFamily="18" charset="0"/>
                <a:cs typeface="Times New Roman" panose="02020603050405020304" pitchFamily="18" charset="0"/>
              </a:rPr>
              <a:t>(4) </a:t>
            </a:r>
            <a:r>
              <a:rPr lang="vi-VN" sz="3200" dirty="0">
                <a:latin typeface="Times New Roman" panose="02020603050405020304" pitchFamily="18" charset="0"/>
                <a:cs typeface="Times New Roman" panose="02020603050405020304" pitchFamily="18" charset="0"/>
              </a:rPr>
              <a:t>Con tàu chìm dần, nước ngập các bao lơn. </a:t>
            </a:r>
            <a:r>
              <a:rPr lang="vi-VN" sz="3200" dirty="0">
                <a:solidFill>
                  <a:srgbClr val="FF0000"/>
                </a:solidFill>
                <a:latin typeface="Times New Roman" panose="02020603050405020304" pitchFamily="18" charset="0"/>
                <a:cs typeface="Times New Roman" panose="02020603050405020304" pitchFamily="18" charset="0"/>
              </a:rPr>
              <a:t>(5) </a:t>
            </a:r>
            <a:r>
              <a:rPr lang="vi-VN" sz="3200" dirty="0">
                <a:latin typeface="Times New Roman" panose="02020603050405020304" pitchFamily="18" charset="0"/>
                <a:cs typeface="Times New Roman" panose="02020603050405020304" pitchFamily="18" charset="0"/>
              </a:rPr>
              <a:t>Quang cảnh thật hỗn loạn.</a:t>
            </a:r>
          </a:p>
          <a:p>
            <a:pPr algn="just"/>
            <a:r>
              <a:rPr lang="vi-VN" sz="3200" dirty="0">
                <a:latin typeface="Times New Roman" panose="02020603050405020304" pitchFamily="18" charset="0"/>
                <a:cs typeface="Times New Roman" panose="02020603050405020304" pitchFamily="18" charset="0"/>
              </a:rPr>
              <a:t>					Theo </a:t>
            </a:r>
            <a:r>
              <a:rPr lang="vi-VN" sz="3200" b="1" dirty="0">
                <a:latin typeface="Times New Roman" panose="02020603050405020304" pitchFamily="18" charset="0"/>
                <a:cs typeface="Times New Roman" panose="02020603050405020304" pitchFamily="18" charset="0"/>
              </a:rPr>
              <a:t>A-MI-XI</a:t>
            </a:r>
            <a:endParaRPr lang="vi-VN" sz="3200" b="0" dirty="0">
              <a:effectLst/>
              <a:latin typeface="Times New Roman" panose="02020603050405020304" pitchFamily="18" charset="0"/>
              <a:cs typeface="Times New Roman" panose="02020603050405020304" pitchFamily="18" charset="0"/>
            </a:endParaRPr>
          </a:p>
        </p:txBody>
      </p:sp>
      <p:sp>
        <p:nvSpPr>
          <p:cNvPr id="21" name="Rectangle: Rounded Corners 2">
            <a:extLst>
              <a:ext uri="{FF2B5EF4-FFF2-40B4-BE49-F238E27FC236}">
                <a16:creationId xmlns:a16="http://schemas.microsoft.com/office/drawing/2014/main"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Dấu phẩy ở câu </a:t>
            </a:r>
            <a:r>
              <a:rPr lang="vi-VN" sz="3000" dirty="0">
                <a:solidFill>
                  <a:srgbClr val="FF0000"/>
                </a:solidFill>
                <a:latin typeface="Times New Roman" panose="02020603050405020304" pitchFamily="18" charset="0"/>
                <a:cs typeface="Times New Roman" panose="02020603050405020304" pitchFamily="18" charset="0"/>
              </a:rPr>
              <a:t>(2) </a:t>
            </a:r>
            <a:r>
              <a:rPr lang="vi-VN" sz="3000" dirty="0">
                <a:solidFill>
                  <a:schemeClr val="accent6">
                    <a:lumMod val="75000"/>
                  </a:schemeClr>
                </a:solidFill>
                <a:latin typeface="Times New Roman" panose="02020603050405020304" pitchFamily="18" charset="0"/>
                <a:cs typeface="Times New Roman" panose="02020603050405020304" pitchFamily="18" charset="0"/>
              </a:rPr>
              <a:t>có tác dụng: ngăn cách các vế của câu ghép.</a:t>
            </a:r>
            <a:endParaRPr lang="en-US" sz="3000" dirty="0">
              <a:latin typeface="Times New Roman" panose="02020603050405020304" pitchFamily="18" charset="0"/>
              <a:cs typeface="Times New Roman" panose="02020603050405020304" pitchFamily="18" charset="0"/>
            </a:endParaRPr>
          </a:p>
        </p:txBody>
      </p:sp>
      <p:sp>
        <p:nvSpPr>
          <p:cNvPr id="22" name="Rectangle: Rounded Corners 2">
            <a:extLst>
              <a:ext uri="{FF2B5EF4-FFF2-40B4-BE49-F238E27FC236}">
                <a16:creationId xmlns:a16="http://schemas.microsoft.com/office/drawing/2014/main"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Dấu phẩy ở câu </a:t>
            </a:r>
            <a:r>
              <a:rPr lang="vi-VN" sz="3000" dirty="0">
                <a:solidFill>
                  <a:srgbClr val="FF0000"/>
                </a:solidFill>
                <a:latin typeface="Times New Roman" panose="02020603050405020304" pitchFamily="18" charset="0"/>
                <a:cs typeface="Times New Roman" panose="02020603050405020304" pitchFamily="18" charset="0"/>
              </a:rPr>
              <a:t>(4) </a:t>
            </a:r>
            <a:r>
              <a:rPr lang="vi-VN" sz="3000" dirty="0">
                <a:solidFill>
                  <a:schemeClr val="accent6">
                    <a:lumMod val="75000"/>
                  </a:schemeClr>
                </a:solidFill>
                <a:latin typeface="Times New Roman" panose="02020603050405020304" pitchFamily="18" charset="0"/>
                <a:cs typeface="Times New Roman" panose="02020603050405020304" pitchFamily="18" charset="0"/>
              </a:rPr>
              <a:t>có tác dụng: ngăn cách các vế của câu ghép.</a:t>
            </a:r>
            <a:endParaRPr lang="en-US" sz="3000" dirty="0">
              <a:latin typeface="Times New Roman" panose="02020603050405020304" pitchFamily="18" charset="0"/>
              <a:cs typeface="Times New Roman" panose="02020603050405020304" pitchFamily="18" charset="0"/>
            </a:endParaRPr>
          </a:p>
        </p:txBody>
      </p:sp>
      <p:sp>
        <p:nvSpPr>
          <p:cNvPr id="23" name="Rectangle: Rounded Corners 2">
            <a:extLst>
              <a:ext uri="{FF2B5EF4-FFF2-40B4-BE49-F238E27FC236}">
                <a16:creationId xmlns:a16="http://schemas.microsoft.com/office/drawing/2014/main"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Dấu phẩy ở câu </a:t>
            </a:r>
            <a:r>
              <a:rPr lang="vi-VN" sz="3000" dirty="0">
                <a:solidFill>
                  <a:srgbClr val="FF0000"/>
                </a:solidFill>
                <a:latin typeface="Times New Roman" panose="02020603050405020304" pitchFamily="18" charset="0"/>
                <a:cs typeface="Times New Roman" panose="02020603050405020304" pitchFamily="18" charset="0"/>
              </a:rPr>
              <a:t>(2) và (4) </a:t>
            </a:r>
            <a:r>
              <a:rPr lang="vi-VN" sz="3000" dirty="0">
                <a:solidFill>
                  <a:schemeClr val="accent6">
                    <a:lumMod val="75000"/>
                  </a:schemeClr>
                </a:solidFill>
                <a:latin typeface="Times New Roman" panose="02020603050405020304" pitchFamily="18" charset="0"/>
                <a:cs typeface="Times New Roman" panose="02020603050405020304" pitchFamily="18" charset="0"/>
              </a:rPr>
              <a:t>có tác dụng: ngăn cách các vế</a:t>
            </a:r>
          </a:p>
          <a:p>
            <a:pPr algn="ctr"/>
            <a:r>
              <a:rPr lang="vi-VN" sz="3000" dirty="0">
                <a:solidFill>
                  <a:schemeClr val="accent6">
                    <a:lumMod val="75000"/>
                  </a:schemeClr>
                </a:solidFill>
                <a:latin typeface="Times New Roman" panose="02020603050405020304" pitchFamily="18" charset="0"/>
                <a:cs typeface="Times New Roman" panose="02020603050405020304" pitchFamily="18" charset="0"/>
              </a:rPr>
              <a:t> của câu ghép.</a:t>
            </a:r>
            <a:endParaRPr lang="en-US" sz="3000" dirty="0">
              <a:latin typeface="Times New Roman" panose="02020603050405020304" pitchFamily="18" charset="0"/>
              <a:cs typeface="Times New Roman" panose="02020603050405020304" pitchFamily="18" charset="0"/>
            </a:endParaRPr>
          </a:p>
        </p:txBody>
      </p:sp>
      <p:grpSp>
        <p:nvGrpSpPr>
          <p:cNvPr id="6" name="组合 5">
            <a:extLst>
              <a:ext uri="{FF2B5EF4-FFF2-40B4-BE49-F238E27FC236}">
                <a16:creationId xmlns:a16="http://schemas.microsoft.com/office/drawing/2014/main" id="{D7706F71-8341-40DE-91C0-5AD14555D3C7}"/>
              </a:ext>
            </a:extLst>
          </p:cNvPr>
          <p:cNvGrpSpPr/>
          <p:nvPr/>
        </p:nvGrpSpPr>
        <p:grpSpPr>
          <a:xfrm>
            <a:off x="39732" y="5260899"/>
            <a:ext cx="12152268" cy="159710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02270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19456" y="208344"/>
            <a:ext cx="12783005" cy="652812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15" name="Text Box 10"/>
          <p:cNvSpPr txBox="1">
            <a:spLocks noChangeArrowheads="1"/>
          </p:cNvSpPr>
          <p:nvPr/>
        </p:nvSpPr>
        <p:spPr bwMode="auto">
          <a:xfrm>
            <a:off x="841248" y="1722813"/>
            <a:ext cx="11311020" cy="4708981"/>
          </a:xfrm>
          <a:prstGeom prst="rect">
            <a:avLst/>
          </a:prstGeom>
          <a:noFill/>
          <a:ln w="9525">
            <a:noFill/>
            <a:miter lim="800000"/>
            <a:headEnd/>
            <a:tailEnd/>
          </a:ln>
          <a:effectLst/>
        </p:spPr>
        <p:txBody>
          <a:bodyPr wrap="square">
            <a:spAutoFit/>
          </a:bodyPr>
          <a:lstStyle/>
          <a:p>
            <a:pPr algn="just">
              <a:spcBef>
                <a:spcPts val="0"/>
              </a:spcBef>
              <a:defRPr/>
            </a:pPr>
            <a:r>
              <a:rPr lang="vi-VN"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FFC000"/>
                </a:solidFill>
                <a:latin typeface="Times New Roman" panose="02020603050405020304" pitchFamily="18" charset="0"/>
                <a:cs typeface="Times New Roman" panose="02020603050405020304" pitchFamily="18" charset="0"/>
              </a:rPr>
              <a:t>Anh</a:t>
            </a:r>
            <a:r>
              <a:rPr lang="en-US" sz="3000" b="1" dirty="0">
                <a:solidFill>
                  <a:srgbClr val="FFC000"/>
                </a:solidFill>
                <a:latin typeface="Times New Roman" panose="02020603050405020304" pitchFamily="18" charset="0"/>
                <a:cs typeface="Times New Roman" panose="02020603050405020304" pitchFamily="18" charset="0"/>
              </a:rPr>
              <a:t> chàng láu lỉnh</a:t>
            </a:r>
          </a:p>
          <a:p>
            <a:pPr algn="just">
              <a:spcBef>
                <a:spcPts val="0"/>
              </a:spcBef>
              <a:defRPr/>
            </a:pPr>
            <a:r>
              <a:rPr lang="en-US" sz="3000" dirty="0">
                <a:solidFill>
                  <a:srgbClr val="002060"/>
                </a:solidFill>
                <a:latin typeface="Times New Roman" panose="02020603050405020304" pitchFamily="18" charset="0"/>
                <a:cs typeface="Times New Roman" panose="02020603050405020304" pitchFamily="18" charset="0"/>
              </a:rPr>
              <a:t> </a:t>
            </a:r>
            <a:r>
              <a:rPr lang="vi-VN" sz="3000" dirty="0">
                <a:solidFill>
                  <a:srgbClr val="002060"/>
                </a:solidFill>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Ngày</a:t>
            </a:r>
            <a:r>
              <a:rPr lang="en-US" sz="3000" dirty="0">
                <a:latin typeface="Times New Roman" panose="02020603050405020304" pitchFamily="18" charset="0"/>
                <a:cs typeface="Times New Roman" panose="02020603050405020304" pitchFamily="18" charset="0"/>
              </a:rPr>
              <a:t> trước, bò nuôi chỉ để cày ruộng, con nào không cày được mới đem làm thịt. Một hôm, có anh hàng thịt viết đơn xin xã cho thịt một con bò. Thấy con bò còn khoẻ, lại đang giữa vụ cày nên cán bộ xã phê </a:t>
            </a:r>
            <a:r>
              <a:rPr lang="en-US" sz="3000" dirty="0" err="1">
                <a:latin typeface="Times New Roman" panose="02020603050405020304" pitchFamily="18" charset="0"/>
                <a:cs typeface="Times New Roman" panose="02020603050405020304" pitchFamily="18" charset="0"/>
              </a:rPr>
              <a:t>vào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đơn</a:t>
            </a:r>
            <a:r>
              <a:rPr lang="en-US" sz="3000" dirty="0">
                <a:latin typeface="Times New Roman" panose="02020603050405020304" pitchFamily="18" charset="0"/>
                <a:cs typeface="Times New Roman" panose="02020603050405020304" pitchFamily="18" charset="0"/>
              </a:rPr>
              <a:t>: “ Bò cày không được thịt.”</a:t>
            </a:r>
          </a:p>
          <a:p>
            <a:pPr algn="just">
              <a:spcBef>
                <a:spcPts val="0"/>
              </a:spcBef>
              <a:defRPr/>
            </a:pP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Anh</a:t>
            </a:r>
            <a:r>
              <a:rPr lang="en-US" sz="3000" dirty="0">
                <a:latin typeface="Times New Roman" panose="02020603050405020304" pitchFamily="18" charset="0"/>
                <a:cs typeface="Times New Roman" panose="02020603050405020304" pitchFamily="18" charset="0"/>
              </a:rPr>
              <a:t> kia về cứ đem bò ra mổ. Xã gọi lên phạt, anh chàng liền chìa đơn ra cãi :</a:t>
            </a:r>
          </a:p>
          <a:p>
            <a:pPr algn="just">
              <a:spcBef>
                <a:spcPts val="0"/>
              </a:spcBef>
              <a:defRPr/>
            </a:pPr>
            <a:r>
              <a:rPr lang="en-US" sz="3000" dirty="0">
                <a:latin typeface="Times New Roman" panose="02020603050405020304" pitchFamily="18" charset="0"/>
                <a:cs typeface="Times New Roman" panose="02020603050405020304" pitchFamily="18" charset="0"/>
              </a:rPr>
              <a:t>  - Bò cày không được, xã đã cho phép tôi thịt rồi.       </a:t>
            </a:r>
          </a:p>
          <a:p>
            <a:pPr algn="just">
              <a:spcBef>
                <a:spcPts val="0"/>
              </a:spcBef>
              <a:defRPr/>
            </a:pPr>
            <a:r>
              <a:rPr lang="en-US" sz="3000"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Trần</a:t>
            </a:r>
            <a:r>
              <a:rPr lang="en-US" sz="3000" b="1" dirty="0">
                <a:latin typeface="Times New Roman" panose="02020603050405020304" pitchFamily="18" charset="0"/>
                <a:cs typeface="Times New Roman" panose="02020603050405020304" pitchFamily="18" charset="0"/>
              </a:rPr>
              <a:t> Mạnh Thường</a:t>
            </a:r>
            <a:r>
              <a:rPr lang="en-US" sz="3000"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sưu</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tầm</a:t>
            </a:r>
            <a:endParaRPr lang="en-US" sz="3000" i="1" dirty="0">
              <a:latin typeface="Times New Roman" panose="02020603050405020304" pitchFamily="18" charset="0"/>
              <a:cs typeface="Times New Roman" panose="02020603050405020304" pitchFamily="18" charset="0"/>
            </a:endParaRPr>
          </a:p>
          <a:p>
            <a:pPr algn="just">
              <a:spcBef>
                <a:spcPts val="0"/>
              </a:spcBef>
              <a:defRPr/>
            </a:pPr>
            <a:r>
              <a:rPr lang="en-US" sz="3000" dirty="0">
                <a:solidFill>
                  <a:srgbClr val="002060"/>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1120920" y="879532"/>
            <a:ext cx="10847442" cy="584775"/>
          </a:xfrm>
          <a:prstGeom prst="rect">
            <a:avLst/>
          </a:prstGeom>
        </p:spPr>
        <p:txBody>
          <a:bodyPr wrap="square">
            <a:spAutoFit/>
          </a:bodyPr>
          <a:lstStyle/>
          <a:p>
            <a:pPr algn="just">
              <a:spcBef>
                <a:spcPts val="0"/>
              </a:spcBef>
              <a:defRPr/>
            </a:pPr>
            <a:r>
              <a:rPr lang="en-US" sz="3200" b="1" dirty="0" err="1">
                <a:solidFill>
                  <a:srgbClr val="0070C0"/>
                </a:solidFill>
                <a:latin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cs typeface="Times New Roman" panose="02020603050405020304" pitchFamily="18" charset="0"/>
              </a:rPr>
              <a:t> 2:  </a:t>
            </a:r>
            <a:r>
              <a:rPr lang="en-US" sz="3200" b="1" dirty="0" err="1">
                <a:solidFill>
                  <a:srgbClr val="0070C0"/>
                </a:solidFill>
                <a:latin typeface="Times New Roman" panose="02020603050405020304" pitchFamily="18" charset="0"/>
                <a:cs typeface="Times New Roman" panose="02020603050405020304" pitchFamily="18" charset="0"/>
              </a:rPr>
              <a:t>Đọc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mẫu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vui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dưới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đây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hỏi</a:t>
            </a:r>
            <a:r>
              <a:rPr lang="vi-VN" sz="3200" b="1" dirty="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cs typeface="Times New Roman" panose="02020603050405020304" pitchFamily="18" charset="0"/>
            </a:endParaRPr>
          </a:p>
        </p:txBody>
      </p:sp>
      <p:grpSp>
        <p:nvGrpSpPr>
          <p:cNvPr id="6" name="组合 5">
            <a:extLst>
              <a:ext uri="{FF2B5EF4-FFF2-40B4-BE49-F238E27FC236}">
                <a16:creationId xmlns:a16="http://schemas.microsoft.com/office/drawing/2014/main" id="{D7706F71-8341-40DE-91C0-5AD14555D3C7}"/>
              </a:ext>
            </a:extLst>
          </p:cNvPr>
          <p:cNvGrpSpPr/>
          <p:nvPr/>
        </p:nvGrpSpPr>
        <p:grpSpPr>
          <a:xfrm>
            <a:off x="39732" y="5900928"/>
            <a:ext cx="12152268" cy="957072"/>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765368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3917</TotalTime>
  <Words>1557</Words>
  <Application>Microsoft Office PowerPoint</Application>
  <PresentationFormat>Widescreen</PresentationFormat>
  <Paragraphs>84</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等线 Light</vt:lpstr>
      <vt:lpstr>等线</vt:lpstr>
      <vt:lpstr>Arial</vt:lpstr>
      <vt:lpstr>Calibri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DoubleOX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Swift3</cp:lastModifiedBy>
  <cp:revision>86</cp:revision>
  <dcterms:created xsi:type="dcterms:W3CDTF">2021-07-02T00:58:11Z</dcterms:created>
  <dcterms:modified xsi:type="dcterms:W3CDTF">2022-04-26T07:49:26Z</dcterms:modified>
</cp:coreProperties>
</file>