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>
      <p:cViewPr varScale="1">
        <p:scale>
          <a:sx n="92" d="100"/>
          <a:sy n="92" d="100"/>
        </p:scale>
        <p:origin x="7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58AE-C8E8-4D8A-9478-255A4AD48188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17C95-EC3F-474D-847E-A8BF1889D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E7752-82F4-4A68-BE82-A14CDB94282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5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3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1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3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3969-45FF-4A97-97ED-DE16485DEEA4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639F-4FAE-46A3-AAAB-973F5224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8295" y="457200"/>
            <a:ext cx="7215437" cy="467820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PHÒNG GIÁO DỤC VÀ ĐÀO TẠO QUẬN LONG BIÊN</a:t>
            </a:r>
          </a:p>
          <a:p>
            <a:pPr algn="ctr"/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Trường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Tiểu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học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Phúc</a:t>
            </a: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Lợi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KHOA HỌC 5</a:t>
            </a:r>
          </a:p>
          <a:p>
            <a:pPr algn="ctr"/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Sự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nuôi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và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dạy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</a:t>
            </a:r>
          </a:p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của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một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số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loài</a:t>
            </a: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thú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60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61309" y="2971801"/>
            <a:ext cx="8240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61309" y="2133600"/>
            <a:ext cx="777240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HỔ SĂN MỒI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4960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524000" y="9906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hổ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10" descr="5%"/>
          <p:cNvSpPr txBox="1">
            <a:spLocks noChangeArrowheads="1"/>
          </p:cNvSpPr>
          <p:nvPr/>
        </p:nvSpPr>
        <p:spPr bwMode="auto">
          <a:xfrm>
            <a:off x="1524001" y="1828801"/>
            <a:ext cx="8991601" cy="452431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8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hạ</a:t>
            </a:r>
            <a:r>
              <a:rPr lang="en-US" sz="3200" b="1" spc="-8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2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4 con.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ớt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ấp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ủ,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tuần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mồi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rưỡi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70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b="1" spc="-7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9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438400" y="1676400"/>
            <a:ext cx="7696200" cy="2209800"/>
          </a:xfrm>
          <a:prstGeom prst="cloudCallout">
            <a:avLst>
              <a:gd name="adj1" fmla="val -21848"/>
              <a:gd name="adj2" fmla="val 101698"/>
            </a:avLst>
          </a:prstGeom>
          <a:noFill/>
          <a:ln w="952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thú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nuôi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dạy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</a:rPr>
              <a:t>hổ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47999" y="5105401"/>
            <a:ext cx="8115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2556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648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Kết quả hình ảnh cho con sư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927764" y="6308766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99743"/>
      </p:ext>
    </p:extLst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4316412" cy="5165766"/>
          </a:xfrm>
          <a:ln/>
        </p:spPr>
      </p:pic>
      <p:pic>
        <p:nvPicPr>
          <p:cNvPr id="14339" name="Picture 2" descr="Xem bao cheetah day con ky nang ha guc con 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1"/>
            <a:ext cx="4724400" cy="51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962400" y="6308766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5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con linh c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0"/>
            <a:ext cx="46466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4" y="0"/>
            <a:ext cx="44910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5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5000" y="1752601"/>
            <a:ext cx="6400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7038" y="2524496"/>
            <a:ext cx="679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123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Anh-dep-Vet-dau-do-thuong-thuc-xoai-chin-dau-mua_Tin180.com_00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4495800" cy="4038600"/>
          </a:xfrm>
          <a:noFill/>
          <a:ln/>
        </p:spPr>
      </p:pic>
      <p:pic>
        <p:nvPicPr>
          <p:cNvPr id="5" name="Picture 2" descr="Kết quả hình ảnh cho hươu ăn lá c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464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33801" y="2514600"/>
            <a:ext cx="378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37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6969" y="1370632"/>
            <a:ext cx="4645231" cy="4495967"/>
          </a:xfrm>
          <a:ln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875064" y="3124201"/>
            <a:ext cx="7886700" cy="777875"/>
          </a:xfrm>
        </p:spPr>
        <p:txBody>
          <a:bodyPr/>
          <a:lstStyle/>
          <a:p>
            <a:r>
              <a:rPr lang="vi-VN" altLang="en-US" sz="3200" b="1" dirty="0">
                <a:solidFill>
                  <a:srgbClr val="002060"/>
                </a:solidFill>
                <a:latin typeface="Times New Roman" pitchFamily="18" charset="0"/>
              </a:rPr>
              <a:t>Hươu sống theo bầy đàn hay đơn lẻ?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2" y="16764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4648200" cy="42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836717" y="3048001"/>
            <a:ext cx="8686800" cy="930275"/>
          </a:xfrm>
        </p:spPr>
        <p:txBody>
          <a:bodyPr>
            <a:noAutofit/>
          </a:bodyPr>
          <a:lstStyle/>
          <a:p>
            <a:pPr indent="280988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mỗi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lứa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mấy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mới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biết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gi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̀?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785" y="681405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1" y="1828800"/>
            <a:ext cx="755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282" y="3037752"/>
            <a:ext cx="867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057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mẹ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sóc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dạy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thê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nào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28800" y="35052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7475" indent="16351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mẹ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chăm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sóc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bảo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vê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̣ con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rất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chu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đáo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.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Khi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được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khoảng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20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ngày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tuổi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mẹ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dạy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tập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chạy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52600" y="22098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vi-VN" sz="3200" dirty="0">
                <a:latin typeface="Arial" pitchFamily="34" charset="0"/>
                <a:cs typeface="Arial" pitchFamily="34" charset="0"/>
              </a:rPr>
              <a:t>Tại sao khi hươu con được khoảng 20 ngày tuổi, hươu mẹ dạy hươu con tập chạy?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505200"/>
            <a:ext cx="8534400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vi-VN" sz="3200" dirty="0">
                <a:solidFill>
                  <a:srgbClr val="0000CC"/>
                </a:solidFill>
                <a:cs typeface="Arial" pitchFamily="34" charset="0"/>
              </a:rPr>
              <a:t>Chạy là cách tự vệ tốt nhất của loài hươu để trốn kẻ thù, không để kẻ thù đuổi bắt và ăn thịt.</a:t>
            </a:r>
            <a:endParaRPr lang="en-US" sz="3200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86296" y="1636198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nuôi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6" name="Text Box 3" descr="5%"/>
          <p:cNvSpPr txBox="1">
            <a:spLocks noChangeArrowheads="1"/>
          </p:cNvSpPr>
          <p:nvPr/>
        </p:nvSpPr>
        <p:spPr bwMode="auto">
          <a:xfrm>
            <a:off x="1670855" y="2590800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4813" indent="-287338"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tabLst>
                <a:tab pos="40481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loài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thú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bầy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đàn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algn="just" eaLnBrk="1" hangingPunct="1">
              <a:buFont typeface="Arial" pitchFamily="34" charset="0"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1 con.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bú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20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40573" y="1676400"/>
            <a:ext cx="7696200" cy="2209800"/>
          </a:xfrm>
          <a:prstGeom prst="cloudCallout">
            <a:avLst>
              <a:gd name="adj1" fmla="val -22002"/>
              <a:gd name="adj2" fmla="val 101160"/>
            </a:avLst>
          </a:prstGeom>
          <a:solidFill>
            <a:schemeClr val="accent5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loài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thú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nuôi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dạy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như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</a:rPr>
              <a:t>hươu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76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2"/>
          <p:cNvSpPr txBox="1">
            <a:spLocks noChangeArrowheads="1"/>
          </p:cNvSpPr>
          <p:nvPr/>
        </p:nvSpPr>
        <p:spPr bwMode="auto">
          <a:xfrm>
            <a:off x="4267200" y="1541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29699" name="Picture 24" descr="Zebra_ngu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8613"/>
            <a:ext cx="4597400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Date Placeholder 29"/>
          <p:cNvSpPr txBox="1">
            <a:spLocks noGrp="1" noChangeArrowheads="1"/>
          </p:cNvSpPr>
          <p:nvPr/>
        </p:nvSpPr>
        <p:spPr bwMode="auto">
          <a:xfrm>
            <a:off x="1524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pic>
        <p:nvPicPr>
          <p:cNvPr id="29701" name="Picture 20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1"/>
            <a:ext cx="4191000" cy="4456113"/>
          </a:xfrm>
          <a:prstGeom prst="rect">
            <a:avLst/>
          </a:prstGeom>
          <a:noFill/>
          <a:ln w="9525" cmpd="sng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962400" y="57912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</a:p>
        </p:txBody>
      </p:sp>
    </p:spTree>
    <p:extLst>
      <p:ext uri="{BB962C8B-B14F-4D97-AF65-F5344CB8AC3E}">
        <p14:creationId xmlns:p14="http://schemas.microsoft.com/office/powerpoint/2010/main" val="195125955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 descr="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066800"/>
            <a:ext cx="4495800" cy="4038600"/>
          </a:xfrm>
          <a:prstGeom prst="rect">
            <a:avLst/>
          </a:prstGeom>
          <a:noFill/>
          <a:ln w="9525" cmpd="sng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22"/>
          <p:cNvSpPr txBox="1">
            <a:spLocks noChangeArrowheads="1"/>
          </p:cNvSpPr>
          <p:nvPr/>
        </p:nvSpPr>
        <p:spPr bwMode="auto">
          <a:xfrm>
            <a:off x="4267200" y="1541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724" name="Date Placeholder 29"/>
          <p:cNvSpPr txBox="1">
            <a:spLocks noGrp="1" noChangeArrowheads="1"/>
          </p:cNvSpPr>
          <p:nvPr/>
        </p:nvSpPr>
        <p:spPr bwMode="auto">
          <a:xfrm>
            <a:off x="15240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/>
          </a:p>
        </p:txBody>
      </p:sp>
      <p:sp>
        <p:nvSpPr>
          <p:cNvPr id="30725" name="TextBox 25"/>
          <p:cNvSpPr txBox="1">
            <a:spLocks noChangeArrowheads="1"/>
          </p:cNvSpPr>
          <p:nvPr/>
        </p:nvSpPr>
        <p:spPr bwMode="auto">
          <a:xfrm>
            <a:off x="5486400" y="54864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</a:p>
        </p:txBody>
      </p:sp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4" y="1066800"/>
            <a:ext cx="46180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96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887538" y="5410200"/>
            <a:ext cx="8475662" cy="838200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Linh dương cũng sống theo bầy đàn , có tập tính giống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Hươu. Chúng là các con vật cùng họ với nhau</a:t>
            </a:r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381000"/>
            <a:ext cx="4760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4" y="344488"/>
            <a:ext cx="43894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18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60513" y="1981200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̣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dạy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hươu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khác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với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sư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̣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nuôi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dạy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hô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̉ ở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điểm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nào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28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281052" y="2057401"/>
            <a:ext cx="7543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hươu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chu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hươu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sớm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buFont typeface="Arial" pitchFamily="34" charset="0"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dạy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Bởi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kẻ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thịt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913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" y="0"/>
            <a:ext cx="12191998" cy="685800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3790873" y="816398"/>
            <a:ext cx="6609703" cy="50796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2626867" y="1904253"/>
            <a:ext cx="2932034" cy="42690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8384906" y="857251"/>
            <a:ext cx="2517856" cy="5903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1791425" y="857250"/>
            <a:ext cx="4405872" cy="10329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78ADE3-259D-4CD0-A535-C8901ABC1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362" y="2104611"/>
            <a:ext cx="5939543" cy="29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785" y="681405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18288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SỰ NUÔI VÀ DẠY CON CỦA MỘT SỐ LOÀI THÚ</a:t>
            </a:r>
          </a:p>
        </p:txBody>
      </p:sp>
    </p:spTree>
    <p:extLst>
      <p:ext uri="{BB962C8B-B14F-4D97-AF65-F5344CB8AC3E}">
        <p14:creationId xmlns:p14="http://schemas.microsoft.com/office/powerpoint/2010/main" val="940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2497" y="1739736"/>
            <a:ext cx="5274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9300" y="232451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19300" y="2809788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3" descr="Bouquet"/>
          <p:cNvSpPr>
            <a:spLocks noChangeArrowheads="1"/>
          </p:cNvSpPr>
          <p:nvPr/>
        </p:nvSpPr>
        <p:spPr bwMode="auto">
          <a:xfrm>
            <a:off x="1371601" y="3363687"/>
            <a:ext cx="8609013" cy="71913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60325"/>
            <a:endParaRPr lang="en-US" sz="3400" dirty="0">
              <a:latin typeface="Times New Roman" pitchFamily="18" charset="0"/>
            </a:endParaRPr>
          </a:p>
          <a:p>
            <a:pPr marL="60325"/>
            <a:r>
              <a:rPr lang="en-US" sz="3400" dirty="0" err="1">
                <a:latin typeface="Times New Roman" pitchFamily="18" charset="0"/>
              </a:rPr>
              <a:t>Hổ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sống</a:t>
            </a:r>
            <a:r>
              <a:rPr lang="en-US" sz="3400" dirty="0">
                <a:latin typeface="Times New Roman" pitchFamily="18" charset="0"/>
              </a:rPr>
              <a:t> đ</a:t>
            </a:r>
            <a:r>
              <a:rPr lang="vi-VN" altLang="en-US" sz="3400" dirty="0">
                <a:latin typeface="Times New Roman" pitchFamily="18" charset="0"/>
              </a:rPr>
              <a:t>ơ</a:t>
            </a:r>
            <a:r>
              <a:rPr lang="en-US" sz="3400" dirty="0">
                <a:latin typeface="Times New Roman" pitchFamily="18" charset="0"/>
              </a:rPr>
              <a:t>n </a:t>
            </a:r>
            <a:r>
              <a:rPr lang="en-US" sz="3400" dirty="0" err="1">
                <a:latin typeface="Times New Roman" pitchFamily="18" charset="0"/>
              </a:rPr>
              <a:t>độc</a:t>
            </a:r>
            <a:r>
              <a:rPr lang="en-US" sz="3400" dirty="0">
                <a:latin typeface="Times New Roman" pitchFamily="18" charset="0"/>
              </a:rPr>
              <a:t> hay </a:t>
            </a:r>
            <a:r>
              <a:rPr lang="en-US" sz="3400" dirty="0" err="1">
                <a:latin typeface="Times New Roman" pitchFamily="18" charset="0"/>
              </a:rPr>
              <a:t>bầy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đàn</a:t>
            </a:r>
            <a:r>
              <a:rPr lang="en-US" sz="3400" dirty="0">
                <a:latin typeface="Times New Roman" pitchFamily="18" charset="0"/>
              </a:rPr>
              <a:t>? </a:t>
            </a:r>
            <a:r>
              <a:rPr lang="en-US" sz="3400" dirty="0" err="1">
                <a:latin typeface="Times New Roman" pitchFamily="18" charset="0"/>
              </a:rPr>
              <a:t>Hổ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thường</a:t>
            </a:r>
            <a:r>
              <a:rPr lang="en-US" sz="3400" dirty="0">
                <a:latin typeface="Times New Roman" pitchFamily="18" charset="0"/>
              </a:rPr>
              <a:t> </a:t>
            </a:r>
          </a:p>
          <a:p>
            <a:pPr marL="60325"/>
            <a:r>
              <a:rPr lang="en-US" sz="3400" dirty="0" err="1">
                <a:latin typeface="Times New Roman" pitchFamily="18" charset="0"/>
              </a:rPr>
              <a:t>sinh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mùa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nào</a:t>
            </a:r>
            <a:r>
              <a:rPr lang="en-US" sz="3400" dirty="0">
                <a:latin typeface="Times New Roman" pitchFamily="18" charset="0"/>
              </a:rPr>
              <a:t>?	</a:t>
            </a:r>
          </a:p>
          <a:p>
            <a:pPr marL="60325"/>
            <a:endParaRPr lang="en-US" sz="34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700" y="4419600"/>
            <a:ext cx="777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2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3" descr="Bouquet"/>
          <p:cNvSpPr>
            <a:spLocks noChangeArrowheads="1"/>
          </p:cNvSpPr>
          <p:nvPr/>
        </p:nvSpPr>
        <p:spPr bwMode="auto">
          <a:xfrm>
            <a:off x="1926875" y="1752600"/>
            <a:ext cx="8723313" cy="11430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4488" indent="-284163">
              <a:buFont typeface="Arial" pitchFamily="34" charset="0"/>
              <a:buChar char="-"/>
            </a:pPr>
            <a:r>
              <a:rPr lang="en-US" sz="3400" dirty="0" err="1">
                <a:latin typeface="Times New Roman" pitchFamily="18" charset="0"/>
              </a:rPr>
              <a:t>Vì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sao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hổ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mẹ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rời</a:t>
            </a:r>
            <a:r>
              <a:rPr lang="en-US" sz="3400" dirty="0">
                <a:latin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</a:rPr>
              <a:t>suốt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tuần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lễ</a:t>
            </a:r>
            <a:r>
              <a:rPr lang="en-US" sz="3400" dirty="0">
                <a:latin typeface="Times New Roman" pitchFamily="18" charset="0"/>
              </a:rPr>
              <a:t> </a:t>
            </a:r>
          </a:p>
          <a:p>
            <a:pPr marL="344488" indent="-284163"/>
            <a:r>
              <a:rPr lang="en-US" sz="3400" dirty="0" err="1">
                <a:latin typeface="Times New Roman" pitchFamily="18" charset="0"/>
              </a:rPr>
              <a:t>đầu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sau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sinh</a:t>
            </a:r>
            <a:r>
              <a:rPr lang="en-US" sz="3400" dirty="0">
                <a:latin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52601" y="2923570"/>
            <a:ext cx="83392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ủ,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8" name="Picture 43" descr="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74" y="1524001"/>
            <a:ext cx="8360126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 autoUpdateAnimBg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1958777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26670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1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895600" y="54115"/>
            <a:ext cx="6229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hổ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mồi</a:t>
            </a:r>
            <a:r>
              <a:rPr lang="en-US" sz="40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11" descr="Khoa%20hoc%205%20%20%20SGK%20Trang%20122"/>
          <p:cNvPicPr>
            <a:picLocks noChangeAspect="1" noChangeArrowheads="1"/>
          </p:cNvPicPr>
          <p:nvPr/>
        </p:nvPicPr>
        <p:blipFill>
          <a:blip r:embed="rId3">
            <a:lum bright="-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715834"/>
            <a:ext cx="9067799" cy="484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637414" y="5410200"/>
            <a:ext cx="7420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1484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1" y="1859610"/>
            <a:ext cx="616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98171" y="2667000"/>
            <a:ext cx="8240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13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d9GcRj8215J88n0wcaP0t0iUK5jmnNaMht9Hs7hEzZ0pEqZ9zSqB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96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0" y="76200"/>
            <a:ext cx="7772400" cy="533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HỔ SĂN MỒI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909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810</Words>
  <Application>Microsoft Macintosh PowerPoint</Application>
  <PresentationFormat>Widescreen</PresentationFormat>
  <Paragraphs>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Hươu sống theo bầy đàn hay đơn lẻ?</vt:lpstr>
      <vt:lpstr>Hươu đẻ mỗi lứa mấy con? Hươu con mới sinh ra đã biết làm gì?</vt:lpstr>
      <vt:lpstr>PowerPoint Presentation</vt:lpstr>
      <vt:lpstr>Chạy là cách tự vệ tốt nhất của loài hươu để trốn kẻ thù, không để kẻ thù đuổi bắt và ăn thịt.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 Office User</cp:lastModifiedBy>
  <cp:revision>26</cp:revision>
  <dcterms:created xsi:type="dcterms:W3CDTF">2021-04-21T02:48:54Z</dcterms:created>
  <dcterms:modified xsi:type="dcterms:W3CDTF">2022-04-03T12:18:04Z</dcterms:modified>
</cp:coreProperties>
</file>