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Gaegu" panose="020B0604020202020204" charset="0"/>
      <p:bold r:id="rId24"/>
    </p:embeddedFont>
    <p:embeddedFont>
      <p:font typeface="Nunit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l7NEREg3RHQ6vycw7gwhea3P1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6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64230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472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60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6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48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95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73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130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91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02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26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64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74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430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30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85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59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66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51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Các tiêu chí đánh giá chi tiết cho từng đề bài. GV có thể sử dụng</a:t>
            </a:r>
            <a:endParaRPr/>
          </a:p>
        </p:txBody>
      </p:sp>
      <p:sp>
        <p:nvSpPr>
          <p:cNvPr id="211" name="Google Shape;2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8385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4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86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52.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1.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27.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87"/>
        <p:cNvGrpSpPr/>
        <p:nvPr/>
      </p:nvGrpSpPr>
      <p:grpSpPr>
        <a:xfrm>
          <a:off x="0" y="0"/>
          <a:ext cx="0" cy="0"/>
          <a:chOff x="0" y="0"/>
          <a:chExt cx="0" cy="0"/>
        </a:xfrm>
      </p:grpSpPr>
      <p:sp>
        <p:nvSpPr>
          <p:cNvPr id="88" name="Google Shape;88;p1"/>
          <p:cNvSpPr/>
          <p:nvPr/>
        </p:nvSpPr>
        <p:spPr>
          <a:xfrm>
            <a:off x="6517869" y="1209219"/>
            <a:ext cx="11462561" cy="7593360"/>
          </a:xfrm>
          <a:custGeom>
            <a:avLst/>
            <a:gdLst/>
            <a:ahLst/>
            <a:cxnLst/>
            <a:rect l="l" t="t" r="r" b="b"/>
            <a:pathLst>
              <a:path w="7480069" h="3524447" extrusionOk="0">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a:ln>
            <a:noFill/>
          </a:ln>
        </p:spPr>
      </p:sp>
      <p:sp>
        <p:nvSpPr>
          <p:cNvPr id="89" name="Google Shape;89;p1"/>
          <p:cNvSpPr txBox="1"/>
          <p:nvPr/>
        </p:nvSpPr>
        <p:spPr>
          <a:xfrm>
            <a:off x="6242066" y="1714500"/>
            <a:ext cx="13265134" cy="555228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7400" b="0" i="0" u="none" strike="noStrike" cap="none">
                <a:solidFill>
                  <a:srgbClr val="BB332A"/>
                </a:solidFill>
                <a:latin typeface="Arial"/>
                <a:ea typeface="Arial"/>
                <a:cs typeface="Arial"/>
                <a:sym typeface="Arial"/>
              </a:rPr>
              <a:t>Trả bài văn </a:t>
            </a:r>
            <a:endParaRPr/>
          </a:p>
          <a:p>
            <a:pPr marL="0" marR="0" lvl="0" indent="0" algn="ctr" rtl="0">
              <a:lnSpc>
                <a:spcPct val="130000"/>
              </a:lnSpc>
              <a:spcBef>
                <a:spcPts val="0"/>
              </a:spcBef>
              <a:spcAft>
                <a:spcPts val="0"/>
              </a:spcAft>
              <a:buNone/>
            </a:pPr>
            <a:r>
              <a:rPr lang="en-US" sz="17400" b="0" i="0" u="none" strike="noStrike" cap="none">
                <a:solidFill>
                  <a:srgbClr val="BB332A"/>
                </a:solidFill>
                <a:latin typeface="Arial"/>
                <a:ea typeface="Arial"/>
                <a:cs typeface="Arial"/>
                <a:sym typeface="Arial"/>
              </a:rPr>
              <a:t>tả người</a:t>
            </a:r>
            <a:endParaRPr sz="17400" b="0" i="0" u="none" strike="noStrike" cap="none">
              <a:solidFill>
                <a:srgbClr val="BB332A"/>
              </a:solidFill>
              <a:latin typeface="Arial"/>
              <a:ea typeface="Arial"/>
              <a:cs typeface="Arial"/>
              <a:sym typeface="Arial"/>
            </a:endParaRPr>
          </a:p>
        </p:txBody>
      </p:sp>
      <p:sp>
        <p:nvSpPr>
          <p:cNvPr id="90" name="Google Shape;90;p1"/>
          <p:cNvSpPr/>
          <p:nvPr/>
        </p:nvSpPr>
        <p:spPr>
          <a:xfrm>
            <a:off x="8141013" y="746373"/>
            <a:ext cx="9007212" cy="896160"/>
          </a:xfrm>
          <a:custGeom>
            <a:avLst/>
            <a:gdLst/>
            <a:ahLst/>
            <a:cxnLst/>
            <a:rect l="l" t="t" r="r" b="b"/>
            <a:pathLst>
              <a:path w="60976731" h="6066790" extrusionOk="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9144000" y="764848"/>
            <a:ext cx="7540468" cy="78451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1" i="0" u="none" strike="noStrike" cap="none">
                <a:solidFill>
                  <a:srgbClr val="FFFFFF"/>
                </a:solidFill>
                <a:latin typeface="Arial"/>
                <a:ea typeface="Arial"/>
                <a:cs typeface="Arial"/>
                <a:sym typeface="Arial"/>
              </a:rPr>
              <a:t>TẬP LÀM VĂN</a:t>
            </a:r>
            <a:endParaRPr sz="4800" b="1" i="0" u="none" strike="noStrike" cap="none">
              <a:solidFill>
                <a:srgbClr val="FFFFFF"/>
              </a:solidFill>
              <a:latin typeface="Arial"/>
              <a:ea typeface="Arial"/>
              <a:cs typeface="Arial"/>
              <a:sym typeface="Arial"/>
            </a:endParaRPr>
          </a:p>
        </p:txBody>
      </p:sp>
      <p:sp>
        <p:nvSpPr>
          <p:cNvPr id="92" name="Google Shape;92;p1"/>
          <p:cNvSpPr txBox="1"/>
          <p:nvPr/>
        </p:nvSpPr>
        <p:spPr>
          <a:xfrm>
            <a:off x="5145166" y="7511361"/>
            <a:ext cx="7997668" cy="935355"/>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1" i="0" u="none" strike="noStrike" cap="none">
                <a:solidFill>
                  <a:srgbClr val="065928"/>
                </a:solidFill>
                <a:latin typeface="Gaegu"/>
                <a:ea typeface="Gaegu"/>
                <a:cs typeface="Gaegu"/>
                <a:sym typeface="Gaegu"/>
              </a:rPr>
              <a:t>Trang 12</a:t>
            </a:r>
            <a:endParaRPr/>
          </a:p>
        </p:txBody>
      </p:sp>
      <p:pic>
        <p:nvPicPr>
          <p:cNvPr id="93" name="Google Shape;93;p1"/>
          <p:cNvPicPr preferRelativeResize="0"/>
          <p:nvPr/>
        </p:nvPicPr>
        <p:blipFill rotWithShape="1">
          <a:blip r:embed="rId3">
            <a:alphaModFix/>
          </a:blip>
          <a:srcRect l="5444" b="31324"/>
          <a:stretch/>
        </p:blipFill>
        <p:spPr>
          <a:xfrm>
            <a:off x="-178714" y="7498152"/>
            <a:ext cx="18742690" cy="2772061"/>
          </a:xfrm>
          <a:prstGeom prst="rect">
            <a:avLst/>
          </a:prstGeom>
          <a:noFill/>
          <a:ln>
            <a:noFill/>
          </a:ln>
        </p:spPr>
      </p:pic>
      <p:pic>
        <p:nvPicPr>
          <p:cNvPr id="94" name="Google Shape;94;p1"/>
          <p:cNvPicPr preferRelativeResize="0"/>
          <p:nvPr/>
        </p:nvPicPr>
        <p:blipFill rotWithShape="1">
          <a:blip r:embed="rId4">
            <a:alphaModFix/>
          </a:blip>
          <a:srcRect/>
          <a:stretch/>
        </p:blipFill>
        <p:spPr>
          <a:xfrm flipH="1">
            <a:off x="-203755" y="1541090"/>
            <a:ext cx="10100592" cy="7019912"/>
          </a:xfrm>
          <a:prstGeom prst="rect">
            <a:avLst/>
          </a:prstGeom>
          <a:noFill/>
          <a:ln>
            <a:noFill/>
          </a:ln>
        </p:spPr>
      </p:pic>
      <p:sp>
        <p:nvSpPr>
          <p:cNvPr id="9" name="Rectangle 8"/>
          <p:cNvSpPr/>
          <p:nvPr/>
        </p:nvSpPr>
        <p:spPr>
          <a:xfrm>
            <a:off x="5609930" y="20979"/>
            <a:ext cx="6377259" cy="707886"/>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smtClean="0">
                <a:ln w="0"/>
                <a:effectLst>
                  <a:outerShdw blurRad="38100" dist="19050" dir="2700000" algn="tl" rotWithShape="0">
                    <a:schemeClr val="dk1">
                      <a:alpha val="40000"/>
                    </a:schemeClr>
                  </a:outerShdw>
                </a:effectLst>
              </a:rPr>
              <a:t>PHÒNG GIÁO DỤC VÀ ĐÀO TẠO QUẬN LONG BIÊN</a:t>
            </a:r>
          </a:p>
          <a:p>
            <a:pPr algn="ctr"/>
            <a:r>
              <a:rPr lang="en-US" sz="2000" dirty="0" smtClean="0">
                <a:ln w="0"/>
                <a:effectLst>
                  <a:outerShdw blurRad="38100" dist="19050" dir="2700000" algn="tl" rotWithShape="0">
                    <a:schemeClr val="dk1">
                      <a:alpha val="40000"/>
                    </a:schemeClr>
                  </a:outerShdw>
                </a:effectLst>
              </a:rPr>
              <a:t>TRƯỜNG TIỂU HỌC PHÚC LỢI</a:t>
            </a:r>
            <a:endParaRPr lang="en-US" sz="2000" dirty="0">
              <a:ln w="0"/>
              <a:effectLst>
                <a:outerShdw blurRad="38100" dist="19050" dir="2700000" algn="tl" rotWithShape="0">
                  <a:schemeClr val="dk1">
                    <a:alpha val="40000"/>
                  </a:schemeClr>
                </a:outerShdw>
              </a:effectLst>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259"/>
        <p:cNvGrpSpPr/>
        <p:nvPr/>
      </p:nvGrpSpPr>
      <p:grpSpPr>
        <a:xfrm>
          <a:off x="0" y="0"/>
          <a:ext cx="0" cy="0"/>
          <a:chOff x="0" y="0"/>
          <a:chExt cx="0" cy="0"/>
        </a:xfrm>
      </p:grpSpPr>
      <p:pic>
        <p:nvPicPr>
          <p:cNvPr id="260" name="Google Shape;260;p10"/>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261" name="Google Shape;261;p10"/>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pic>
        <p:nvPicPr>
          <p:cNvPr id="262" name="Google Shape;262;p10"/>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63" name="Google Shape;263;p10"/>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264" name="Google Shape;264;p10"/>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265" name="Google Shape;265;p10"/>
          <p:cNvSpPr/>
          <p:nvPr/>
        </p:nvSpPr>
        <p:spPr>
          <a:xfrm>
            <a:off x="3124200" y="3144309"/>
            <a:ext cx="15697200"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Em ấn tượng với điều gì nhất trong bài viết của bạn?</a:t>
            </a:r>
            <a:endParaRPr sz="4400">
              <a:solidFill>
                <a:srgbClr val="000000"/>
              </a:solidFill>
              <a:latin typeface="Calibri"/>
              <a:ea typeface="Calibri"/>
              <a:cs typeface="Calibri"/>
              <a:sym typeface="Calibri"/>
            </a:endParaRPr>
          </a:p>
          <a:p>
            <a:pPr marL="0" marR="0" lvl="0" indent="0" algn="l" rtl="0">
              <a:spcBef>
                <a:spcPts val="6600"/>
              </a:spcBef>
              <a:spcAft>
                <a:spcPts val="0"/>
              </a:spcAft>
              <a:buNone/>
            </a:pPr>
            <a:r>
              <a:rPr lang="en-US" sz="4400">
                <a:solidFill>
                  <a:srgbClr val="000000"/>
                </a:solidFill>
                <a:latin typeface="Calibri"/>
                <a:ea typeface="Calibri"/>
                <a:cs typeface="Calibri"/>
                <a:sym typeface="Calibri"/>
              </a:rPr>
              <a:t>Em học được điều gì từ bài viết của bạn? </a:t>
            </a:r>
            <a:endParaRPr sz="4400">
              <a:solidFill>
                <a:srgbClr val="000000"/>
              </a:solidFill>
              <a:latin typeface="Calibri"/>
              <a:ea typeface="Calibri"/>
              <a:cs typeface="Calibri"/>
              <a:sym typeface="Calibri"/>
            </a:endParaRPr>
          </a:p>
          <a:p>
            <a:pPr marL="0" marR="0" lvl="0" indent="0" algn="l" rtl="0">
              <a:spcBef>
                <a:spcPts val="6600"/>
              </a:spcBef>
              <a:spcAft>
                <a:spcPts val="0"/>
              </a:spcAft>
              <a:buNone/>
            </a:pPr>
            <a:r>
              <a:rPr lang="en-US" sz="4400">
                <a:solidFill>
                  <a:srgbClr val="000000"/>
                </a:solidFill>
                <a:latin typeface="Calibri"/>
                <a:ea typeface="Calibri"/>
                <a:cs typeface="Calibri"/>
                <a:sym typeface="Calibri"/>
              </a:rPr>
              <a:t>Em có góp ý gì để bài viết của bạn hay hơn?</a:t>
            </a:r>
            <a:endParaRPr sz="4400">
              <a:solidFill>
                <a:schemeClr val="dk1"/>
              </a:solidFill>
              <a:latin typeface="Calibri"/>
              <a:ea typeface="Calibri"/>
              <a:cs typeface="Calibri"/>
              <a:sym typeface="Calibri"/>
            </a:endParaRPr>
          </a:p>
        </p:txBody>
      </p:sp>
      <p:sp>
        <p:nvSpPr>
          <p:cNvPr id="266" name="Google Shape;266;p10"/>
          <p:cNvSpPr txBox="1"/>
          <p:nvPr/>
        </p:nvSpPr>
        <p:spPr>
          <a:xfrm>
            <a:off x="2819400" y="1016416"/>
            <a:ext cx="12401550" cy="1015599"/>
          </a:xfrm>
          <a:prstGeom prst="rect">
            <a:avLst/>
          </a:prstGeom>
          <a:noFill/>
          <a:ln>
            <a:noFill/>
          </a:ln>
        </p:spPr>
        <p:txBody>
          <a:bodyPr spcFirstLastPara="1" wrap="square" lIns="0" tIns="0" rIns="0" bIns="0" anchor="t" anchorCtr="0">
            <a:spAutoFit/>
          </a:bodyPr>
          <a:lstStyle/>
          <a:p>
            <a:pPr marL="0" marR="0" lvl="0" indent="0" algn="ctr" rtl="0">
              <a:lnSpc>
                <a:spcPct val="81818"/>
              </a:lnSpc>
              <a:spcBef>
                <a:spcPts val="0"/>
              </a:spcBef>
              <a:spcAft>
                <a:spcPts val="0"/>
              </a:spcAft>
              <a:buNone/>
            </a:pPr>
            <a:r>
              <a:rPr lang="en-US" sz="8800" u="none">
                <a:solidFill>
                  <a:srgbClr val="D1581F"/>
                </a:solidFill>
                <a:latin typeface="Arial"/>
                <a:ea typeface="Arial"/>
                <a:cs typeface="Arial"/>
                <a:sym typeface="Arial"/>
              </a:rPr>
              <a:t>Góc chia sẻ</a:t>
            </a:r>
            <a:endParaRPr sz="8800" u="none">
              <a:solidFill>
                <a:srgbClr val="D1581F"/>
              </a:solidFill>
              <a:latin typeface="Arial"/>
              <a:ea typeface="Arial"/>
              <a:cs typeface="Arial"/>
              <a:sym typeface="Arial"/>
            </a:endParaRPr>
          </a:p>
        </p:txBody>
      </p:sp>
      <p:grpSp>
        <p:nvGrpSpPr>
          <p:cNvPr id="267" name="Google Shape;267;p10"/>
          <p:cNvGrpSpPr/>
          <p:nvPr/>
        </p:nvGrpSpPr>
        <p:grpSpPr>
          <a:xfrm>
            <a:off x="1775488" y="2724836"/>
            <a:ext cx="1002271" cy="1121042"/>
            <a:chOff x="6402444" y="2822673"/>
            <a:chExt cx="1392832" cy="1659107"/>
          </a:xfrm>
        </p:grpSpPr>
        <p:pic>
          <p:nvPicPr>
            <p:cNvPr id="268" name="Google Shape;268;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69" name="Google Shape;269;p10"/>
            <p:cNvSpPr txBox="1"/>
            <p:nvPr/>
          </p:nvSpPr>
          <p:spPr>
            <a:xfrm>
              <a:off x="6697028" y="2822673"/>
              <a:ext cx="672535" cy="12145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1</a:t>
              </a:r>
              <a:endParaRPr/>
            </a:p>
          </p:txBody>
        </p:sp>
      </p:grpSp>
      <p:pic>
        <p:nvPicPr>
          <p:cNvPr id="270" name="Google Shape;270;p10"/>
          <p:cNvPicPr preferRelativeResize="0"/>
          <p:nvPr/>
        </p:nvPicPr>
        <p:blipFill rotWithShape="1">
          <a:blip r:embed="rId9">
            <a:alphaModFix/>
          </a:blip>
          <a:srcRect/>
          <a:stretch/>
        </p:blipFill>
        <p:spPr>
          <a:xfrm>
            <a:off x="1658986" y="2581232"/>
            <a:ext cx="401940" cy="617506"/>
          </a:xfrm>
          <a:prstGeom prst="rect">
            <a:avLst/>
          </a:prstGeom>
          <a:noFill/>
          <a:ln>
            <a:noFill/>
          </a:ln>
        </p:spPr>
      </p:pic>
      <p:grpSp>
        <p:nvGrpSpPr>
          <p:cNvPr id="271" name="Google Shape;271;p10"/>
          <p:cNvGrpSpPr/>
          <p:nvPr/>
        </p:nvGrpSpPr>
        <p:grpSpPr>
          <a:xfrm>
            <a:off x="1828800" y="4296309"/>
            <a:ext cx="1002271" cy="1142364"/>
            <a:chOff x="6402444" y="2822673"/>
            <a:chExt cx="1392832" cy="1690663"/>
          </a:xfrm>
        </p:grpSpPr>
        <p:pic>
          <p:nvPicPr>
            <p:cNvPr id="272" name="Google Shape;272;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73" name="Google Shape;273;p10"/>
            <p:cNvSpPr txBox="1"/>
            <p:nvPr/>
          </p:nvSpPr>
          <p:spPr>
            <a:xfrm>
              <a:off x="6697028" y="2822673"/>
              <a:ext cx="672535" cy="169066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2</a:t>
              </a:r>
              <a:endParaRPr sz="6755">
                <a:solidFill>
                  <a:srgbClr val="FFE7D3"/>
                </a:solidFill>
                <a:latin typeface="Calibri"/>
                <a:ea typeface="Calibri"/>
                <a:cs typeface="Calibri"/>
                <a:sym typeface="Calibri"/>
              </a:endParaRPr>
            </a:p>
          </p:txBody>
        </p:sp>
      </p:grpSp>
      <p:pic>
        <p:nvPicPr>
          <p:cNvPr id="274" name="Google Shape;274;p10"/>
          <p:cNvPicPr preferRelativeResize="0"/>
          <p:nvPr/>
        </p:nvPicPr>
        <p:blipFill rotWithShape="1">
          <a:blip r:embed="rId9">
            <a:alphaModFix/>
          </a:blip>
          <a:srcRect/>
          <a:stretch/>
        </p:blipFill>
        <p:spPr>
          <a:xfrm>
            <a:off x="1657166" y="4143006"/>
            <a:ext cx="402919" cy="619010"/>
          </a:xfrm>
          <a:prstGeom prst="rect">
            <a:avLst/>
          </a:prstGeom>
          <a:noFill/>
          <a:ln>
            <a:noFill/>
          </a:ln>
        </p:spPr>
      </p:pic>
      <p:grpSp>
        <p:nvGrpSpPr>
          <p:cNvPr id="275" name="Google Shape;275;p10"/>
          <p:cNvGrpSpPr/>
          <p:nvPr/>
        </p:nvGrpSpPr>
        <p:grpSpPr>
          <a:xfrm>
            <a:off x="1828799" y="5841972"/>
            <a:ext cx="1002271" cy="1142364"/>
            <a:chOff x="6402444" y="2822673"/>
            <a:chExt cx="1392832" cy="1690663"/>
          </a:xfrm>
        </p:grpSpPr>
        <p:pic>
          <p:nvPicPr>
            <p:cNvPr id="276" name="Google Shape;276;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77" name="Google Shape;277;p10"/>
            <p:cNvSpPr txBox="1"/>
            <p:nvPr/>
          </p:nvSpPr>
          <p:spPr>
            <a:xfrm>
              <a:off x="6697028" y="2822673"/>
              <a:ext cx="672535" cy="169066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3</a:t>
              </a:r>
              <a:endParaRPr/>
            </a:p>
          </p:txBody>
        </p:sp>
      </p:grpSp>
      <p:pic>
        <p:nvPicPr>
          <p:cNvPr id="278" name="Google Shape;278;p10"/>
          <p:cNvPicPr preferRelativeResize="0"/>
          <p:nvPr/>
        </p:nvPicPr>
        <p:blipFill rotWithShape="1">
          <a:blip r:embed="rId9">
            <a:alphaModFix/>
          </a:blip>
          <a:srcRect/>
          <a:stretch/>
        </p:blipFill>
        <p:spPr>
          <a:xfrm>
            <a:off x="1666589" y="5730354"/>
            <a:ext cx="401940" cy="6175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282"/>
        <p:cNvGrpSpPr/>
        <p:nvPr/>
      </p:nvGrpSpPr>
      <p:grpSpPr>
        <a:xfrm>
          <a:off x="0" y="0"/>
          <a:ext cx="0" cy="0"/>
          <a:chOff x="0" y="0"/>
          <a:chExt cx="0" cy="0"/>
        </a:xfrm>
      </p:grpSpPr>
      <p:pic>
        <p:nvPicPr>
          <p:cNvPr id="283" name="Google Shape;283;p11"/>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84" name="Google Shape;284;p11"/>
          <p:cNvSpPr/>
          <p:nvPr/>
        </p:nvSpPr>
        <p:spPr>
          <a:xfrm>
            <a:off x="3535572" y="3407975"/>
            <a:ext cx="5030292" cy="5240725"/>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85" name="Google Shape;285;p11"/>
          <p:cNvSpPr/>
          <p:nvPr/>
        </p:nvSpPr>
        <p:spPr>
          <a:xfrm>
            <a:off x="9532264" y="3341638"/>
            <a:ext cx="5075227" cy="5307061"/>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86" name="Google Shape;286;p11"/>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287" name="Google Shape;287;p11"/>
          <p:cNvSpPr txBox="1"/>
          <p:nvPr/>
        </p:nvSpPr>
        <p:spPr>
          <a:xfrm>
            <a:off x="9691341"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lại</a:t>
            </a:r>
            <a:endParaRPr sz="7200" u="none">
              <a:solidFill>
                <a:srgbClr val="D1581F"/>
              </a:solidFill>
              <a:latin typeface="Calibri"/>
              <a:ea typeface="Calibri"/>
              <a:cs typeface="Calibri"/>
              <a:sym typeface="Calibri"/>
            </a:endParaRPr>
          </a:p>
        </p:txBody>
      </p:sp>
      <p:sp>
        <p:nvSpPr>
          <p:cNvPr id="288" name="Google Shape;288;p11"/>
          <p:cNvSpPr txBox="1"/>
          <p:nvPr/>
        </p:nvSpPr>
        <p:spPr>
          <a:xfrm>
            <a:off x="3812118" y="3434052"/>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289" name="Google Shape;289;p11"/>
          <p:cNvSpPr txBox="1"/>
          <p:nvPr/>
        </p:nvSpPr>
        <p:spPr>
          <a:xfrm>
            <a:off x="3552606" y="46480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Trắng chẻo</a:t>
            </a:r>
            <a:endParaRPr sz="4000" b="0" i="0" u="none" strike="noStrike" cap="none">
              <a:solidFill>
                <a:srgbClr val="065928"/>
              </a:solidFill>
              <a:latin typeface="Calibri"/>
              <a:ea typeface="Calibri"/>
              <a:cs typeface="Calibri"/>
              <a:sym typeface="Calibri"/>
            </a:endParaRPr>
          </a:p>
        </p:txBody>
      </p:sp>
      <p:pic>
        <p:nvPicPr>
          <p:cNvPr id="290" name="Google Shape;290;p11"/>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91" name="Google Shape;291;p11"/>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292" name="Google Shape;292;p11"/>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293" name="Google Shape;293;p11"/>
          <p:cNvSpPr txBox="1"/>
          <p:nvPr/>
        </p:nvSpPr>
        <p:spPr>
          <a:xfrm>
            <a:off x="9499516" y="4914900"/>
            <a:ext cx="5189221" cy="500137"/>
          </a:xfrm>
          <a:prstGeom prst="rect">
            <a:avLst/>
          </a:prstGeom>
          <a:noFill/>
          <a:ln>
            <a:noFill/>
          </a:ln>
        </p:spPr>
        <p:txBody>
          <a:bodyPr spcFirstLastPara="1" wrap="square" lIns="0" tIns="0" rIns="0" bIns="0" anchor="t" anchorCtr="0">
            <a:spAutoFit/>
          </a:bodyPr>
          <a:lstStyle/>
          <a:p>
            <a:pPr marL="302259" marR="0" lvl="1" indent="0" algn="ctr" rtl="0">
              <a:lnSpc>
                <a:spcPct val="90975"/>
              </a:lnSpc>
              <a:spcBef>
                <a:spcPts val="0"/>
              </a:spcBef>
              <a:spcAft>
                <a:spcPts val="0"/>
              </a:spcAft>
              <a:buNone/>
            </a:pPr>
            <a:r>
              <a:rPr lang="en-US" sz="4000" b="0" i="0" u="none" strike="noStrike" cap="none">
                <a:solidFill>
                  <a:srgbClr val="065928"/>
                </a:solidFill>
                <a:latin typeface="Calibri"/>
                <a:ea typeface="Calibri"/>
                <a:cs typeface="Calibri"/>
                <a:sym typeface="Calibri"/>
              </a:rPr>
              <a:t>Trắng trẻo</a:t>
            </a:r>
            <a:endParaRPr sz="4000" b="0" i="0" u="none" strike="noStrike" cap="none">
              <a:solidFill>
                <a:srgbClr val="065928"/>
              </a:solidFill>
              <a:latin typeface="Calibri"/>
              <a:ea typeface="Calibri"/>
              <a:cs typeface="Calibri"/>
              <a:sym typeface="Calibri"/>
            </a:endParaRPr>
          </a:p>
        </p:txBody>
      </p:sp>
      <p:pic>
        <p:nvPicPr>
          <p:cNvPr id="294" name="Google Shape;294;p11"/>
          <p:cNvPicPr preferRelativeResize="0"/>
          <p:nvPr/>
        </p:nvPicPr>
        <p:blipFill rotWithShape="1">
          <a:blip r:embed="rId8">
            <a:alphaModFix/>
          </a:blip>
          <a:srcRect b="77966"/>
          <a:stretch/>
        </p:blipFill>
        <p:spPr>
          <a:xfrm rot="10800000" flipH="1">
            <a:off x="3577342" y="4431178"/>
            <a:ext cx="4624325" cy="61753"/>
          </a:xfrm>
          <a:prstGeom prst="rect">
            <a:avLst/>
          </a:prstGeom>
          <a:noFill/>
          <a:ln>
            <a:noFill/>
          </a:ln>
        </p:spPr>
      </p:pic>
      <p:pic>
        <p:nvPicPr>
          <p:cNvPr id="295" name="Google Shape;295;p11"/>
          <p:cNvPicPr preferRelativeResize="0"/>
          <p:nvPr/>
        </p:nvPicPr>
        <p:blipFill rotWithShape="1">
          <a:blip r:embed="rId8">
            <a:alphaModFix/>
          </a:blip>
          <a:srcRect b="77966"/>
          <a:stretch/>
        </p:blipFill>
        <p:spPr>
          <a:xfrm>
            <a:off x="9746091" y="4426237"/>
            <a:ext cx="4851240" cy="64784"/>
          </a:xfrm>
          <a:prstGeom prst="rect">
            <a:avLst/>
          </a:prstGeom>
          <a:noFill/>
          <a:ln>
            <a:noFill/>
          </a:ln>
        </p:spPr>
      </p:pic>
      <p:sp>
        <p:nvSpPr>
          <p:cNvPr id="296" name="Google Shape;296;p11"/>
          <p:cNvSpPr txBox="1"/>
          <p:nvPr/>
        </p:nvSpPr>
        <p:spPr>
          <a:xfrm>
            <a:off x="2826664" y="1843443"/>
            <a:ext cx="6705600" cy="82945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a. Lỗi chính tả</a:t>
            </a:r>
            <a:endParaRPr sz="4400">
              <a:solidFill>
                <a:srgbClr val="BB332A"/>
              </a:solidFill>
              <a:latin typeface="Calibri"/>
              <a:ea typeface="Calibri"/>
              <a:cs typeface="Calibri"/>
              <a:sym typeface="Calibri"/>
            </a:endParaRPr>
          </a:p>
        </p:txBody>
      </p:sp>
      <p:sp>
        <p:nvSpPr>
          <p:cNvPr id="297" name="Google Shape;297;p11"/>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
        <p:nvSpPr>
          <p:cNvPr id="298" name="Google Shape;298;p11"/>
          <p:cNvSpPr txBox="1"/>
          <p:nvPr/>
        </p:nvSpPr>
        <p:spPr>
          <a:xfrm>
            <a:off x="3563537" y="54862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Sinh sắn</a:t>
            </a:r>
            <a:endParaRPr sz="4000" b="0" i="0" u="none" strike="noStrike" cap="none">
              <a:solidFill>
                <a:srgbClr val="065928"/>
              </a:solidFill>
              <a:latin typeface="Calibri"/>
              <a:ea typeface="Calibri"/>
              <a:cs typeface="Calibri"/>
              <a:sym typeface="Calibri"/>
            </a:endParaRPr>
          </a:p>
        </p:txBody>
      </p:sp>
      <p:sp>
        <p:nvSpPr>
          <p:cNvPr id="299" name="Google Shape;299;p11"/>
          <p:cNvSpPr txBox="1"/>
          <p:nvPr/>
        </p:nvSpPr>
        <p:spPr>
          <a:xfrm>
            <a:off x="9574855" y="54862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Xinh xắn</a:t>
            </a:r>
            <a:endParaRPr sz="4000" b="0" i="0" u="none" strike="noStrike" cap="none">
              <a:solidFill>
                <a:srgbClr val="065928"/>
              </a:solidFill>
              <a:latin typeface="Calibri"/>
              <a:ea typeface="Calibri"/>
              <a:cs typeface="Calibri"/>
              <a:sym typeface="Calibri"/>
            </a:endParaRPr>
          </a:p>
        </p:txBody>
      </p:sp>
      <p:sp>
        <p:nvSpPr>
          <p:cNvPr id="300" name="Google Shape;300;p11"/>
          <p:cNvSpPr txBox="1"/>
          <p:nvPr/>
        </p:nvSpPr>
        <p:spPr>
          <a:xfrm>
            <a:off x="3552268" y="63244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Dám nắng</a:t>
            </a:r>
            <a:endParaRPr sz="4000" b="0" i="0" u="none" strike="noStrike" cap="none">
              <a:solidFill>
                <a:srgbClr val="065928"/>
              </a:solidFill>
              <a:latin typeface="Calibri"/>
              <a:ea typeface="Calibri"/>
              <a:cs typeface="Calibri"/>
              <a:sym typeface="Calibri"/>
            </a:endParaRPr>
          </a:p>
        </p:txBody>
      </p:sp>
      <p:sp>
        <p:nvSpPr>
          <p:cNvPr id="301" name="Google Shape;301;p11"/>
          <p:cNvSpPr txBox="1"/>
          <p:nvPr/>
        </p:nvSpPr>
        <p:spPr>
          <a:xfrm>
            <a:off x="9542804" y="6274600"/>
            <a:ext cx="5037682"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rám nắng</a:t>
            </a:r>
            <a:endParaRPr sz="4000" b="0" i="0" u="none" strike="noStrike" cap="none">
              <a:solidFill>
                <a:srgbClr val="065928"/>
              </a:solidFill>
              <a:latin typeface="Calibri"/>
              <a:ea typeface="Calibri"/>
              <a:cs typeface="Calibri"/>
              <a:sym typeface="Calibri"/>
            </a:endParaRPr>
          </a:p>
        </p:txBody>
      </p:sp>
      <p:sp>
        <p:nvSpPr>
          <p:cNvPr id="302" name="Google Shape;302;p11"/>
          <p:cNvSpPr txBox="1"/>
          <p:nvPr/>
        </p:nvSpPr>
        <p:spPr>
          <a:xfrm>
            <a:off x="3429000" y="7200662"/>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Khẻo khoắn</a:t>
            </a:r>
            <a:endParaRPr sz="4000" b="0" i="0" u="none" strike="noStrike" cap="none">
              <a:solidFill>
                <a:srgbClr val="065928"/>
              </a:solidFill>
              <a:latin typeface="Calibri"/>
              <a:ea typeface="Calibri"/>
              <a:cs typeface="Calibri"/>
              <a:sym typeface="Calibri"/>
            </a:endParaRPr>
          </a:p>
        </p:txBody>
      </p:sp>
      <p:sp>
        <p:nvSpPr>
          <p:cNvPr id="303" name="Google Shape;303;p11"/>
          <p:cNvSpPr txBox="1"/>
          <p:nvPr/>
        </p:nvSpPr>
        <p:spPr>
          <a:xfrm>
            <a:off x="9590601" y="7124700"/>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Khỏe khắn</a:t>
            </a:r>
            <a:endParaRPr sz="4000" b="0" i="0" u="none" strike="noStrike" cap="none">
              <a:solidFill>
                <a:srgbClr val="06592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500"/>
                                        <p:tgtEl>
                                          <p:spTgt spid="2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gtEl>
                                        <p:attrNameLst>
                                          <p:attrName>style.visibility</p:attrName>
                                        </p:attrNameLst>
                                      </p:cBhvr>
                                      <p:to>
                                        <p:strVal val="visible"/>
                                      </p:to>
                                    </p:set>
                                    <p:animEffect transition="in" filter="fade">
                                      <p:cBhvr>
                                        <p:cTn id="12" dur="2000"/>
                                        <p:tgtEl>
                                          <p:spTgt spid="288"/>
                                        </p:tgtEl>
                                      </p:cBhvr>
                                    </p:animEffect>
                                  </p:childTnLst>
                                </p:cTn>
                              </p:par>
                              <p:par>
                                <p:cTn id="13" presetID="10" presetClass="entr" presetSubtype="0" fill="hold" nodeType="withEffect">
                                  <p:stCondLst>
                                    <p:cond delay="0"/>
                                  </p:stCondLst>
                                  <p:childTnLst>
                                    <p:set>
                                      <p:cBhvr>
                                        <p:cTn id="14" dur="1" fill="hold">
                                          <p:stCondLst>
                                            <p:cond delay="0"/>
                                          </p:stCondLst>
                                        </p:cTn>
                                        <p:tgtEl>
                                          <p:spTgt spid="294"/>
                                        </p:tgtEl>
                                        <p:attrNameLst>
                                          <p:attrName>style.visibility</p:attrName>
                                        </p:attrNameLst>
                                      </p:cBhvr>
                                      <p:to>
                                        <p:strVal val="visible"/>
                                      </p:to>
                                    </p:set>
                                    <p:animEffect transition="in" filter="fade">
                                      <p:cBhvr>
                                        <p:cTn id="15" dur="2000"/>
                                        <p:tgtEl>
                                          <p:spTgt spid="294"/>
                                        </p:tgtEl>
                                      </p:cBhvr>
                                    </p:animEffect>
                                  </p:childTnLst>
                                </p:cTn>
                              </p:par>
                              <p:par>
                                <p:cTn id="16" presetID="10" presetClass="entr" presetSubtype="0" fill="hold" nodeType="with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2000"/>
                                        <p:tgtEl>
                                          <p:spTgt spid="287"/>
                                        </p:tgtEl>
                                      </p:cBhvr>
                                    </p:animEffect>
                                  </p:childTnLst>
                                </p:cTn>
                              </p:par>
                              <p:par>
                                <p:cTn id="19" presetID="10" presetClass="entr" presetSubtype="0"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animEffect transition="in" filter="fade">
                                      <p:cBhvr>
                                        <p:cTn id="21" dur="2000"/>
                                        <p:tgtEl>
                                          <p:spTgt spid="2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9"/>
                                        </p:tgtEl>
                                        <p:attrNameLst>
                                          <p:attrName>style.visibility</p:attrName>
                                        </p:attrNameLst>
                                      </p:cBhvr>
                                      <p:to>
                                        <p:strVal val="visible"/>
                                      </p:to>
                                    </p:set>
                                    <p:animEffect transition="in" filter="fade">
                                      <p:cBhvr>
                                        <p:cTn id="26" dur="500"/>
                                        <p:tgtEl>
                                          <p:spTgt spid="2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animEffect transition="in" filter="fade">
                                      <p:cBhvr>
                                        <p:cTn id="31" dur="500"/>
                                        <p:tgtEl>
                                          <p:spTgt spid="29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8"/>
                                        </p:tgtEl>
                                        <p:attrNameLst>
                                          <p:attrName>style.visibility</p:attrName>
                                        </p:attrNameLst>
                                      </p:cBhvr>
                                      <p:to>
                                        <p:strVal val="visible"/>
                                      </p:to>
                                    </p:set>
                                    <p:animEffect transition="in" filter="fade">
                                      <p:cBhvr>
                                        <p:cTn id="36" dur="500"/>
                                        <p:tgtEl>
                                          <p:spTgt spid="29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9"/>
                                        </p:tgtEl>
                                        <p:attrNameLst>
                                          <p:attrName>style.visibility</p:attrName>
                                        </p:attrNameLst>
                                      </p:cBhvr>
                                      <p:to>
                                        <p:strVal val="visible"/>
                                      </p:to>
                                    </p:set>
                                    <p:animEffect transition="in" filter="fade">
                                      <p:cBhvr>
                                        <p:cTn id="41" dur="500"/>
                                        <p:tgtEl>
                                          <p:spTgt spid="29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0"/>
                                        </p:tgtEl>
                                        <p:attrNameLst>
                                          <p:attrName>style.visibility</p:attrName>
                                        </p:attrNameLst>
                                      </p:cBhvr>
                                      <p:to>
                                        <p:strVal val="visible"/>
                                      </p:to>
                                    </p:set>
                                    <p:animEffect transition="in" filter="fade">
                                      <p:cBhvr>
                                        <p:cTn id="46" dur="500"/>
                                        <p:tgtEl>
                                          <p:spTgt spid="30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1"/>
                                        </p:tgtEl>
                                        <p:attrNameLst>
                                          <p:attrName>style.visibility</p:attrName>
                                        </p:attrNameLst>
                                      </p:cBhvr>
                                      <p:to>
                                        <p:strVal val="visible"/>
                                      </p:to>
                                    </p:set>
                                    <p:animEffect transition="in" filter="fade">
                                      <p:cBhvr>
                                        <p:cTn id="51" dur="500"/>
                                        <p:tgtEl>
                                          <p:spTgt spid="30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2"/>
                                        </p:tgtEl>
                                        <p:attrNameLst>
                                          <p:attrName>style.visibility</p:attrName>
                                        </p:attrNameLst>
                                      </p:cBhvr>
                                      <p:to>
                                        <p:strVal val="visible"/>
                                      </p:to>
                                    </p:set>
                                    <p:animEffect transition="in" filter="fade">
                                      <p:cBhvr>
                                        <p:cTn id="56" dur="500"/>
                                        <p:tgtEl>
                                          <p:spTgt spid="3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03"/>
                                        </p:tgtEl>
                                        <p:attrNameLst>
                                          <p:attrName>style.visibility</p:attrName>
                                        </p:attrNameLst>
                                      </p:cBhvr>
                                      <p:to>
                                        <p:strVal val="visible"/>
                                      </p:to>
                                    </p:set>
                                    <p:animEffect transition="in" filter="fade">
                                      <p:cBhvr>
                                        <p:cTn id="61"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07"/>
        <p:cNvGrpSpPr/>
        <p:nvPr/>
      </p:nvGrpSpPr>
      <p:grpSpPr>
        <a:xfrm>
          <a:off x="0" y="0"/>
          <a:ext cx="0" cy="0"/>
          <a:chOff x="0" y="0"/>
          <a:chExt cx="0" cy="0"/>
        </a:xfrm>
      </p:grpSpPr>
      <p:pic>
        <p:nvPicPr>
          <p:cNvPr id="308" name="Google Shape;308;p12"/>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09" name="Google Shape;309;p12"/>
          <p:cNvSpPr/>
          <p:nvPr/>
        </p:nvSpPr>
        <p:spPr>
          <a:xfrm>
            <a:off x="1527022" y="3407975"/>
            <a:ext cx="7038842" cy="5834958"/>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10" name="Google Shape;310;p12"/>
          <p:cNvSpPr/>
          <p:nvPr/>
        </p:nvSpPr>
        <p:spPr>
          <a:xfrm>
            <a:off x="9574855" y="3341639"/>
            <a:ext cx="7646345" cy="590129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11" name="Google Shape;311;p12"/>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12" name="Google Shape;312;p12"/>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lỗi</a:t>
            </a:r>
            <a:endParaRPr sz="7200" u="none">
              <a:solidFill>
                <a:srgbClr val="D1581F"/>
              </a:solidFill>
              <a:latin typeface="Calibri"/>
              <a:ea typeface="Calibri"/>
              <a:cs typeface="Calibri"/>
              <a:sym typeface="Calibri"/>
            </a:endParaRPr>
          </a:p>
        </p:txBody>
      </p:sp>
      <p:sp>
        <p:nvSpPr>
          <p:cNvPr id="313" name="Google Shape;313;p12"/>
          <p:cNvSpPr txBox="1"/>
          <p:nvPr/>
        </p:nvSpPr>
        <p:spPr>
          <a:xfrm>
            <a:off x="2749376" y="3595366"/>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14" name="Google Shape;314;p12"/>
          <p:cNvSpPr txBox="1"/>
          <p:nvPr/>
        </p:nvSpPr>
        <p:spPr>
          <a:xfrm>
            <a:off x="1828800" y="4648081"/>
            <a:ext cx="6761488" cy="2400657"/>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dáng người cao dong dỏng.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nước da trắng hồng.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mái tóc đen…</a:t>
            </a:r>
            <a:endParaRPr sz="4000" b="0" i="0" u="none" strike="noStrike" cap="none">
              <a:solidFill>
                <a:srgbClr val="065928"/>
              </a:solidFill>
              <a:latin typeface="Calibri"/>
              <a:ea typeface="Calibri"/>
              <a:cs typeface="Calibri"/>
              <a:sym typeface="Calibri"/>
            </a:endParaRPr>
          </a:p>
        </p:txBody>
      </p:sp>
      <p:pic>
        <p:nvPicPr>
          <p:cNvPr id="315" name="Google Shape;315;p12"/>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16" name="Google Shape;316;p12"/>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17" name="Google Shape;317;p12"/>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18" name="Google Shape;318;p12"/>
          <p:cNvSpPr txBox="1"/>
          <p:nvPr/>
        </p:nvSpPr>
        <p:spPr>
          <a:xfrm>
            <a:off x="9499516" y="4914900"/>
            <a:ext cx="7264484"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Thay từ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bằng một đại từ thay thế</a:t>
            </a:r>
            <a:endParaRPr sz="4000" b="0" i="0" u="none" strike="noStrike" cap="none">
              <a:solidFill>
                <a:srgbClr val="065928"/>
              </a:solidFill>
              <a:latin typeface="Calibri"/>
              <a:ea typeface="Calibri"/>
              <a:cs typeface="Calibri"/>
              <a:sym typeface="Calibri"/>
            </a:endParaRPr>
          </a:p>
        </p:txBody>
      </p:sp>
      <p:pic>
        <p:nvPicPr>
          <p:cNvPr id="319" name="Google Shape;319;p12"/>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20" name="Google Shape;320;p12"/>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21" name="Google Shape;321;p12"/>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b. Lỗi dùng từ</a:t>
            </a:r>
            <a:endParaRPr sz="4400">
              <a:solidFill>
                <a:srgbClr val="BB332A"/>
              </a:solidFill>
              <a:latin typeface="Calibri"/>
              <a:ea typeface="Calibri"/>
              <a:cs typeface="Calibri"/>
              <a:sym typeface="Calibri"/>
            </a:endParaRPr>
          </a:p>
        </p:txBody>
      </p:sp>
      <p:sp>
        <p:nvSpPr>
          <p:cNvPr id="322" name="Google Shape;322;p12"/>
          <p:cNvSpPr txBox="1"/>
          <p:nvPr/>
        </p:nvSpPr>
        <p:spPr>
          <a:xfrm>
            <a:off x="1114246" y="7238881"/>
            <a:ext cx="7572554"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Dáng người cô </a:t>
            </a:r>
            <a:r>
              <a:rPr lang="en-US" sz="4000" b="0" i="0" u="none" strike="noStrike" cap="none">
                <a:solidFill>
                  <a:srgbClr val="C00000"/>
                </a:solidFill>
                <a:latin typeface="Calibri"/>
                <a:ea typeface="Calibri"/>
                <a:cs typeface="Calibri"/>
                <a:sym typeface="Calibri"/>
              </a:rPr>
              <a:t>khẳng khiu.</a:t>
            </a:r>
            <a:endParaRPr sz="4000" b="0" i="0" u="none" strike="noStrike" cap="none">
              <a:solidFill>
                <a:srgbClr val="C00000"/>
              </a:solidFill>
              <a:latin typeface="Calibri"/>
              <a:ea typeface="Calibri"/>
              <a:cs typeface="Calibri"/>
              <a:sym typeface="Calibri"/>
            </a:endParaRPr>
          </a:p>
        </p:txBody>
      </p:sp>
      <p:sp>
        <p:nvSpPr>
          <p:cNvPr id="323" name="Google Shape;323;p12"/>
          <p:cNvSpPr txBox="1"/>
          <p:nvPr/>
        </p:nvSpPr>
        <p:spPr>
          <a:xfrm>
            <a:off x="9574854" y="7048500"/>
            <a:ext cx="7264285"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Thay từ </a:t>
            </a:r>
            <a:r>
              <a:rPr lang="en-US" sz="4000" b="0" i="0" u="none" strike="noStrike" cap="none">
                <a:solidFill>
                  <a:srgbClr val="C00000"/>
                </a:solidFill>
                <a:latin typeface="Calibri"/>
                <a:ea typeface="Calibri"/>
                <a:cs typeface="Calibri"/>
                <a:sym typeface="Calibri"/>
              </a:rPr>
              <a:t>khẳng khiu </a:t>
            </a:r>
            <a:r>
              <a:rPr lang="en-US" sz="4000" b="0" i="0" u="none" strike="noStrike" cap="none">
                <a:solidFill>
                  <a:srgbClr val="065928"/>
                </a:solidFill>
                <a:latin typeface="Calibri"/>
                <a:ea typeface="Calibri"/>
                <a:cs typeface="Calibri"/>
                <a:sym typeface="Calibri"/>
              </a:rPr>
              <a:t>bằng từ mảnh khảnh.</a:t>
            </a:r>
            <a:endParaRPr sz="4000" b="0" i="0" u="none" strike="noStrike" cap="none">
              <a:solidFill>
                <a:srgbClr val="065928"/>
              </a:solidFill>
              <a:latin typeface="Calibri"/>
              <a:ea typeface="Calibri"/>
              <a:cs typeface="Calibri"/>
              <a:sym typeface="Calibri"/>
            </a:endParaRPr>
          </a:p>
        </p:txBody>
      </p:sp>
      <p:cxnSp>
        <p:nvCxnSpPr>
          <p:cNvPr id="324" name="Google Shape;324;p12"/>
          <p:cNvCxnSpPr/>
          <p:nvPr/>
        </p:nvCxnSpPr>
        <p:spPr>
          <a:xfrm>
            <a:off x="1527022" y="7112933"/>
            <a:ext cx="7057233" cy="0"/>
          </a:xfrm>
          <a:prstGeom prst="straightConnector1">
            <a:avLst/>
          </a:prstGeom>
          <a:noFill/>
          <a:ln w="9525" cap="flat" cmpd="sng">
            <a:solidFill>
              <a:srgbClr val="4A7DBA"/>
            </a:solidFill>
            <a:prstDash val="solid"/>
            <a:round/>
            <a:headEnd type="none" w="sm" len="sm"/>
            <a:tailEnd type="none" w="sm" len="sm"/>
          </a:ln>
        </p:spPr>
      </p:cxnSp>
      <p:cxnSp>
        <p:nvCxnSpPr>
          <p:cNvPr id="325" name="Google Shape;325;p12"/>
          <p:cNvCxnSpPr/>
          <p:nvPr/>
        </p:nvCxnSpPr>
        <p:spPr>
          <a:xfrm>
            <a:off x="9603140" y="7040435"/>
            <a:ext cx="7236000" cy="0"/>
          </a:xfrm>
          <a:prstGeom prst="straightConnector1">
            <a:avLst/>
          </a:prstGeom>
          <a:noFill/>
          <a:ln w="9525" cap="flat" cmpd="sng">
            <a:solidFill>
              <a:srgbClr val="4A7DBA"/>
            </a:solidFill>
            <a:prstDash val="solid"/>
            <a:round/>
            <a:headEnd type="none" w="sm" len="sm"/>
            <a:tailEnd type="none" w="sm" len="sm"/>
          </a:ln>
        </p:spPr>
      </p:cxnSp>
      <p:sp>
        <p:nvSpPr>
          <p:cNvPr id="326" name="Google Shape;326;p12"/>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500"/>
                                        <p:tgtEl>
                                          <p:spTgt spid="3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3"/>
                                        </p:tgtEl>
                                        <p:attrNameLst>
                                          <p:attrName>style.visibility</p:attrName>
                                        </p:attrNameLst>
                                      </p:cBhvr>
                                      <p:to>
                                        <p:strVal val="visible"/>
                                      </p:to>
                                    </p:set>
                                    <p:animEffect transition="in" filter="fade">
                                      <p:cBhvr>
                                        <p:cTn id="12" dur="2000"/>
                                        <p:tgtEl>
                                          <p:spTgt spid="313"/>
                                        </p:tgtEl>
                                      </p:cBhvr>
                                    </p:animEffect>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2000"/>
                                        <p:tgtEl>
                                          <p:spTgt spid="319"/>
                                        </p:tgtEl>
                                      </p:cBhvr>
                                    </p:animEffect>
                                  </p:childTnLst>
                                </p:cTn>
                              </p:par>
                              <p:par>
                                <p:cTn id="16" presetID="10" presetClass="entr" presetSubtype="0"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fade">
                                      <p:cBhvr>
                                        <p:cTn id="18" dur="2000"/>
                                        <p:tgtEl>
                                          <p:spTgt spid="312"/>
                                        </p:tgtEl>
                                      </p:cBhvr>
                                    </p:animEffect>
                                  </p:childTnLst>
                                </p:cTn>
                              </p:par>
                              <p:par>
                                <p:cTn id="19" presetID="10" presetClass="entr" presetSubtype="0" fill="hold" nodeType="withEffect">
                                  <p:stCondLst>
                                    <p:cond delay="0"/>
                                  </p:stCondLst>
                                  <p:childTnLst>
                                    <p:set>
                                      <p:cBhvr>
                                        <p:cTn id="20" dur="1" fill="hold">
                                          <p:stCondLst>
                                            <p:cond delay="0"/>
                                          </p:stCondLst>
                                        </p:cTn>
                                        <p:tgtEl>
                                          <p:spTgt spid="320"/>
                                        </p:tgtEl>
                                        <p:attrNameLst>
                                          <p:attrName>style.visibility</p:attrName>
                                        </p:attrNameLst>
                                      </p:cBhvr>
                                      <p:to>
                                        <p:strVal val="visible"/>
                                      </p:to>
                                    </p:set>
                                    <p:animEffect transition="in" filter="fade">
                                      <p:cBhvr>
                                        <p:cTn id="21" dur="2000"/>
                                        <p:tgtEl>
                                          <p:spTgt spid="3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4"/>
                                        </p:tgtEl>
                                        <p:attrNameLst>
                                          <p:attrName>style.visibility</p:attrName>
                                        </p:attrNameLst>
                                      </p:cBhvr>
                                      <p:to>
                                        <p:strVal val="visible"/>
                                      </p:to>
                                    </p:set>
                                    <p:animEffect transition="in" filter="fade">
                                      <p:cBhvr>
                                        <p:cTn id="26" dur="500"/>
                                        <p:tgtEl>
                                          <p:spTgt spid="3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8"/>
                                        </p:tgtEl>
                                        <p:attrNameLst>
                                          <p:attrName>style.visibility</p:attrName>
                                        </p:attrNameLst>
                                      </p:cBhvr>
                                      <p:to>
                                        <p:strVal val="visible"/>
                                      </p:to>
                                    </p:set>
                                    <p:animEffect transition="in" filter="fade">
                                      <p:cBhvr>
                                        <p:cTn id="31" dur="500"/>
                                        <p:tgtEl>
                                          <p:spTgt spid="3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
                                        </p:tgtEl>
                                        <p:attrNameLst>
                                          <p:attrName>style.visibility</p:attrName>
                                        </p:attrNameLst>
                                      </p:cBhvr>
                                      <p:to>
                                        <p:strVal val="visible"/>
                                      </p:to>
                                    </p:set>
                                    <p:animEffect transition="in" filter="fade">
                                      <p:cBhvr>
                                        <p:cTn id="36" dur="500"/>
                                        <p:tgtEl>
                                          <p:spTgt spid="3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3"/>
                                        </p:tgtEl>
                                        <p:attrNameLst>
                                          <p:attrName>style.visibility</p:attrName>
                                        </p:attrNameLst>
                                      </p:cBhvr>
                                      <p:to>
                                        <p:strVal val="visible"/>
                                      </p:to>
                                    </p:set>
                                    <p:animEffect transition="in" filter="fade">
                                      <p:cBhvr>
                                        <p:cTn id="41"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30"/>
        <p:cNvGrpSpPr/>
        <p:nvPr/>
      </p:nvGrpSpPr>
      <p:grpSpPr>
        <a:xfrm>
          <a:off x="0" y="0"/>
          <a:ext cx="0" cy="0"/>
          <a:chOff x="0" y="0"/>
          <a:chExt cx="0" cy="0"/>
        </a:xfrm>
      </p:grpSpPr>
      <p:pic>
        <p:nvPicPr>
          <p:cNvPr id="331" name="Google Shape;331;p13"/>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32" name="Google Shape;332;p13"/>
          <p:cNvSpPr/>
          <p:nvPr/>
        </p:nvSpPr>
        <p:spPr>
          <a:xfrm>
            <a:off x="1527022" y="3407975"/>
            <a:ext cx="7038842" cy="449566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33" name="Google Shape;333;p13"/>
          <p:cNvSpPr/>
          <p:nvPr/>
        </p:nvSpPr>
        <p:spPr>
          <a:xfrm>
            <a:off x="9574855" y="3341639"/>
            <a:ext cx="7646345" cy="4562000"/>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34" name="Google Shape;334;p13"/>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35" name="Google Shape;335;p13"/>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lỗi</a:t>
            </a:r>
            <a:endParaRPr sz="7200" u="none">
              <a:solidFill>
                <a:srgbClr val="D1581F"/>
              </a:solidFill>
              <a:latin typeface="Calibri"/>
              <a:ea typeface="Calibri"/>
              <a:cs typeface="Calibri"/>
              <a:sym typeface="Calibri"/>
            </a:endParaRPr>
          </a:p>
        </p:txBody>
      </p:sp>
      <p:sp>
        <p:nvSpPr>
          <p:cNvPr id="336" name="Google Shape;336;p13"/>
          <p:cNvSpPr txBox="1"/>
          <p:nvPr/>
        </p:nvSpPr>
        <p:spPr>
          <a:xfrm>
            <a:off x="2749376" y="3619500"/>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37" name="Google Shape;337;p13"/>
          <p:cNvSpPr txBox="1"/>
          <p:nvPr/>
        </p:nvSpPr>
        <p:spPr>
          <a:xfrm>
            <a:off x="1676400" y="5295900"/>
            <a:ext cx="6761488"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Ca sĩ Sơn Tùng hát rất hay. Nhảy rất điệu nghệ. </a:t>
            </a:r>
            <a:endParaRPr sz="4000" b="0" i="0" u="none" strike="noStrike" cap="none">
              <a:solidFill>
                <a:srgbClr val="065928"/>
              </a:solidFill>
              <a:latin typeface="Calibri"/>
              <a:ea typeface="Calibri"/>
              <a:cs typeface="Calibri"/>
              <a:sym typeface="Calibri"/>
            </a:endParaRPr>
          </a:p>
        </p:txBody>
      </p:sp>
      <p:pic>
        <p:nvPicPr>
          <p:cNvPr id="338" name="Google Shape;338;p13"/>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39" name="Google Shape;339;p13"/>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40" name="Google Shape;340;p13"/>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41" name="Google Shape;341;p13"/>
          <p:cNvSpPr txBox="1"/>
          <p:nvPr/>
        </p:nvSpPr>
        <p:spPr>
          <a:xfrm>
            <a:off x="9651916" y="5067300"/>
            <a:ext cx="7264484" cy="155427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Ca sĩ Sơn Tùng không những hát hay mà còn nhảy rất điệu nghệ.</a:t>
            </a:r>
            <a:endParaRPr sz="4000" b="0" i="0" u="none" strike="noStrike" cap="none">
              <a:solidFill>
                <a:srgbClr val="065928"/>
              </a:solidFill>
              <a:latin typeface="Calibri"/>
              <a:ea typeface="Calibri"/>
              <a:cs typeface="Calibri"/>
              <a:sym typeface="Calibri"/>
            </a:endParaRPr>
          </a:p>
        </p:txBody>
      </p:sp>
      <p:pic>
        <p:nvPicPr>
          <p:cNvPr id="342" name="Google Shape;342;p13"/>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43" name="Google Shape;343;p13"/>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44" name="Google Shape;344;p13"/>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c. Lỗi về câu</a:t>
            </a:r>
            <a:endParaRPr sz="4400">
              <a:solidFill>
                <a:srgbClr val="BB332A"/>
              </a:solidFill>
              <a:latin typeface="Calibri"/>
              <a:ea typeface="Calibri"/>
              <a:cs typeface="Calibri"/>
              <a:sym typeface="Calibri"/>
            </a:endParaRPr>
          </a:p>
        </p:txBody>
      </p:sp>
      <p:sp>
        <p:nvSpPr>
          <p:cNvPr id="345" name="Google Shape;345;p13"/>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500"/>
                                        <p:tgtEl>
                                          <p:spTgt spid="3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fade">
                                      <p:cBhvr>
                                        <p:cTn id="12" dur="2000"/>
                                        <p:tgtEl>
                                          <p:spTgt spid="336"/>
                                        </p:tgtEl>
                                      </p:cBhvr>
                                    </p:animEffect>
                                  </p:childTnLst>
                                </p:cTn>
                              </p:par>
                              <p:par>
                                <p:cTn id="13" presetID="10" presetClass="entr" presetSubtype="0" fill="hold" nodeType="withEffect">
                                  <p:stCondLst>
                                    <p:cond delay="0"/>
                                  </p:stCondLst>
                                  <p:childTnLst>
                                    <p:set>
                                      <p:cBhvr>
                                        <p:cTn id="14" dur="1" fill="hold">
                                          <p:stCondLst>
                                            <p:cond delay="0"/>
                                          </p:stCondLst>
                                        </p:cTn>
                                        <p:tgtEl>
                                          <p:spTgt spid="342"/>
                                        </p:tgtEl>
                                        <p:attrNameLst>
                                          <p:attrName>style.visibility</p:attrName>
                                        </p:attrNameLst>
                                      </p:cBhvr>
                                      <p:to>
                                        <p:strVal val="visible"/>
                                      </p:to>
                                    </p:set>
                                    <p:animEffect transition="in" filter="fade">
                                      <p:cBhvr>
                                        <p:cTn id="15" dur="2000"/>
                                        <p:tgtEl>
                                          <p:spTgt spid="342"/>
                                        </p:tgtEl>
                                      </p:cBhvr>
                                    </p:animEffect>
                                  </p:childTnLst>
                                </p:cTn>
                              </p:par>
                              <p:par>
                                <p:cTn id="16" presetID="10" presetClass="entr" presetSubtype="0" fill="hold" nodeType="withEffect">
                                  <p:stCondLst>
                                    <p:cond delay="0"/>
                                  </p:stCondLst>
                                  <p:childTnLst>
                                    <p:set>
                                      <p:cBhvr>
                                        <p:cTn id="17" dur="1" fill="hold">
                                          <p:stCondLst>
                                            <p:cond delay="0"/>
                                          </p:stCondLst>
                                        </p:cTn>
                                        <p:tgtEl>
                                          <p:spTgt spid="335"/>
                                        </p:tgtEl>
                                        <p:attrNameLst>
                                          <p:attrName>style.visibility</p:attrName>
                                        </p:attrNameLst>
                                      </p:cBhvr>
                                      <p:to>
                                        <p:strVal val="visible"/>
                                      </p:to>
                                    </p:set>
                                    <p:animEffect transition="in" filter="fade">
                                      <p:cBhvr>
                                        <p:cTn id="18" dur="2000"/>
                                        <p:tgtEl>
                                          <p:spTgt spid="335"/>
                                        </p:tgtEl>
                                      </p:cBhvr>
                                    </p:animEffect>
                                  </p:childTnLst>
                                </p:cTn>
                              </p:par>
                              <p:par>
                                <p:cTn id="19" presetID="10" presetClass="entr" presetSubtype="0" fill="hold" nodeType="withEffect">
                                  <p:stCondLst>
                                    <p:cond delay="0"/>
                                  </p:stCondLst>
                                  <p:childTnLst>
                                    <p:set>
                                      <p:cBhvr>
                                        <p:cTn id="20" dur="1" fill="hold">
                                          <p:stCondLst>
                                            <p:cond delay="0"/>
                                          </p:stCondLst>
                                        </p:cTn>
                                        <p:tgtEl>
                                          <p:spTgt spid="343"/>
                                        </p:tgtEl>
                                        <p:attrNameLst>
                                          <p:attrName>style.visibility</p:attrName>
                                        </p:attrNameLst>
                                      </p:cBhvr>
                                      <p:to>
                                        <p:strVal val="visible"/>
                                      </p:to>
                                    </p:set>
                                    <p:animEffect transition="in" filter="fade">
                                      <p:cBhvr>
                                        <p:cTn id="21" dur="2000"/>
                                        <p:tgtEl>
                                          <p:spTgt spid="3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500"/>
                                        <p:tgtEl>
                                          <p:spTgt spid="3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1"/>
                                        </p:tgtEl>
                                        <p:attrNameLst>
                                          <p:attrName>style.visibility</p:attrName>
                                        </p:attrNameLst>
                                      </p:cBhvr>
                                      <p:to>
                                        <p:strVal val="visible"/>
                                      </p:to>
                                    </p:set>
                                    <p:animEffect transition="in" filter="fade">
                                      <p:cBhvr>
                                        <p:cTn id="31"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49"/>
        <p:cNvGrpSpPr/>
        <p:nvPr/>
      </p:nvGrpSpPr>
      <p:grpSpPr>
        <a:xfrm>
          <a:off x="0" y="0"/>
          <a:ext cx="0" cy="0"/>
          <a:chOff x="0" y="0"/>
          <a:chExt cx="0" cy="0"/>
        </a:xfrm>
      </p:grpSpPr>
      <p:pic>
        <p:nvPicPr>
          <p:cNvPr id="350" name="Google Shape;350;p14"/>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51" name="Google Shape;351;p14"/>
          <p:cNvSpPr/>
          <p:nvPr/>
        </p:nvSpPr>
        <p:spPr>
          <a:xfrm>
            <a:off x="1527022" y="3407975"/>
            <a:ext cx="7038842" cy="5834958"/>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52" name="Google Shape;352;p14"/>
          <p:cNvSpPr/>
          <p:nvPr/>
        </p:nvSpPr>
        <p:spPr>
          <a:xfrm>
            <a:off x="9574855" y="3341639"/>
            <a:ext cx="7646345" cy="590129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53" name="Google Shape;353;p14"/>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54" name="Google Shape;354;p14"/>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Cách sửa</a:t>
            </a:r>
            <a:endParaRPr sz="7200" u="none">
              <a:solidFill>
                <a:srgbClr val="D1581F"/>
              </a:solidFill>
              <a:latin typeface="Calibri"/>
              <a:ea typeface="Calibri"/>
              <a:cs typeface="Calibri"/>
              <a:sym typeface="Calibri"/>
            </a:endParaRPr>
          </a:p>
        </p:txBody>
      </p:sp>
      <p:sp>
        <p:nvSpPr>
          <p:cNvPr id="355" name="Google Shape;355;p14"/>
          <p:cNvSpPr txBox="1"/>
          <p:nvPr/>
        </p:nvSpPr>
        <p:spPr>
          <a:xfrm>
            <a:off x="2749376" y="3595366"/>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56" name="Google Shape;356;p14"/>
          <p:cNvSpPr txBox="1"/>
          <p:nvPr/>
        </p:nvSpPr>
        <p:spPr>
          <a:xfrm>
            <a:off x="1828800" y="4648081"/>
            <a:ext cx="6761488"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Hình ảnh so sánh mắt tròn như </a:t>
            </a:r>
            <a:r>
              <a:rPr lang="en-US" sz="4000" b="0" i="0" u="none" strike="noStrike" cap="none">
                <a:solidFill>
                  <a:srgbClr val="C00000"/>
                </a:solidFill>
                <a:latin typeface="Calibri"/>
                <a:ea typeface="Calibri"/>
                <a:cs typeface="Calibri"/>
                <a:sym typeface="Calibri"/>
              </a:rPr>
              <a:t>quả bóng</a:t>
            </a:r>
            <a:r>
              <a:rPr lang="en-US" sz="4000" b="0" i="0" u="none" strike="noStrike" cap="none">
                <a:solidFill>
                  <a:srgbClr val="065928"/>
                </a:solidFill>
                <a:latin typeface="Calibri"/>
                <a:ea typeface="Calibri"/>
                <a:cs typeface="Calibri"/>
                <a:sym typeface="Calibri"/>
              </a:rPr>
              <a:t>.</a:t>
            </a:r>
            <a:endParaRPr/>
          </a:p>
        </p:txBody>
      </p:sp>
      <p:pic>
        <p:nvPicPr>
          <p:cNvPr id="357" name="Google Shape;357;p14"/>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58" name="Google Shape;358;p14"/>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59" name="Google Shape;359;p14"/>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60" name="Google Shape;360;p14"/>
          <p:cNvSpPr txBox="1"/>
          <p:nvPr/>
        </p:nvSpPr>
        <p:spPr>
          <a:xfrm>
            <a:off x="9499516" y="4914900"/>
            <a:ext cx="7264484"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Mắt tròn và đen láy như </a:t>
            </a:r>
            <a:r>
              <a:rPr lang="en-US" sz="4000" b="0" i="0" u="none" strike="noStrike" cap="none">
                <a:solidFill>
                  <a:srgbClr val="C00000"/>
                </a:solidFill>
                <a:latin typeface="Calibri"/>
                <a:ea typeface="Calibri"/>
                <a:cs typeface="Calibri"/>
                <a:sym typeface="Calibri"/>
              </a:rPr>
              <a:t>hạt nhãn</a:t>
            </a:r>
            <a:r>
              <a:rPr lang="en-US" sz="4000" b="0" i="0" u="none" strike="noStrike" cap="none">
                <a:solidFill>
                  <a:srgbClr val="065928"/>
                </a:solidFill>
                <a:latin typeface="Calibri"/>
                <a:ea typeface="Calibri"/>
                <a:cs typeface="Calibri"/>
                <a:sym typeface="Calibri"/>
              </a:rPr>
              <a:t>.</a:t>
            </a:r>
            <a:endParaRPr sz="4000" b="0" i="0" u="none" strike="noStrike" cap="none">
              <a:solidFill>
                <a:srgbClr val="065928"/>
              </a:solidFill>
              <a:latin typeface="Calibri"/>
              <a:ea typeface="Calibri"/>
              <a:cs typeface="Calibri"/>
              <a:sym typeface="Calibri"/>
            </a:endParaRPr>
          </a:p>
        </p:txBody>
      </p:sp>
      <p:pic>
        <p:nvPicPr>
          <p:cNvPr id="361" name="Google Shape;361;p14"/>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62" name="Google Shape;362;p14"/>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63" name="Google Shape;363;p14"/>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d. Lỗi về hình ảnh</a:t>
            </a:r>
            <a:endParaRPr sz="4400">
              <a:solidFill>
                <a:srgbClr val="BB332A"/>
              </a:solidFill>
              <a:latin typeface="Calibri"/>
              <a:ea typeface="Calibri"/>
              <a:cs typeface="Calibri"/>
              <a:sym typeface="Calibri"/>
            </a:endParaRPr>
          </a:p>
        </p:txBody>
      </p:sp>
      <p:sp>
        <p:nvSpPr>
          <p:cNvPr id="364" name="Google Shape;364;p14"/>
          <p:cNvSpPr txBox="1"/>
          <p:nvPr/>
        </p:nvSpPr>
        <p:spPr>
          <a:xfrm>
            <a:off x="1114246" y="7238881"/>
            <a:ext cx="7572554"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Nước da của anh </a:t>
            </a:r>
            <a:r>
              <a:rPr lang="en-US" sz="4000" b="0" i="0" u="none" strike="noStrike" cap="none">
                <a:solidFill>
                  <a:srgbClr val="C00000"/>
                </a:solidFill>
                <a:latin typeface="Calibri"/>
                <a:ea typeface="Calibri"/>
                <a:cs typeface="Calibri"/>
                <a:sym typeface="Calibri"/>
              </a:rPr>
              <a:t>đen xì.</a:t>
            </a:r>
            <a:endParaRPr sz="4000" b="0" i="0" u="none" strike="noStrike" cap="none">
              <a:solidFill>
                <a:srgbClr val="C00000"/>
              </a:solidFill>
              <a:latin typeface="Calibri"/>
              <a:ea typeface="Calibri"/>
              <a:cs typeface="Calibri"/>
              <a:sym typeface="Calibri"/>
            </a:endParaRPr>
          </a:p>
        </p:txBody>
      </p:sp>
      <p:sp>
        <p:nvSpPr>
          <p:cNvPr id="365" name="Google Shape;365;p14"/>
          <p:cNvSpPr txBox="1"/>
          <p:nvPr/>
        </p:nvSpPr>
        <p:spPr>
          <a:xfrm>
            <a:off x="9574854" y="7048500"/>
            <a:ext cx="7264285"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Nước da của anh </a:t>
            </a:r>
            <a:r>
              <a:rPr lang="en-US" sz="4000" b="0" i="0" u="none" strike="noStrike" cap="none">
                <a:solidFill>
                  <a:srgbClr val="C00000"/>
                </a:solidFill>
                <a:latin typeface="Calibri"/>
                <a:ea typeface="Calibri"/>
                <a:cs typeface="Calibri"/>
                <a:sym typeface="Calibri"/>
              </a:rPr>
              <a:t>hơi ngăm </a:t>
            </a:r>
            <a:r>
              <a:rPr lang="en-US" sz="4000" b="0" i="0" u="none" strike="noStrike" cap="none">
                <a:solidFill>
                  <a:srgbClr val="065928"/>
                </a:solidFill>
                <a:latin typeface="Calibri"/>
                <a:ea typeface="Calibri"/>
                <a:cs typeface="Calibri"/>
                <a:sym typeface="Calibri"/>
              </a:rPr>
              <a:t>trông rất khỏe khoắn.</a:t>
            </a:r>
            <a:endParaRPr sz="4000" b="0" i="0" u="none" strike="noStrike" cap="none">
              <a:solidFill>
                <a:srgbClr val="065928"/>
              </a:solidFill>
              <a:latin typeface="Calibri"/>
              <a:ea typeface="Calibri"/>
              <a:cs typeface="Calibri"/>
              <a:sym typeface="Calibri"/>
            </a:endParaRPr>
          </a:p>
        </p:txBody>
      </p:sp>
      <p:cxnSp>
        <p:nvCxnSpPr>
          <p:cNvPr id="366" name="Google Shape;366;p14"/>
          <p:cNvCxnSpPr/>
          <p:nvPr/>
        </p:nvCxnSpPr>
        <p:spPr>
          <a:xfrm>
            <a:off x="1527022" y="7112933"/>
            <a:ext cx="7057233" cy="0"/>
          </a:xfrm>
          <a:prstGeom prst="straightConnector1">
            <a:avLst/>
          </a:prstGeom>
          <a:noFill/>
          <a:ln w="9525" cap="flat" cmpd="sng">
            <a:solidFill>
              <a:srgbClr val="4A7DBA"/>
            </a:solidFill>
            <a:prstDash val="solid"/>
            <a:round/>
            <a:headEnd type="none" w="sm" len="sm"/>
            <a:tailEnd type="none" w="sm" len="sm"/>
          </a:ln>
        </p:spPr>
      </p:cxnSp>
      <p:cxnSp>
        <p:nvCxnSpPr>
          <p:cNvPr id="367" name="Google Shape;367;p14"/>
          <p:cNvCxnSpPr/>
          <p:nvPr/>
        </p:nvCxnSpPr>
        <p:spPr>
          <a:xfrm>
            <a:off x="9603140" y="7040435"/>
            <a:ext cx="7236000" cy="0"/>
          </a:xfrm>
          <a:prstGeom prst="straightConnector1">
            <a:avLst/>
          </a:prstGeom>
          <a:noFill/>
          <a:ln w="9525" cap="flat" cmpd="sng">
            <a:solidFill>
              <a:srgbClr val="4A7DBA"/>
            </a:solidFill>
            <a:prstDash val="solid"/>
            <a:round/>
            <a:headEnd type="none" w="sm" len="sm"/>
            <a:tailEnd type="none" w="sm" len="sm"/>
          </a:ln>
        </p:spPr>
      </p:cxnSp>
      <p:sp>
        <p:nvSpPr>
          <p:cNvPr id="368" name="Google Shape;368;p14"/>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2000"/>
                                        <p:tgtEl>
                                          <p:spTgt spid="355"/>
                                        </p:tgtEl>
                                      </p:cBhvr>
                                    </p:animEffect>
                                  </p:childTnLst>
                                </p:cTn>
                              </p:par>
                              <p:par>
                                <p:cTn id="13" presetID="10" presetClass="entr" presetSubtype="0" fill="hold" nodeType="withEffect">
                                  <p:stCondLst>
                                    <p:cond delay="0"/>
                                  </p:stCondLst>
                                  <p:childTnLst>
                                    <p:set>
                                      <p:cBhvr>
                                        <p:cTn id="14" dur="1" fill="hold">
                                          <p:stCondLst>
                                            <p:cond delay="0"/>
                                          </p:stCondLst>
                                        </p:cTn>
                                        <p:tgtEl>
                                          <p:spTgt spid="361"/>
                                        </p:tgtEl>
                                        <p:attrNameLst>
                                          <p:attrName>style.visibility</p:attrName>
                                        </p:attrNameLst>
                                      </p:cBhvr>
                                      <p:to>
                                        <p:strVal val="visible"/>
                                      </p:to>
                                    </p:set>
                                    <p:animEffect transition="in" filter="fade">
                                      <p:cBhvr>
                                        <p:cTn id="15" dur="2000"/>
                                        <p:tgtEl>
                                          <p:spTgt spid="361"/>
                                        </p:tgtEl>
                                      </p:cBhvr>
                                    </p:animEffect>
                                  </p:childTnLst>
                                </p:cTn>
                              </p:par>
                              <p:par>
                                <p:cTn id="16" presetID="10" presetClass="entr" presetSubtype="0" fill="hold" nodeType="withEffect">
                                  <p:stCondLst>
                                    <p:cond delay="0"/>
                                  </p:stCondLst>
                                  <p:childTnLst>
                                    <p:set>
                                      <p:cBhvr>
                                        <p:cTn id="17" dur="1" fill="hold">
                                          <p:stCondLst>
                                            <p:cond delay="0"/>
                                          </p:stCondLst>
                                        </p:cTn>
                                        <p:tgtEl>
                                          <p:spTgt spid="354"/>
                                        </p:tgtEl>
                                        <p:attrNameLst>
                                          <p:attrName>style.visibility</p:attrName>
                                        </p:attrNameLst>
                                      </p:cBhvr>
                                      <p:to>
                                        <p:strVal val="visible"/>
                                      </p:to>
                                    </p:set>
                                    <p:animEffect transition="in" filter="fade">
                                      <p:cBhvr>
                                        <p:cTn id="18" dur="2000"/>
                                        <p:tgtEl>
                                          <p:spTgt spid="354"/>
                                        </p:tgtEl>
                                      </p:cBhvr>
                                    </p:animEffect>
                                  </p:childTnLst>
                                </p:cTn>
                              </p:par>
                              <p:par>
                                <p:cTn id="19" presetID="10" presetClass="entr" presetSubtype="0" fill="hold" nodeType="withEffect">
                                  <p:stCondLst>
                                    <p:cond delay="0"/>
                                  </p:stCondLst>
                                  <p:childTnLst>
                                    <p:set>
                                      <p:cBhvr>
                                        <p:cTn id="20" dur="1" fill="hold">
                                          <p:stCondLst>
                                            <p:cond delay="0"/>
                                          </p:stCondLst>
                                        </p:cTn>
                                        <p:tgtEl>
                                          <p:spTgt spid="362"/>
                                        </p:tgtEl>
                                        <p:attrNameLst>
                                          <p:attrName>style.visibility</p:attrName>
                                        </p:attrNameLst>
                                      </p:cBhvr>
                                      <p:to>
                                        <p:strVal val="visible"/>
                                      </p:to>
                                    </p:set>
                                    <p:animEffect transition="in" filter="fade">
                                      <p:cBhvr>
                                        <p:cTn id="21" dur="2000"/>
                                        <p:tgtEl>
                                          <p:spTgt spid="3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6"/>
                                        </p:tgtEl>
                                        <p:attrNameLst>
                                          <p:attrName>style.visibility</p:attrName>
                                        </p:attrNameLst>
                                      </p:cBhvr>
                                      <p:to>
                                        <p:strVal val="visible"/>
                                      </p:to>
                                    </p:set>
                                    <p:animEffect transition="in" filter="fade">
                                      <p:cBhvr>
                                        <p:cTn id="26" dur="500"/>
                                        <p:tgtEl>
                                          <p:spTgt spid="3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0"/>
                                        </p:tgtEl>
                                        <p:attrNameLst>
                                          <p:attrName>style.visibility</p:attrName>
                                        </p:attrNameLst>
                                      </p:cBhvr>
                                      <p:to>
                                        <p:strVal val="visible"/>
                                      </p:to>
                                    </p:set>
                                    <p:animEffect transition="in" filter="fade">
                                      <p:cBhvr>
                                        <p:cTn id="31" dur="500"/>
                                        <p:tgtEl>
                                          <p:spTgt spid="3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4"/>
                                        </p:tgtEl>
                                        <p:attrNameLst>
                                          <p:attrName>style.visibility</p:attrName>
                                        </p:attrNameLst>
                                      </p:cBhvr>
                                      <p:to>
                                        <p:strVal val="visible"/>
                                      </p:to>
                                    </p:set>
                                    <p:animEffect transition="in" filter="fade">
                                      <p:cBhvr>
                                        <p:cTn id="36" dur="500"/>
                                        <p:tgtEl>
                                          <p:spTgt spid="3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5"/>
                                        </p:tgtEl>
                                        <p:attrNameLst>
                                          <p:attrName>style.visibility</p:attrName>
                                        </p:attrNameLst>
                                      </p:cBhvr>
                                      <p:to>
                                        <p:strVal val="visible"/>
                                      </p:to>
                                    </p:set>
                                    <p:animEffect transition="in" filter="fade">
                                      <p:cBhvr>
                                        <p:cTn id="41"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72"/>
        <p:cNvGrpSpPr/>
        <p:nvPr/>
      </p:nvGrpSpPr>
      <p:grpSpPr>
        <a:xfrm>
          <a:off x="0" y="0"/>
          <a:ext cx="0" cy="0"/>
          <a:chOff x="0" y="0"/>
          <a:chExt cx="0" cy="0"/>
        </a:xfrm>
      </p:grpSpPr>
      <p:sp>
        <p:nvSpPr>
          <p:cNvPr id="373" name="Google Shape;373;p15"/>
          <p:cNvSpPr/>
          <p:nvPr/>
        </p:nvSpPr>
        <p:spPr>
          <a:xfrm rot="5400000">
            <a:off x="7296376" y="-664786"/>
            <a:ext cx="7727833" cy="11825969"/>
          </a:xfrm>
          <a:custGeom>
            <a:avLst/>
            <a:gdLst/>
            <a:ahLst/>
            <a:cxnLst/>
            <a:rect l="l" t="t" r="r" b="b"/>
            <a:pathLst>
              <a:path w="7480069" h="16886803" extrusionOk="0">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pic>
        <p:nvPicPr>
          <p:cNvPr id="374" name="Google Shape;374;p15"/>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sp>
        <p:nvSpPr>
          <p:cNvPr id="375" name="Google Shape;375;p15"/>
          <p:cNvSpPr/>
          <p:nvPr/>
        </p:nvSpPr>
        <p:spPr>
          <a:xfrm>
            <a:off x="685800" y="3771900"/>
            <a:ext cx="4061848" cy="5354554"/>
          </a:xfrm>
          <a:custGeom>
            <a:avLst/>
            <a:gdLst/>
            <a:ahLst/>
            <a:cxnLst/>
            <a:rect l="l" t="t" r="r" b="b"/>
            <a:pathLst>
              <a:path w="6350000" h="6350000" extrusionOk="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 name="Google Shape;376;p15"/>
          <p:cNvPicPr preferRelativeResize="0"/>
          <p:nvPr/>
        </p:nvPicPr>
        <p:blipFill rotWithShape="1">
          <a:blip r:embed="rId4">
            <a:alphaModFix/>
          </a:blip>
          <a:srcRect/>
          <a:stretch/>
        </p:blipFill>
        <p:spPr>
          <a:xfrm>
            <a:off x="188704" y="364714"/>
            <a:ext cx="1980511" cy="2039136"/>
          </a:xfrm>
          <a:prstGeom prst="rect">
            <a:avLst/>
          </a:prstGeom>
          <a:noFill/>
          <a:ln>
            <a:noFill/>
          </a:ln>
        </p:spPr>
      </p:pic>
      <p:sp>
        <p:nvSpPr>
          <p:cNvPr id="377" name="Google Shape;377;p15"/>
          <p:cNvSpPr txBox="1"/>
          <p:nvPr/>
        </p:nvSpPr>
        <p:spPr>
          <a:xfrm>
            <a:off x="6395882" y="1401878"/>
            <a:ext cx="10363200" cy="76697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u="sng">
                <a:solidFill>
                  <a:srgbClr val="E36C09"/>
                </a:solidFill>
                <a:latin typeface="Calibri"/>
                <a:ea typeface="Calibri"/>
                <a:cs typeface="Calibri"/>
                <a:sym typeface="Calibri"/>
              </a:rPr>
              <a:t>Mở bài</a:t>
            </a:r>
            <a:r>
              <a:rPr lang="en-US" sz="4400" u="none">
                <a:solidFill>
                  <a:srgbClr val="E36C09"/>
                </a:solidFill>
                <a:latin typeface="Calibri"/>
                <a:ea typeface="Calibri"/>
                <a:cs typeface="Calibri"/>
                <a:sym typeface="Calibri"/>
              </a:rPr>
              <a:t>: </a:t>
            </a:r>
            <a:endParaRPr/>
          </a:p>
          <a:p>
            <a:pPr marL="571500" marR="0" lvl="0" indent="-571500" algn="just" rtl="0">
              <a:lnSpc>
                <a:spcPct val="130000"/>
              </a:lnSpc>
              <a:spcBef>
                <a:spcPts val="1200"/>
              </a:spcBef>
              <a:spcAft>
                <a:spcPts val="0"/>
              </a:spcAft>
              <a:buClr>
                <a:srgbClr val="065928"/>
              </a:buClr>
              <a:buSzPts val="3600"/>
              <a:buFont typeface="Calibri"/>
              <a:buChar char="-"/>
            </a:pPr>
            <a:r>
              <a:rPr lang="en-US" sz="3600" u="none">
                <a:solidFill>
                  <a:srgbClr val="065928"/>
                </a:solidFill>
                <a:latin typeface="Calibri"/>
                <a:ea typeface="Calibri"/>
                <a:cs typeface="Calibri"/>
                <a:sym typeface="Calibri"/>
              </a:rPr>
              <a:t>Trong  số các nghệ sĩ hài, em ấn tượng nhất với chú Xuân Bắc. Chú là người mà em yêu thích và chời đợi nhất trong mỗi trương trình.</a:t>
            </a:r>
            <a:endParaRPr/>
          </a:p>
          <a:p>
            <a:pPr marL="571500" marR="0" lvl="0" indent="-571500" algn="just" rtl="0">
              <a:lnSpc>
                <a:spcPct val="130000"/>
              </a:lnSpc>
              <a:spcBef>
                <a:spcPts val="1200"/>
              </a:spcBef>
              <a:spcAft>
                <a:spcPts val="0"/>
              </a:spcAft>
              <a:buClr>
                <a:srgbClr val="065928"/>
              </a:buClr>
              <a:buSzPts val="3600"/>
              <a:buFont typeface="Calibri"/>
              <a:buChar char="-"/>
            </a:pPr>
            <a:r>
              <a:rPr lang="en-US" sz="3600" u="none">
                <a:solidFill>
                  <a:srgbClr val="065928"/>
                </a:solidFill>
                <a:latin typeface="Calibri"/>
                <a:ea typeface="Calibri"/>
                <a:cs typeface="Calibri"/>
                <a:sym typeface="Calibri"/>
              </a:rPr>
              <a:t>Mỗi cuối tuần, gia đình em đều rất háo hức đón xem những chương trình hài thú vị. Các diễn viên hài mang đến cho gia đình em những trận cười sảng khoái và những phút giây thật thoải mái. Trong đó nghệ sĩ hài mà em luôn mong đợi nhất chính là nghệ sĩ Xuân Bắc.</a:t>
            </a:r>
            <a:endParaRPr sz="3600" u="none">
              <a:solidFill>
                <a:srgbClr val="065928"/>
              </a:solidFill>
              <a:latin typeface="Calibri"/>
              <a:ea typeface="Calibri"/>
              <a:cs typeface="Calibri"/>
              <a:sym typeface="Calibri"/>
            </a:endParaRPr>
          </a:p>
        </p:txBody>
      </p:sp>
      <p:sp>
        <p:nvSpPr>
          <p:cNvPr id="378" name="Google Shape;378;p15"/>
          <p:cNvSpPr txBox="1"/>
          <p:nvPr/>
        </p:nvSpPr>
        <p:spPr>
          <a:xfrm>
            <a:off x="1848186" y="129990"/>
            <a:ext cx="9589635" cy="93980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600">
                <a:solidFill>
                  <a:srgbClr val="065928"/>
                </a:solidFill>
                <a:latin typeface="Calibri"/>
                <a:ea typeface="Calibri"/>
                <a:cs typeface="Calibri"/>
                <a:sym typeface="Calibri"/>
              </a:rPr>
              <a:t>3. Một số đoạn văn hay</a:t>
            </a:r>
            <a:endParaRPr sz="5600">
              <a:solidFill>
                <a:srgbClr val="065928"/>
              </a:solidFill>
              <a:latin typeface="Calibri"/>
              <a:ea typeface="Calibri"/>
              <a:cs typeface="Calibri"/>
              <a:sym typeface="Calibri"/>
            </a:endParaRPr>
          </a:p>
        </p:txBody>
      </p:sp>
      <p:pic>
        <p:nvPicPr>
          <p:cNvPr id="379" name="Google Shape;379;p15"/>
          <p:cNvPicPr preferRelativeResize="0"/>
          <p:nvPr/>
        </p:nvPicPr>
        <p:blipFill rotWithShape="1">
          <a:blip r:embed="rId5">
            <a:alphaModFix/>
          </a:blip>
          <a:srcRect/>
          <a:stretch/>
        </p:blipFill>
        <p:spPr>
          <a:xfrm>
            <a:off x="5109969" y="6836362"/>
            <a:ext cx="1090178" cy="1211309"/>
          </a:xfrm>
          <a:prstGeom prst="rect">
            <a:avLst/>
          </a:prstGeom>
          <a:noFill/>
          <a:ln>
            <a:noFill/>
          </a:ln>
        </p:spPr>
      </p:pic>
      <p:pic>
        <p:nvPicPr>
          <p:cNvPr id="380" name="Google Shape;380;p15"/>
          <p:cNvPicPr preferRelativeResize="0"/>
          <p:nvPr/>
        </p:nvPicPr>
        <p:blipFill rotWithShape="1">
          <a:blip r:embed="rId6">
            <a:alphaModFix/>
          </a:blip>
          <a:srcRect/>
          <a:stretch/>
        </p:blipFill>
        <p:spPr>
          <a:xfrm>
            <a:off x="16397967" y="416635"/>
            <a:ext cx="1722666" cy="1205866"/>
          </a:xfrm>
          <a:prstGeom prst="rect">
            <a:avLst/>
          </a:prstGeom>
          <a:noFill/>
          <a:ln>
            <a:noFill/>
          </a:ln>
        </p:spPr>
      </p:pic>
      <p:pic>
        <p:nvPicPr>
          <p:cNvPr id="381" name="Google Shape;381;p15"/>
          <p:cNvPicPr preferRelativeResize="0"/>
          <p:nvPr/>
        </p:nvPicPr>
        <p:blipFill rotWithShape="1">
          <a:blip r:embed="rId7">
            <a:alphaModFix/>
          </a:blip>
          <a:srcRect/>
          <a:stretch/>
        </p:blipFill>
        <p:spPr>
          <a:xfrm>
            <a:off x="909324" y="3925804"/>
            <a:ext cx="3619500" cy="5200650"/>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2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85"/>
        <p:cNvGrpSpPr/>
        <p:nvPr/>
      </p:nvGrpSpPr>
      <p:grpSpPr>
        <a:xfrm>
          <a:off x="0" y="0"/>
          <a:ext cx="0" cy="0"/>
          <a:chOff x="0" y="0"/>
          <a:chExt cx="0" cy="0"/>
        </a:xfrm>
      </p:grpSpPr>
      <p:sp>
        <p:nvSpPr>
          <p:cNvPr id="386" name="Google Shape;386;p16"/>
          <p:cNvSpPr/>
          <p:nvPr/>
        </p:nvSpPr>
        <p:spPr>
          <a:xfrm rot="-5400000">
            <a:off x="5341015" y="-2851392"/>
            <a:ext cx="7565262" cy="16400089"/>
          </a:xfrm>
          <a:custGeom>
            <a:avLst/>
            <a:gdLst/>
            <a:ahLst/>
            <a:cxnLst/>
            <a:rect l="l" t="t" r="r" b="b"/>
            <a:pathLst>
              <a:path w="7480069" h="16886803" extrusionOk="0">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sp>
        <p:nvSpPr>
          <p:cNvPr id="387" name="Google Shape;387;p16"/>
          <p:cNvSpPr txBox="1"/>
          <p:nvPr/>
        </p:nvSpPr>
        <p:spPr>
          <a:xfrm>
            <a:off x="2522253" y="266694"/>
            <a:ext cx="13243493" cy="113107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6000" u="sng">
                <a:solidFill>
                  <a:srgbClr val="E36C09"/>
                </a:solidFill>
                <a:latin typeface="Calibri"/>
                <a:ea typeface="Calibri"/>
                <a:cs typeface="Calibri"/>
                <a:sym typeface="Calibri"/>
              </a:rPr>
              <a:t>Thân bài</a:t>
            </a:r>
            <a:endParaRPr sz="6000" u="sng">
              <a:solidFill>
                <a:srgbClr val="E36C09"/>
              </a:solidFill>
              <a:latin typeface="Calibri"/>
              <a:ea typeface="Calibri"/>
              <a:cs typeface="Calibri"/>
              <a:sym typeface="Calibri"/>
            </a:endParaRPr>
          </a:p>
        </p:txBody>
      </p:sp>
      <p:pic>
        <p:nvPicPr>
          <p:cNvPr id="388" name="Google Shape;388;p16"/>
          <p:cNvPicPr preferRelativeResize="0"/>
          <p:nvPr/>
        </p:nvPicPr>
        <p:blipFill rotWithShape="1">
          <a:blip r:embed="rId3">
            <a:alphaModFix/>
          </a:blip>
          <a:srcRect l="482" r="559" b="36052"/>
          <a:stretch/>
        </p:blipFill>
        <p:spPr>
          <a:xfrm>
            <a:off x="-124157" y="8966200"/>
            <a:ext cx="18288000" cy="1351658"/>
          </a:xfrm>
          <a:prstGeom prst="rect">
            <a:avLst/>
          </a:prstGeom>
          <a:noFill/>
          <a:ln>
            <a:noFill/>
          </a:ln>
        </p:spPr>
      </p:pic>
      <p:pic>
        <p:nvPicPr>
          <p:cNvPr id="389" name="Google Shape;389;p16"/>
          <p:cNvPicPr preferRelativeResize="0"/>
          <p:nvPr/>
        </p:nvPicPr>
        <p:blipFill rotWithShape="1">
          <a:blip r:embed="rId4">
            <a:alphaModFix/>
          </a:blip>
          <a:srcRect/>
          <a:stretch/>
        </p:blipFill>
        <p:spPr>
          <a:xfrm rot="4817066">
            <a:off x="-798572" y="634034"/>
            <a:ext cx="2405413" cy="2764842"/>
          </a:xfrm>
          <a:prstGeom prst="rect">
            <a:avLst/>
          </a:prstGeom>
          <a:noFill/>
          <a:ln>
            <a:noFill/>
          </a:ln>
        </p:spPr>
      </p:pic>
      <p:pic>
        <p:nvPicPr>
          <p:cNvPr id="390" name="Google Shape;390;p16"/>
          <p:cNvPicPr preferRelativeResize="0"/>
          <p:nvPr/>
        </p:nvPicPr>
        <p:blipFill rotWithShape="1">
          <a:blip r:embed="rId4">
            <a:alphaModFix/>
          </a:blip>
          <a:srcRect/>
          <a:stretch/>
        </p:blipFill>
        <p:spPr>
          <a:xfrm rot="-4777401" flipH="1">
            <a:off x="16670278" y="656844"/>
            <a:ext cx="2405413" cy="2764842"/>
          </a:xfrm>
          <a:prstGeom prst="rect">
            <a:avLst/>
          </a:prstGeom>
          <a:noFill/>
          <a:ln>
            <a:noFill/>
          </a:ln>
        </p:spPr>
      </p:pic>
      <p:pic>
        <p:nvPicPr>
          <p:cNvPr id="391" name="Google Shape;391;p16"/>
          <p:cNvPicPr preferRelativeResize="0"/>
          <p:nvPr/>
        </p:nvPicPr>
        <p:blipFill rotWithShape="1">
          <a:blip r:embed="rId5">
            <a:alphaModFix/>
          </a:blip>
          <a:srcRect b="8749"/>
          <a:stretch/>
        </p:blipFill>
        <p:spPr>
          <a:xfrm>
            <a:off x="-130792" y="-99583"/>
            <a:ext cx="2939988" cy="2682739"/>
          </a:xfrm>
          <a:prstGeom prst="ellipse">
            <a:avLst/>
          </a:prstGeom>
          <a:noFill/>
          <a:ln>
            <a:noFill/>
          </a:ln>
        </p:spPr>
      </p:pic>
      <p:sp>
        <p:nvSpPr>
          <p:cNvPr id="392" name="Google Shape;392;p16"/>
          <p:cNvSpPr txBox="1"/>
          <p:nvPr/>
        </p:nvSpPr>
        <p:spPr>
          <a:xfrm>
            <a:off x="1066800" y="1866900"/>
            <a:ext cx="15621000" cy="7278916"/>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3600">
                <a:solidFill>
                  <a:srgbClr val="065928"/>
                </a:solidFill>
                <a:latin typeface="Calibri"/>
                <a:ea typeface="Calibri"/>
                <a:cs typeface="Calibri"/>
                <a:sym typeface="Calibri"/>
              </a:rPr>
              <a:t>         Sân khấu được trang hoàng lộng lẫy với bóng bay, băng rôn, dây kim tuyến. Cả sân khấu trở nên lấp lánh, rực rỡ trông rất bắt mắt. Em hồi hộp mong chờ cô Bảo Thy xuất hiện. A,cô ấy xuất hiện rồi! Cô từ phía sau sân khấu bước ra chào khán giả. Cô mặc bộ váy màu đỏ rất nổi bật. Mái tóc buộc tóc cao để lộ ra khuôn mặt xinh xắn đang tươi cười.</a:t>
            </a:r>
            <a:endParaRPr/>
          </a:p>
          <a:p>
            <a:pPr marL="0" marR="0" lvl="0" indent="0" algn="just" rtl="0">
              <a:lnSpc>
                <a:spcPct val="130000"/>
              </a:lnSpc>
              <a:spcBef>
                <a:spcPts val="600"/>
              </a:spcBef>
              <a:spcAft>
                <a:spcPts val="0"/>
              </a:spcAft>
              <a:buNone/>
            </a:pPr>
            <a:r>
              <a:rPr lang="en-US" sz="3600">
                <a:solidFill>
                  <a:srgbClr val="065928"/>
                </a:solidFill>
                <a:latin typeface="Calibri"/>
                <a:ea typeface="Calibri"/>
                <a:cs typeface="Calibri"/>
                <a:sym typeface="Calibri"/>
              </a:rPr>
              <a:t>       Bằng giọng nói ngọt ngào, truyền cảm, Bảo Thy giới thiệu ca khúc biểu diễn: "Công chúa bong bóng". Cả khán đài vỗ tay không ngớt và liên tục hô vang tên cô. Em cũng rất thích bài hát này. Khi Bảo Thy bắt đầu cất tiếng hát, những tiếng hò reo cổ vũ đã được thay bằng sự im lặng. Khi thì cô bước sang góc trái, lúc lại bước sang góc phải vẫy tay chào khán giả.</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92"/>
                                        </p:tgtEl>
                                        <p:attrNameLst>
                                          <p:attrName>ppt_y</p:attrName>
                                        </p:attrNameLst>
                                      </p:cBhvr>
                                      <p:tavLst>
                                        <p:tav tm="0">
                                          <p:val>
                                            <p:strVal val="#ppt_y"/>
                                          </p:val>
                                        </p:tav>
                                        <p:tav tm="100000">
                                          <p:val>
                                            <p:strVal val="#ppt_y+1"/>
                                          </p:val>
                                        </p:tav>
                                      </p:tavLst>
                                    </p:anim>
                                    <p:set>
                                      <p:cBhvr>
                                        <p:cTn id="12" dur="1" fill="hold">
                                          <p:stCondLst>
                                            <p:cond delay="500"/>
                                          </p:stCondLst>
                                        </p:cTn>
                                        <p:tgtEl>
                                          <p:spTgt spid="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96"/>
        <p:cNvGrpSpPr/>
        <p:nvPr/>
      </p:nvGrpSpPr>
      <p:grpSpPr>
        <a:xfrm>
          <a:off x="0" y="0"/>
          <a:ext cx="0" cy="0"/>
          <a:chOff x="0" y="0"/>
          <a:chExt cx="0" cy="0"/>
        </a:xfrm>
      </p:grpSpPr>
      <p:pic>
        <p:nvPicPr>
          <p:cNvPr id="397" name="Google Shape;397;p17"/>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pic>
        <p:nvPicPr>
          <p:cNvPr id="398" name="Google Shape;398;p17"/>
          <p:cNvPicPr preferRelativeResize="0"/>
          <p:nvPr/>
        </p:nvPicPr>
        <p:blipFill rotWithShape="1">
          <a:blip r:embed="rId4">
            <a:alphaModFix/>
          </a:blip>
          <a:srcRect/>
          <a:stretch/>
        </p:blipFill>
        <p:spPr>
          <a:xfrm>
            <a:off x="766268" y="0"/>
            <a:ext cx="17109887" cy="8939916"/>
          </a:xfrm>
          <a:prstGeom prst="rect">
            <a:avLst/>
          </a:prstGeom>
          <a:noFill/>
          <a:ln>
            <a:noFill/>
          </a:ln>
        </p:spPr>
      </p:pic>
      <p:pic>
        <p:nvPicPr>
          <p:cNvPr id="399" name="Google Shape;399;p17"/>
          <p:cNvPicPr preferRelativeResize="0"/>
          <p:nvPr/>
        </p:nvPicPr>
        <p:blipFill rotWithShape="1">
          <a:blip r:embed="rId5">
            <a:alphaModFix/>
          </a:blip>
          <a:srcRect/>
          <a:stretch/>
        </p:blipFill>
        <p:spPr>
          <a:xfrm rot="-1929622">
            <a:off x="15637787" y="-250498"/>
            <a:ext cx="2957276" cy="5540564"/>
          </a:xfrm>
          <a:prstGeom prst="rect">
            <a:avLst/>
          </a:prstGeom>
          <a:noFill/>
          <a:ln>
            <a:noFill/>
          </a:ln>
        </p:spPr>
      </p:pic>
      <p:pic>
        <p:nvPicPr>
          <p:cNvPr id="400" name="Google Shape;400;p17"/>
          <p:cNvPicPr preferRelativeResize="0"/>
          <p:nvPr/>
        </p:nvPicPr>
        <p:blipFill rotWithShape="1">
          <a:blip r:embed="rId6">
            <a:alphaModFix/>
          </a:blip>
          <a:srcRect/>
          <a:stretch/>
        </p:blipFill>
        <p:spPr>
          <a:xfrm>
            <a:off x="14996367" y="8075832"/>
            <a:ext cx="2647342" cy="1833285"/>
          </a:xfrm>
          <a:prstGeom prst="rect">
            <a:avLst/>
          </a:prstGeom>
          <a:noFill/>
          <a:ln>
            <a:noFill/>
          </a:ln>
        </p:spPr>
      </p:pic>
      <p:pic>
        <p:nvPicPr>
          <p:cNvPr id="401" name="Google Shape;401;p17"/>
          <p:cNvPicPr preferRelativeResize="0"/>
          <p:nvPr/>
        </p:nvPicPr>
        <p:blipFill rotWithShape="1">
          <a:blip r:embed="rId7">
            <a:alphaModFix/>
          </a:blip>
          <a:srcRect/>
          <a:stretch/>
        </p:blipFill>
        <p:spPr>
          <a:xfrm>
            <a:off x="16348721" y="6870256"/>
            <a:ext cx="535071" cy="498284"/>
          </a:xfrm>
          <a:prstGeom prst="rect">
            <a:avLst/>
          </a:prstGeom>
          <a:noFill/>
          <a:ln>
            <a:noFill/>
          </a:ln>
        </p:spPr>
      </p:pic>
      <p:pic>
        <p:nvPicPr>
          <p:cNvPr id="402" name="Google Shape;402;p17"/>
          <p:cNvPicPr preferRelativeResize="0"/>
          <p:nvPr/>
        </p:nvPicPr>
        <p:blipFill rotWithShape="1">
          <a:blip r:embed="rId7">
            <a:alphaModFix/>
          </a:blip>
          <a:srcRect/>
          <a:stretch/>
        </p:blipFill>
        <p:spPr>
          <a:xfrm>
            <a:off x="16950728" y="7482840"/>
            <a:ext cx="331393" cy="308610"/>
          </a:xfrm>
          <a:prstGeom prst="rect">
            <a:avLst/>
          </a:prstGeom>
          <a:noFill/>
          <a:ln>
            <a:noFill/>
          </a:ln>
        </p:spPr>
      </p:pic>
      <p:pic>
        <p:nvPicPr>
          <p:cNvPr id="403" name="Google Shape;403;p17"/>
          <p:cNvPicPr preferRelativeResize="0"/>
          <p:nvPr/>
        </p:nvPicPr>
        <p:blipFill rotWithShape="1">
          <a:blip r:embed="rId8">
            <a:alphaModFix/>
          </a:blip>
          <a:srcRect b="3848"/>
          <a:stretch/>
        </p:blipFill>
        <p:spPr>
          <a:xfrm>
            <a:off x="527228" y="7297623"/>
            <a:ext cx="2289031" cy="2989377"/>
          </a:xfrm>
          <a:prstGeom prst="rect">
            <a:avLst/>
          </a:prstGeom>
          <a:noFill/>
          <a:ln>
            <a:noFill/>
          </a:ln>
        </p:spPr>
      </p:pic>
      <p:pic>
        <p:nvPicPr>
          <p:cNvPr id="404" name="Google Shape;404;p17"/>
          <p:cNvPicPr preferRelativeResize="0"/>
          <p:nvPr/>
        </p:nvPicPr>
        <p:blipFill rotWithShape="1">
          <a:blip r:embed="rId9">
            <a:alphaModFix/>
          </a:blip>
          <a:srcRect/>
          <a:stretch/>
        </p:blipFill>
        <p:spPr>
          <a:xfrm rot="2263929">
            <a:off x="716833" y="5730508"/>
            <a:ext cx="766808" cy="1022410"/>
          </a:xfrm>
          <a:prstGeom prst="rect">
            <a:avLst/>
          </a:prstGeom>
          <a:noFill/>
          <a:ln>
            <a:noFill/>
          </a:ln>
        </p:spPr>
      </p:pic>
      <p:pic>
        <p:nvPicPr>
          <p:cNvPr id="405" name="Google Shape;405;p17"/>
          <p:cNvPicPr preferRelativeResize="0"/>
          <p:nvPr/>
        </p:nvPicPr>
        <p:blipFill rotWithShape="1">
          <a:blip r:embed="rId10">
            <a:alphaModFix/>
          </a:blip>
          <a:srcRect/>
          <a:stretch/>
        </p:blipFill>
        <p:spPr>
          <a:xfrm>
            <a:off x="1671743" y="1028700"/>
            <a:ext cx="1018242" cy="581671"/>
          </a:xfrm>
          <a:prstGeom prst="rect">
            <a:avLst/>
          </a:prstGeom>
          <a:noFill/>
          <a:ln>
            <a:noFill/>
          </a:ln>
        </p:spPr>
      </p:pic>
      <p:sp>
        <p:nvSpPr>
          <p:cNvPr id="406" name="Google Shape;406;p17"/>
          <p:cNvSpPr txBox="1"/>
          <p:nvPr/>
        </p:nvSpPr>
        <p:spPr>
          <a:xfrm>
            <a:off x="3156177" y="2277523"/>
            <a:ext cx="12576394" cy="454816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600">
                <a:solidFill>
                  <a:srgbClr val="E36C09"/>
                </a:solidFill>
                <a:latin typeface="Calibri"/>
                <a:ea typeface="Calibri"/>
                <a:cs typeface="Calibri"/>
                <a:sym typeface="Calibri"/>
              </a:rPr>
              <a:t>      Cô Tấm không những dịu hiền lại chịu thương chịu khó. Cô Tấm đẹp người đẹp nết ấy là biểu tượng của nhân dân Việt Nam. Qua truyện cổ tích Tấm Cám em càng hiểu hơn câu nói của dân gian “Ở hiền thì lại gặp hiền – người ngay thì được Phật, Tiên độ trì.”</a:t>
            </a:r>
            <a:endParaRPr sz="4600">
              <a:solidFill>
                <a:srgbClr val="E36C09"/>
              </a:solidFill>
              <a:latin typeface="Calibri"/>
              <a:ea typeface="Calibri"/>
              <a:cs typeface="Calibri"/>
              <a:sym typeface="Calibri"/>
            </a:endParaRPr>
          </a:p>
        </p:txBody>
      </p:sp>
      <p:sp>
        <p:nvSpPr>
          <p:cNvPr id="407" name="Google Shape;407;p17"/>
          <p:cNvSpPr txBox="1"/>
          <p:nvPr/>
        </p:nvSpPr>
        <p:spPr>
          <a:xfrm>
            <a:off x="3156177" y="552389"/>
            <a:ext cx="6986672" cy="946541"/>
          </a:xfrm>
          <a:prstGeom prst="rect">
            <a:avLst/>
          </a:prstGeom>
          <a:noFill/>
          <a:ln>
            <a:noFill/>
          </a:ln>
        </p:spPr>
        <p:txBody>
          <a:bodyPr spcFirstLastPara="1" wrap="square" lIns="0" tIns="0" rIns="0" bIns="0" anchor="t" anchorCtr="0">
            <a:spAutoFit/>
          </a:bodyPr>
          <a:lstStyle/>
          <a:p>
            <a:pPr marL="0" marR="0" lvl="0" indent="0" algn="ctr" rtl="0">
              <a:lnSpc>
                <a:spcPct val="135172"/>
              </a:lnSpc>
              <a:spcBef>
                <a:spcPts val="0"/>
              </a:spcBef>
              <a:spcAft>
                <a:spcPts val="0"/>
              </a:spcAft>
              <a:buNone/>
            </a:pPr>
            <a:r>
              <a:rPr lang="en-US" sz="5800" u="sng">
                <a:solidFill>
                  <a:srgbClr val="065928"/>
                </a:solidFill>
                <a:latin typeface="Calibri"/>
                <a:ea typeface="Calibri"/>
                <a:cs typeface="Calibri"/>
                <a:sym typeface="Calibri"/>
              </a:rPr>
              <a:t>Kết bài</a:t>
            </a:r>
            <a:endParaRPr sz="5800" u="sng">
              <a:solidFill>
                <a:srgbClr val="065928"/>
              </a:solidFill>
              <a:latin typeface="Calibri"/>
              <a:ea typeface="Calibri"/>
              <a:cs typeface="Calibri"/>
              <a:sym typeface="Calibri"/>
            </a:endParaRPr>
          </a:p>
        </p:txBody>
      </p:sp>
      <p:pic>
        <p:nvPicPr>
          <p:cNvPr id="408" name="Google Shape;408;p17"/>
          <p:cNvPicPr preferRelativeResize="0"/>
          <p:nvPr/>
        </p:nvPicPr>
        <p:blipFill rotWithShape="1">
          <a:blip r:embed="rId11">
            <a:alphaModFix/>
          </a:blip>
          <a:srcRect/>
          <a:stretch/>
        </p:blipFill>
        <p:spPr>
          <a:xfrm>
            <a:off x="-299057" y="701508"/>
            <a:ext cx="5213032" cy="4257309"/>
          </a:xfrm>
          <a:prstGeom prst="rect">
            <a:avLst/>
          </a:prstGeom>
          <a:noFill/>
          <a:ln>
            <a:noFill/>
          </a:ln>
        </p:spPr>
      </p:pic>
      <p:pic>
        <p:nvPicPr>
          <p:cNvPr id="409" name="Google Shape;409;p17"/>
          <p:cNvPicPr preferRelativeResize="0"/>
          <p:nvPr/>
        </p:nvPicPr>
        <p:blipFill rotWithShape="1">
          <a:blip r:embed="rId12">
            <a:alphaModFix/>
          </a:blip>
          <a:srcRect/>
          <a:stretch/>
        </p:blipFill>
        <p:spPr>
          <a:xfrm>
            <a:off x="-684914" y="1928983"/>
            <a:ext cx="4569975" cy="4569975"/>
          </a:xfrm>
          <a:prstGeom prst="rect">
            <a:avLst/>
          </a:prstGeom>
          <a:noFill/>
          <a:ln>
            <a:noFill/>
          </a:ln>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13"/>
        <p:cNvGrpSpPr/>
        <p:nvPr/>
      </p:nvGrpSpPr>
      <p:grpSpPr>
        <a:xfrm>
          <a:off x="0" y="0"/>
          <a:ext cx="0" cy="0"/>
          <a:chOff x="0" y="0"/>
          <a:chExt cx="0" cy="0"/>
        </a:xfrm>
      </p:grpSpPr>
      <p:sp>
        <p:nvSpPr>
          <p:cNvPr id="414" name="Google Shape;414;p18"/>
          <p:cNvSpPr/>
          <p:nvPr/>
        </p:nvSpPr>
        <p:spPr>
          <a:xfrm>
            <a:off x="2027450" y="2453200"/>
            <a:ext cx="14233110" cy="5635240"/>
          </a:xfrm>
          <a:custGeom>
            <a:avLst/>
            <a:gdLst/>
            <a:ahLst/>
            <a:cxnLst/>
            <a:rect l="l" t="t" r="r" b="b"/>
            <a:pathLst>
              <a:path w="4861865" h="2017991" extrusionOk="0">
                <a:moveTo>
                  <a:pt x="0" y="0"/>
                </a:moveTo>
                <a:lnTo>
                  <a:pt x="4861865" y="0"/>
                </a:lnTo>
                <a:lnTo>
                  <a:pt x="4861865" y="2017991"/>
                </a:lnTo>
                <a:lnTo>
                  <a:pt x="0" y="2017991"/>
                </a:lnTo>
                <a:close/>
              </a:path>
            </a:pathLst>
          </a:custGeom>
          <a:solidFill>
            <a:srgbClr val="FFFFFF"/>
          </a:solidFill>
          <a:ln>
            <a:noFill/>
          </a:ln>
        </p:spPr>
      </p:sp>
      <p:sp>
        <p:nvSpPr>
          <p:cNvPr id="415" name="Google Shape;415;p18"/>
          <p:cNvSpPr/>
          <p:nvPr/>
        </p:nvSpPr>
        <p:spPr>
          <a:xfrm>
            <a:off x="2401703" y="914854"/>
            <a:ext cx="13484593" cy="1839842"/>
          </a:xfrm>
          <a:custGeom>
            <a:avLst/>
            <a:gdLst/>
            <a:ahLst/>
            <a:cxnLst/>
            <a:rect l="l" t="t" r="r" b="b"/>
            <a:pathLst>
              <a:path w="7480069" h="1020583" extrusionOk="0">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a:ln>
            <a:noFill/>
          </a:ln>
        </p:spPr>
      </p:sp>
      <p:sp>
        <p:nvSpPr>
          <p:cNvPr id="416" name="Google Shape;416;p18"/>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7" name="Google Shape;417;p18"/>
          <p:cNvPicPr preferRelativeResize="0"/>
          <p:nvPr/>
        </p:nvPicPr>
        <p:blipFill rotWithShape="1">
          <a:blip r:embed="rId3">
            <a:alphaModFix/>
          </a:blip>
          <a:srcRect/>
          <a:stretch/>
        </p:blipFill>
        <p:spPr>
          <a:xfrm rot="-231185">
            <a:off x="5136878" y="9495278"/>
            <a:ext cx="1829867" cy="288603"/>
          </a:xfrm>
          <a:prstGeom prst="rect">
            <a:avLst/>
          </a:prstGeom>
          <a:noFill/>
          <a:ln>
            <a:noFill/>
          </a:ln>
        </p:spPr>
      </p:pic>
      <p:pic>
        <p:nvPicPr>
          <p:cNvPr id="418" name="Google Shape;418;p18"/>
          <p:cNvPicPr preferRelativeResize="0"/>
          <p:nvPr/>
        </p:nvPicPr>
        <p:blipFill rotWithShape="1">
          <a:blip r:embed="rId4">
            <a:alphaModFix/>
          </a:blip>
          <a:srcRect/>
          <a:stretch/>
        </p:blipFill>
        <p:spPr>
          <a:xfrm>
            <a:off x="11735583" y="9299450"/>
            <a:ext cx="905913" cy="680259"/>
          </a:xfrm>
          <a:prstGeom prst="rect">
            <a:avLst/>
          </a:prstGeom>
          <a:noFill/>
          <a:ln>
            <a:noFill/>
          </a:ln>
        </p:spPr>
      </p:pic>
      <p:pic>
        <p:nvPicPr>
          <p:cNvPr id="419" name="Google Shape;419;p18"/>
          <p:cNvPicPr preferRelativeResize="0"/>
          <p:nvPr/>
        </p:nvPicPr>
        <p:blipFill rotWithShape="1">
          <a:blip r:embed="rId5">
            <a:alphaModFix/>
          </a:blip>
          <a:srcRect l="18384" t="9330"/>
          <a:stretch/>
        </p:blipFill>
        <p:spPr>
          <a:xfrm>
            <a:off x="0" y="0"/>
            <a:ext cx="2559192" cy="4032758"/>
          </a:xfrm>
          <a:prstGeom prst="rect">
            <a:avLst/>
          </a:prstGeom>
          <a:noFill/>
          <a:ln>
            <a:noFill/>
          </a:ln>
        </p:spPr>
      </p:pic>
      <p:pic>
        <p:nvPicPr>
          <p:cNvPr id="420" name="Google Shape;420;p18"/>
          <p:cNvPicPr preferRelativeResize="0"/>
          <p:nvPr/>
        </p:nvPicPr>
        <p:blipFill rotWithShape="1">
          <a:blip r:embed="rId5">
            <a:alphaModFix/>
          </a:blip>
          <a:srcRect l="18384" t="9330"/>
          <a:stretch/>
        </p:blipFill>
        <p:spPr>
          <a:xfrm flipH="1">
            <a:off x="15728808" y="0"/>
            <a:ext cx="2559192" cy="4032758"/>
          </a:xfrm>
          <a:prstGeom prst="rect">
            <a:avLst/>
          </a:prstGeom>
          <a:noFill/>
          <a:ln>
            <a:noFill/>
          </a:ln>
        </p:spPr>
      </p:pic>
      <p:sp>
        <p:nvSpPr>
          <p:cNvPr id="421" name="Google Shape;421;p18"/>
          <p:cNvSpPr txBox="1"/>
          <p:nvPr/>
        </p:nvSpPr>
        <p:spPr>
          <a:xfrm>
            <a:off x="2256043" y="2754703"/>
            <a:ext cx="10759200" cy="14868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Đọc lại bài văn, phát hiện lỗi sai trong bài.</a:t>
            </a:r>
            <a:endParaRPr/>
          </a:p>
          <a:p>
            <a:pPr marL="0" marR="0" lvl="0" indent="0" algn="ctr" rtl="0">
              <a:lnSpc>
                <a:spcPct val="100000"/>
              </a:lnSpc>
              <a:spcBef>
                <a:spcPts val="0"/>
              </a:spcBef>
              <a:spcAft>
                <a:spcPts val="0"/>
              </a:spcAft>
              <a:buNone/>
            </a:pPr>
            <a:endParaRPr sz="4200">
              <a:solidFill>
                <a:srgbClr val="065928"/>
              </a:solidFill>
              <a:latin typeface="Calibri"/>
              <a:ea typeface="Calibri"/>
              <a:cs typeface="Calibri"/>
              <a:sym typeface="Calibri"/>
            </a:endParaRPr>
          </a:p>
        </p:txBody>
      </p:sp>
      <p:sp>
        <p:nvSpPr>
          <p:cNvPr id="422" name="Google Shape;422;p18"/>
          <p:cNvSpPr txBox="1"/>
          <p:nvPr/>
        </p:nvSpPr>
        <p:spPr>
          <a:xfrm>
            <a:off x="4237327" y="1181100"/>
            <a:ext cx="9813347" cy="946413"/>
          </a:xfrm>
          <a:prstGeom prst="rect">
            <a:avLst/>
          </a:prstGeom>
          <a:noFill/>
          <a:ln>
            <a:noFill/>
          </a:ln>
        </p:spPr>
        <p:txBody>
          <a:bodyPr spcFirstLastPara="1" wrap="square" lIns="0" tIns="0" rIns="0" bIns="0" anchor="t" anchorCtr="0">
            <a:spAutoFit/>
          </a:bodyPr>
          <a:lstStyle/>
          <a:p>
            <a:pPr marL="0" marR="0" lvl="0" indent="0" algn="ctr" rtl="0">
              <a:lnSpc>
                <a:spcPct val="109090"/>
              </a:lnSpc>
              <a:spcBef>
                <a:spcPts val="0"/>
              </a:spcBef>
              <a:spcAft>
                <a:spcPts val="0"/>
              </a:spcAft>
              <a:buNone/>
            </a:pPr>
            <a:r>
              <a:rPr lang="en-US" sz="6600">
                <a:solidFill>
                  <a:srgbClr val="FFFFFF"/>
                </a:solidFill>
                <a:latin typeface="Calibri"/>
                <a:ea typeface="Calibri"/>
                <a:cs typeface="Calibri"/>
                <a:sym typeface="Calibri"/>
              </a:rPr>
              <a:t>4. Chữa lỗi và viết lại bài</a:t>
            </a:r>
            <a:endParaRPr sz="6600" u="none">
              <a:solidFill>
                <a:srgbClr val="FFFFFF"/>
              </a:solidFill>
              <a:latin typeface="Calibri"/>
              <a:ea typeface="Calibri"/>
              <a:cs typeface="Calibri"/>
              <a:sym typeface="Calibri"/>
            </a:endParaRPr>
          </a:p>
        </p:txBody>
      </p:sp>
      <p:sp>
        <p:nvSpPr>
          <p:cNvPr id="423" name="Google Shape;423;p18"/>
          <p:cNvSpPr txBox="1"/>
          <p:nvPr/>
        </p:nvSpPr>
        <p:spPr>
          <a:xfrm>
            <a:off x="2256043" y="3650838"/>
            <a:ext cx="10759200" cy="6465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Sửa lỗi sai trong bài làm.</a:t>
            </a:r>
            <a:endParaRPr/>
          </a:p>
        </p:txBody>
      </p:sp>
      <p:sp>
        <p:nvSpPr>
          <p:cNvPr id="424" name="Google Shape;424;p18"/>
          <p:cNvSpPr txBox="1"/>
          <p:nvPr/>
        </p:nvSpPr>
        <p:spPr>
          <a:xfrm>
            <a:off x="2256048" y="4527425"/>
            <a:ext cx="13484700" cy="31677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Chọn một đoạn trong bài và viết lại theo cách khác hay hơn</a:t>
            </a:r>
            <a:endParaRPr sz="4200">
              <a:solidFill>
                <a:srgbClr val="065928"/>
              </a:solidFill>
              <a:latin typeface="Calibri"/>
              <a:ea typeface="Calibri"/>
              <a:cs typeface="Calibri"/>
              <a:sym typeface="Calibri"/>
            </a:endParaRPr>
          </a:p>
          <a:p>
            <a:pPr marL="457200" marR="0" lvl="0" indent="0" algn="l" rtl="0">
              <a:lnSpc>
                <a:spcPct val="130000"/>
              </a:lnSpc>
              <a:spcBef>
                <a:spcPts val="0"/>
              </a:spcBef>
              <a:spcAft>
                <a:spcPts val="0"/>
              </a:spcAft>
              <a:buNone/>
            </a:pPr>
            <a:r>
              <a:rPr lang="en-US" sz="4200">
                <a:solidFill>
                  <a:srgbClr val="065928"/>
                </a:solidFill>
                <a:latin typeface="Calibri"/>
                <a:ea typeface="Calibri"/>
                <a:cs typeface="Calibri"/>
                <a:sym typeface="Calibri"/>
              </a:rPr>
              <a:t>a)  Một đoạn tả ngoại hình hoặc tả tính tình, hoạt động</a:t>
            </a:r>
            <a:endParaRPr sz="4200">
              <a:solidFill>
                <a:srgbClr val="065928"/>
              </a:solidFill>
              <a:latin typeface="Calibri"/>
              <a:ea typeface="Calibri"/>
              <a:cs typeface="Calibri"/>
              <a:sym typeface="Calibri"/>
            </a:endParaRPr>
          </a:p>
          <a:p>
            <a:pPr marL="457200" marR="0" lvl="0" indent="0" algn="l" rtl="0">
              <a:lnSpc>
                <a:spcPct val="130000"/>
              </a:lnSpc>
              <a:spcBef>
                <a:spcPts val="0"/>
              </a:spcBef>
              <a:spcAft>
                <a:spcPts val="0"/>
              </a:spcAft>
              <a:buNone/>
            </a:pPr>
            <a:r>
              <a:rPr lang="en-US" sz="4200">
                <a:solidFill>
                  <a:srgbClr val="065928"/>
                </a:solidFill>
                <a:latin typeface="Calibri"/>
                <a:ea typeface="Calibri"/>
                <a:cs typeface="Calibri"/>
                <a:sym typeface="Calibri"/>
              </a:rPr>
              <a:t>b) Đoạn mở bài hoặc kết bài theo kiểu khác với đoạn em đã viết</a:t>
            </a:r>
            <a:endParaRPr sz="4200">
              <a:solidFill>
                <a:srgbClr val="065928"/>
              </a:solidFill>
              <a:latin typeface="Calibri"/>
              <a:ea typeface="Calibri"/>
              <a:cs typeface="Calibri"/>
              <a:sym typeface="Calibri"/>
            </a:endParaRPr>
          </a:p>
        </p:txBody>
      </p:sp>
      <p:pic>
        <p:nvPicPr>
          <p:cNvPr id="425" name="Google Shape;425;p18"/>
          <p:cNvPicPr preferRelativeResize="0"/>
          <p:nvPr/>
        </p:nvPicPr>
        <p:blipFill rotWithShape="1">
          <a:blip r:embed="rId6">
            <a:alphaModFix/>
          </a:blip>
          <a:srcRect/>
          <a:stretch/>
        </p:blipFill>
        <p:spPr>
          <a:xfrm>
            <a:off x="13492449" y="5927200"/>
            <a:ext cx="4399888" cy="43998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1000"/>
                                        <p:tgtEl>
                                          <p:spTgt spid="4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1000"/>
                                        <p:tgtEl>
                                          <p:spTgt spid="4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4"/>
                                        </p:tgtEl>
                                        <p:attrNameLst>
                                          <p:attrName>style.visibility</p:attrName>
                                        </p:attrNameLst>
                                      </p:cBhvr>
                                      <p:to>
                                        <p:strVal val="visible"/>
                                      </p:to>
                                    </p:set>
                                    <p:animEffect transition="in" filter="fade">
                                      <p:cBhvr>
                                        <p:cTn id="17" dur="1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29"/>
        <p:cNvGrpSpPr/>
        <p:nvPr/>
      </p:nvGrpSpPr>
      <p:grpSpPr>
        <a:xfrm>
          <a:off x="0" y="0"/>
          <a:ext cx="0" cy="0"/>
          <a:chOff x="0" y="0"/>
          <a:chExt cx="0" cy="0"/>
        </a:xfrm>
      </p:grpSpPr>
      <p:sp>
        <p:nvSpPr>
          <p:cNvPr id="430" name="Google Shape;430;p19"/>
          <p:cNvSpPr txBox="1"/>
          <p:nvPr/>
        </p:nvSpPr>
        <p:spPr>
          <a:xfrm>
            <a:off x="2943225" y="840543"/>
            <a:ext cx="12401550" cy="9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a:solidFill>
                  <a:srgbClr val="D1581F"/>
                </a:solidFill>
                <a:latin typeface="Arial"/>
                <a:ea typeface="Arial"/>
                <a:cs typeface="Arial"/>
                <a:sym typeface="Arial"/>
              </a:rPr>
              <a:t>Đánh giá mục tiêu</a:t>
            </a:r>
            <a:endParaRPr sz="7200">
              <a:solidFill>
                <a:srgbClr val="D1581F"/>
              </a:solidFill>
              <a:latin typeface="Arial"/>
              <a:ea typeface="Arial"/>
              <a:cs typeface="Arial"/>
              <a:sym typeface="Arial"/>
            </a:endParaRPr>
          </a:p>
        </p:txBody>
      </p:sp>
      <p:pic>
        <p:nvPicPr>
          <p:cNvPr id="431" name="Google Shape;431;p19"/>
          <p:cNvPicPr preferRelativeResize="0"/>
          <p:nvPr/>
        </p:nvPicPr>
        <p:blipFill rotWithShape="1">
          <a:blip r:embed="rId3">
            <a:alphaModFix/>
          </a:blip>
          <a:srcRect/>
          <a:stretch/>
        </p:blipFill>
        <p:spPr>
          <a:xfrm>
            <a:off x="6381669" y="5648930"/>
            <a:ext cx="1124198" cy="1124198"/>
          </a:xfrm>
          <a:prstGeom prst="rect">
            <a:avLst/>
          </a:prstGeom>
          <a:noFill/>
          <a:ln>
            <a:noFill/>
          </a:ln>
        </p:spPr>
      </p:pic>
      <p:sp>
        <p:nvSpPr>
          <p:cNvPr id="432" name="Google Shape;432;p19"/>
          <p:cNvSpPr txBox="1"/>
          <p:nvPr/>
        </p:nvSpPr>
        <p:spPr>
          <a:xfrm>
            <a:off x="8040599" y="5648930"/>
            <a:ext cx="7629133" cy="12311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a:solidFill>
                  <a:srgbClr val="065928"/>
                </a:solidFill>
                <a:latin typeface="Calibri"/>
                <a:ea typeface="Calibri"/>
                <a:cs typeface="Calibri"/>
                <a:sym typeface="Calibri"/>
              </a:rPr>
              <a:t>Chọn và viết lại một đoạn văn trong bài làm với đầy đủ các tiêu chí</a:t>
            </a:r>
            <a:endParaRPr sz="4000">
              <a:solidFill>
                <a:srgbClr val="065928"/>
              </a:solidFill>
              <a:latin typeface="Calibri"/>
              <a:ea typeface="Calibri"/>
              <a:cs typeface="Calibri"/>
              <a:sym typeface="Calibri"/>
            </a:endParaRPr>
          </a:p>
        </p:txBody>
      </p:sp>
      <p:pic>
        <p:nvPicPr>
          <p:cNvPr id="433" name="Google Shape;433;p19"/>
          <p:cNvPicPr preferRelativeResize="0"/>
          <p:nvPr/>
        </p:nvPicPr>
        <p:blipFill rotWithShape="1">
          <a:blip r:embed="rId4">
            <a:alphaModFix/>
          </a:blip>
          <a:srcRect/>
          <a:stretch/>
        </p:blipFill>
        <p:spPr>
          <a:xfrm>
            <a:off x="6381669" y="3221780"/>
            <a:ext cx="1124198" cy="1124198"/>
          </a:xfrm>
          <a:prstGeom prst="rect">
            <a:avLst/>
          </a:prstGeom>
          <a:noFill/>
          <a:ln>
            <a:noFill/>
          </a:ln>
        </p:spPr>
      </p:pic>
      <p:sp>
        <p:nvSpPr>
          <p:cNvPr id="434" name="Google Shape;434;p19"/>
          <p:cNvSpPr txBox="1"/>
          <p:nvPr/>
        </p:nvSpPr>
        <p:spPr>
          <a:xfrm>
            <a:off x="8040599" y="2961582"/>
            <a:ext cx="8193074" cy="153580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000">
                <a:solidFill>
                  <a:srgbClr val="065928"/>
                </a:solidFill>
                <a:latin typeface="Calibri"/>
                <a:ea typeface="Calibri"/>
                <a:cs typeface="Calibri"/>
                <a:sym typeface="Calibri"/>
              </a:rPr>
              <a:t>Suy ngẫm được điểm làm tốt và điểm cần cải thiện khi miêu tả người</a:t>
            </a:r>
            <a:endParaRPr sz="4000">
              <a:solidFill>
                <a:srgbClr val="065928"/>
              </a:solidFill>
              <a:latin typeface="Calibri"/>
              <a:ea typeface="Calibri"/>
              <a:cs typeface="Calibri"/>
              <a:sym typeface="Calibri"/>
            </a:endParaRPr>
          </a:p>
        </p:txBody>
      </p:sp>
      <p:pic>
        <p:nvPicPr>
          <p:cNvPr id="435" name="Google Shape;435;p19"/>
          <p:cNvPicPr preferRelativeResize="0"/>
          <p:nvPr/>
        </p:nvPicPr>
        <p:blipFill rotWithShape="1">
          <a:blip r:embed="rId5">
            <a:alphaModFix/>
          </a:blip>
          <a:srcRect/>
          <a:stretch/>
        </p:blipFill>
        <p:spPr>
          <a:xfrm>
            <a:off x="16037419" y="9107373"/>
            <a:ext cx="1221881" cy="917521"/>
          </a:xfrm>
          <a:prstGeom prst="rect">
            <a:avLst/>
          </a:prstGeom>
          <a:noFill/>
          <a:ln>
            <a:noFill/>
          </a:ln>
        </p:spPr>
      </p:pic>
      <p:pic>
        <p:nvPicPr>
          <p:cNvPr id="436" name="Google Shape;436;p19"/>
          <p:cNvPicPr preferRelativeResize="0"/>
          <p:nvPr/>
        </p:nvPicPr>
        <p:blipFill rotWithShape="1">
          <a:blip r:embed="rId6">
            <a:alphaModFix/>
          </a:blip>
          <a:srcRect/>
          <a:stretch/>
        </p:blipFill>
        <p:spPr>
          <a:xfrm>
            <a:off x="10246986" y="9469457"/>
            <a:ext cx="1829867" cy="288603"/>
          </a:xfrm>
          <a:prstGeom prst="rect">
            <a:avLst/>
          </a:prstGeom>
          <a:noFill/>
          <a:ln>
            <a:noFill/>
          </a:ln>
        </p:spPr>
      </p:pic>
      <p:pic>
        <p:nvPicPr>
          <p:cNvPr id="437" name="Google Shape;437;p19"/>
          <p:cNvPicPr preferRelativeResize="0"/>
          <p:nvPr/>
        </p:nvPicPr>
        <p:blipFill rotWithShape="1">
          <a:blip r:embed="rId7">
            <a:alphaModFix/>
          </a:blip>
          <a:srcRect/>
          <a:stretch/>
        </p:blipFill>
        <p:spPr>
          <a:xfrm>
            <a:off x="16233673" y="207474"/>
            <a:ext cx="1847769" cy="1902465"/>
          </a:xfrm>
          <a:prstGeom prst="rect">
            <a:avLst/>
          </a:prstGeom>
          <a:noFill/>
          <a:ln>
            <a:noFill/>
          </a:ln>
        </p:spPr>
      </p:pic>
      <p:pic>
        <p:nvPicPr>
          <p:cNvPr id="438" name="Google Shape;438;p19"/>
          <p:cNvPicPr preferRelativeResize="0"/>
          <p:nvPr/>
        </p:nvPicPr>
        <p:blipFill rotWithShape="1">
          <a:blip r:embed="rId8">
            <a:alphaModFix/>
          </a:blip>
          <a:srcRect l="26329"/>
          <a:stretch/>
        </p:blipFill>
        <p:spPr>
          <a:xfrm>
            <a:off x="0" y="707633"/>
            <a:ext cx="1779256" cy="1629124"/>
          </a:xfrm>
          <a:prstGeom prst="rect">
            <a:avLst/>
          </a:prstGeom>
          <a:noFill/>
          <a:ln>
            <a:noFill/>
          </a:ln>
        </p:spPr>
      </p:pic>
      <p:pic>
        <p:nvPicPr>
          <p:cNvPr id="439" name="Google Shape;439;p19"/>
          <p:cNvPicPr preferRelativeResize="0"/>
          <p:nvPr/>
        </p:nvPicPr>
        <p:blipFill rotWithShape="1">
          <a:blip r:embed="rId9">
            <a:alphaModFix/>
          </a:blip>
          <a:srcRect/>
          <a:stretch/>
        </p:blipFill>
        <p:spPr>
          <a:xfrm>
            <a:off x="1186752" y="1316786"/>
            <a:ext cx="1185009" cy="676936"/>
          </a:xfrm>
          <a:prstGeom prst="rect">
            <a:avLst/>
          </a:prstGeom>
          <a:noFill/>
          <a:ln>
            <a:noFill/>
          </a:ln>
        </p:spPr>
      </p:pic>
      <p:pic>
        <p:nvPicPr>
          <p:cNvPr id="440" name="Google Shape;440;p19"/>
          <p:cNvPicPr preferRelativeResize="0"/>
          <p:nvPr/>
        </p:nvPicPr>
        <p:blipFill rotWithShape="1">
          <a:blip r:embed="rId10">
            <a:alphaModFix/>
          </a:blip>
          <a:srcRect/>
          <a:stretch/>
        </p:blipFill>
        <p:spPr>
          <a:xfrm rot="-955850">
            <a:off x="-620510" y="-691459"/>
            <a:ext cx="2344257" cy="1802947"/>
          </a:xfrm>
          <a:prstGeom prst="rect">
            <a:avLst/>
          </a:prstGeom>
          <a:noFill/>
          <a:ln>
            <a:noFill/>
          </a:ln>
        </p:spPr>
      </p:pic>
      <p:pic>
        <p:nvPicPr>
          <p:cNvPr id="441" name="Google Shape;441;p19"/>
          <p:cNvPicPr preferRelativeResize="0"/>
          <p:nvPr/>
        </p:nvPicPr>
        <p:blipFill rotWithShape="1">
          <a:blip r:embed="rId11">
            <a:alphaModFix/>
          </a:blip>
          <a:srcRect/>
          <a:stretch/>
        </p:blipFill>
        <p:spPr>
          <a:xfrm flipH="1">
            <a:off x="14635392" y="6919619"/>
            <a:ext cx="3968392" cy="4141586"/>
          </a:xfrm>
          <a:prstGeom prst="rect">
            <a:avLst/>
          </a:prstGeom>
          <a:noFill/>
          <a:ln>
            <a:noFill/>
          </a:ln>
        </p:spPr>
      </p:pic>
      <p:pic>
        <p:nvPicPr>
          <p:cNvPr id="442" name="Google Shape;442;p19"/>
          <p:cNvPicPr preferRelativeResize="0"/>
          <p:nvPr/>
        </p:nvPicPr>
        <p:blipFill rotWithShape="1">
          <a:blip r:embed="rId12">
            <a:alphaModFix/>
          </a:blip>
          <a:srcRect/>
          <a:stretch/>
        </p:blipFill>
        <p:spPr>
          <a:xfrm rot="-332406">
            <a:off x="415646" y="8880666"/>
            <a:ext cx="3579719" cy="1946065"/>
          </a:xfrm>
          <a:prstGeom prst="rect">
            <a:avLst/>
          </a:prstGeom>
          <a:noFill/>
          <a:ln>
            <a:noFill/>
          </a:ln>
        </p:spPr>
      </p:pic>
      <p:pic>
        <p:nvPicPr>
          <p:cNvPr id="443" name="Google Shape;443;p19"/>
          <p:cNvPicPr preferRelativeResize="0"/>
          <p:nvPr/>
        </p:nvPicPr>
        <p:blipFill rotWithShape="1">
          <a:blip r:embed="rId13">
            <a:alphaModFix/>
          </a:blip>
          <a:srcRect/>
          <a:stretch/>
        </p:blipFill>
        <p:spPr>
          <a:xfrm>
            <a:off x="-895624" y="8171876"/>
            <a:ext cx="3101130" cy="2830486"/>
          </a:xfrm>
          <a:prstGeom prst="rect">
            <a:avLst/>
          </a:prstGeom>
          <a:noFill/>
          <a:ln>
            <a:noFill/>
          </a:ln>
        </p:spPr>
      </p:pic>
      <p:pic>
        <p:nvPicPr>
          <p:cNvPr id="444" name="Google Shape;444;p19"/>
          <p:cNvPicPr preferRelativeResize="0"/>
          <p:nvPr/>
        </p:nvPicPr>
        <p:blipFill rotWithShape="1">
          <a:blip r:embed="rId14">
            <a:alphaModFix/>
          </a:blip>
          <a:srcRect/>
          <a:stretch/>
        </p:blipFill>
        <p:spPr>
          <a:xfrm flipH="1">
            <a:off x="849466" y="2877294"/>
            <a:ext cx="5532202" cy="6904464"/>
          </a:xfrm>
          <a:prstGeom prst="rect">
            <a:avLst/>
          </a:prstGeom>
          <a:noFill/>
          <a:ln>
            <a:noFill/>
          </a:ln>
        </p:spPr>
      </p:pic>
      <p:pic>
        <p:nvPicPr>
          <p:cNvPr id="445" name="Google Shape;445;p19"/>
          <p:cNvPicPr preferRelativeResize="0"/>
          <p:nvPr/>
        </p:nvPicPr>
        <p:blipFill rotWithShape="1">
          <a:blip r:embed="rId15">
            <a:alphaModFix/>
          </a:blip>
          <a:srcRect l="10294" t="30410" r="53431" b="36911"/>
          <a:stretch/>
        </p:blipFill>
        <p:spPr>
          <a:xfrm>
            <a:off x="6409434" y="3279178"/>
            <a:ext cx="1096433" cy="1066800"/>
          </a:xfrm>
          <a:prstGeom prst="rect">
            <a:avLst/>
          </a:prstGeom>
          <a:noFill/>
          <a:ln>
            <a:noFill/>
          </a:ln>
        </p:spPr>
      </p:pic>
      <p:pic>
        <p:nvPicPr>
          <p:cNvPr id="446" name="Google Shape;446;p19"/>
          <p:cNvPicPr preferRelativeResize="0"/>
          <p:nvPr/>
        </p:nvPicPr>
        <p:blipFill rotWithShape="1">
          <a:blip r:embed="rId15">
            <a:alphaModFix/>
          </a:blip>
          <a:srcRect l="10294" t="30410" r="53431" b="36911"/>
          <a:stretch/>
        </p:blipFill>
        <p:spPr>
          <a:xfrm>
            <a:off x="6409434" y="5711603"/>
            <a:ext cx="1096433" cy="106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 calcmode="lin" valueType="num">
                                      <p:cBhvr additive="base">
                                        <p:cTn id="7" dur="500"/>
                                        <p:tgtEl>
                                          <p:spTgt spid="445"/>
                                        </p:tgtEl>
                                        <p:attrNameLst>
                                          <p:attrName>ppt_w</p:attrName>
                                        </p:attrNameLst>
                                      </p:cBhvr>
                                      <p:tavLst>
                                        <p:tav tm="0">
                                          <p:val>
                                            <p:strVal val="0"/>
                                          </p:val>
                                        </p:tav>
                                        <p:tav tm="100000">
                                          <p:val>
                                            <p:strVal val="#ppt_w"/>
                                          </p:val>
                                        </p:tav>
                                      </p:tavLst>
                                    </p:anim>
                                    <p:anim calcmode="lin" valueType="num">
                                      <p:cBhvr additive="base">
                                        <p:cTn id="8" dur="500"/>
                                        <p:tgtEl>
                                          <p:spTgt spid="44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46"/>
                                        </p:tgtEl>
                                        <p:attrNameLst>
                                          <p:attrName>style.visibility</p:attrName>
                                        </p:attrNameLst>
                                      </p:cBhvr>
                                      <p:to>
                                        <p:strVal val="visible"/>
                                      </p:to>
                                    </p:set>
                                    <p:anim calcmode="lin" valueType="num">
                                      <p:cBhvr additive="base">
                                        <p:cTn id="13" dur="500"/>
                                        <p:tgtEl>
                                          <p:spTgt spid="446"/>
                                        </p:tgtEl>
                                        <p:attrNameLst>
                                          <p:attrName>ppt_w</p:attrName>
                                        </p:attrNameLst>
                                      </p:cBhvr>
                                      <p:tavLst>
                                        <p:tav tm="0">
                                          <p:val>
                                            <p:strVal val="0"/>
                                          </p:val>
                                        </p:tav>
                                        <p:tav tm="100000">
                                          <p:val>
                                            <p:strVal val="#ppt_w"/>
                                          </p:val>
                                        </p:tav>
                                      </p:tavLst>
                                    </p:anim>
                                    <p:anim calcmode="lin" valueType="num">
                                      <p:cBhvr additive="base">
                                        <p:cTn id="14" dur="500"/>
                                        <p:tgtEl>
                                          <p:spTgt spid="44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98"/>
        <p:cNvGrpSpPr/>
        <p:nvPr/>
      </p:nvGrpSpPr>
      <p:grpSpPr>
        <a:xfrm>
          <a:off x="0" y="0"/>
          <a:ext cx="0" cy="0"/>
          <a:chOff x="0" y="0"/>
          <a:chExt cx="0" cy="0"/>
        </a:xfrm>
      </p:grpSpPr>
      <p:sp>
        <p:nvSpPr>
          <p:cNvPr id="99" name="Google Shape;99;p2"/>
          <p:cNvSpPr txBox="1"/>
          <p:nvPr/>
        </p:nvSpPr>
        <p:spPr>
          <a:xfrm>
            <a:off x="2943225" y="840543"/>
            <a:ext cx="12401550"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b="0" i="0" u="none" strike="noStrike" cap="none">
                <a:solidFill>
                  <a:srgbClr val="D1581F"/>
                </a:solidFill>
                <a:latin typeface="Arial"/>
                <a:ea typeface="Arial"/>
                <a:cs typeface="Arial"/>
                <a:sym typeface="Arial"/>
              </a:rPr>
              <a:t>Mục tiêu bài học</a:t>
            </a:r>
            <a:endParaRPr sz="7200" b="0" i="0" u="none" strike="noStrike" cap="none">
              <a:solidFill>
                <a:srgbClr val="D1581F"/>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6381669" y="5648930"/>
            <a:ext cx="1124198" cy="1124198"/>
          </a:xfrm>
          <a:prstGeom prst="rect">
            <a:avLst/>
          </a:prstGeom>
          <a:noFill/>
          <a:ln>
            <a:noFill/>
          </a:ln>
        </p:spPr>
      </p:pic>
      <p:sp>
        <p:nvSpPr>
          <p:cNvPr id="101" name="Google Shape;101;p2"/>
          <p:cNvSpPr txBox="1"/>
          <p:nvPr/>
        </p:nvSpPr>
        <p:spPr>
          <a:xfrm>
            <a:off x="8040599" y="5648930"/>
            <a:ext cx="7629133" cy="12311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065928"/>
                </a:solidFill>
                <a:latin typeface="Calibri"/>
                <a:ea typeface="Calibri"/>
                <a:cs typeface="Calibri"/>
                <a:sym typeface="Calibri"/>
              </a:rPr>
              <a:t>Chọn và viết lại một đoạn văn trong bài làm với đầy đủ các tiêu chí</a:t>
            </a:r>
            <a:endParaRPr sz="4000" b="0" i="0" u="none" strike="noStrike" cap="none">
              <a:solidFill>
                <a:srgbClr val="065928"/>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a:stretch/>
        </p:blipFill>
        <p:spPr>
          <a:xfrm>
            <a:off x="6381669" y="3221780"/>
            <a:ext cx="1124198" cy="1124198"/>
          </a:xfrm>
          <a:prstGeom prst="rect">
            <a:avLst/>
          </a:prstGeom>
          <a:noFill/>
          <a:ln>
            <a:noFill/>
          </a:ln>
        </p:spPr>
      </p:pic>
      <p:sp>
        <p:nvSpPr>
          <p:cNvPr id="103" name="Google Shape;103;p2"/>
          <p:cNvSpPr txBox="1"/>
          <p:nvPr/>
        </p:nvSpPr>
        <p:spPr>
          <a:xfrm>
            <a:off x="8040599" y="2961582"/>
            <a:ext cx="8193074" cy="153580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Suy ngẫm được điểm làm tốt và điểm cần cải thiện khi miêu tả người</a:t>
            </a:r>
            <a:endParaRPr sz="4000" b="0" i="0" u="none" strike="noStrike" cap="none">
              <a:solidFill>
                <a:srgbClr val="065928"/>
              </a:solidFill>
              <a:latin typeface="Calibri"/>
              <a:ea typeface="Calibri"/>
              <a:cs typeface="Calibri"/>
              <a:sym typeface="Calibri"/>
            </a:endParaRPr>
          </a:p>
        </p:txBody>
      </p:sp>
      <p:pic>
        <p:nvPicPr>
          <p:cNvPr id="104" name="Google Shape;104;p2"/>
          <p:cNvPicPr preferRelativeResize="0"/>
          <p:nvPr/>
        </p:nvPicPr>
        <p:blipFill rotWithShape="1">
          <a:blip r:embed="rId5">
            <a:alphaModFix/>
          </a:blip>
          <a:srcRect/>
          <a:stretch/>
        </p:blipFill>
        <p:spPr>
          <a:xfrm>
            <a:off x="16037419" y="9107373"/>
            <a:ext cx="1221881" cy="917521"/>
          </a:xfrm>
          <a:prstGeom prst="rect">
            <a:avLst/>
          </a:prstGeom>
          <a:noFill/>
          <a:ln>
            <a:noFill/>
          </a:ln>
        </p:spPr>
      </p:pic>
      <p:pic>
        <p:nvPicPr>
          <p:cNvPr id="105" name="Google Shape;105;p2"/>
          <p:cNvPicPr preferRelativeResize="0"/>
          <p:nvPr/>
        </p:nvPicPr>
        <p:blipFill rotWithShape="1">
          <a:blip r:embed="rId6">
            <a:alphaModFix/>
          </a:blip>
          <a:srcRect/>
          <a:stretch/>
        </p:blipFill>
        <p:spPr>
          <a:xfrm>
            <a:off x="10246986" y="9469457"/>
            <a:ext cx="1829867" cy="288603"/>
          </a:xfrm>
          <a:prstGeom prst="rect">
            <a:avLst/>
          </a:prstGeom>
          <a:noFill/>
          <a:ln>
            <a:noFill/>
          </a:ln>
        </p:spPr>
      </p:pic>
      <p:pic>
        <p:nvPicPr>
          <p:cNvPr id="106" name="Google Shape;106;p2"/>
          <p:cNvPicPr preferRelativeResize="0"/>
          <p:nvPr/>
        </p:nvPicPr>
        <p:blipFill rotWithShape="1">
          <a:blip r:embed="rId7">
            <a:alphaModFix/>
          </a:blip>
          <a:srcRect/>
          <a:stretch/>
        </p:blipFill>
        <p:spPr>
          <a:xfrm>
            <a:off x="16233673" y="207474"/>
            <a:ext cx="1847769" cy="1902465"/>
          </a:xfrm>
          <a:prstGeom prst="rect">
            <a:avLst/>
          </a:prstGeom>
          <a:noFill/>
          <a:ln>
            <a:noFill/>
          </a:ln>
        </p:spPr>
      </p:pic>
      <p:pic>
        <p:nvPicPr>
          <p:cNvPr id="107" name="Google Shape;107;p2"/>
          <p:cNvPicPr preferRelativeResize="0"/>
          <p:nvPr/>
        </p:nvPicPr>
        <p:blipFill rotWithShape="1">
          <a:blip r:embed="rId8">
            <a:alphaModFix/>
          </a:blip>
          <a:srcRect l="26329"/>
          <a:stretch/>
        </p:blipFill>
        <p:spPr>
          <a:xfrm>
            <a:off x="0" y="707633"/>
            <a:ext cx="1779256" cy="1629124"/>
          </a:xfrm>
          <a:prstGeom prst="rect">
            <a:avLst/>
          </a:prstGeom>
          <a:noFill/>
          <a:ln>
            <a:noFill/>
          </a:ln>
        </p:spPr>
      </p:pic>
      <p:pic>
        <p:nvPicPr>
          <p:cNvPr id="108" name="Google Shape;108;p2"/>
          <p:cNvPicPr preferRelativeResize="0"/>
          <p:nvPr/>
        </p:nvPicPr>
        <p:blipFill rotWithShape="1">
          <a:blip r:embed="rId9">
            <a:alphaModFix/>
          </a:blip>
          <a:srcRect/>
          <a:stretch/>
        </p:blipFill>
        <p:spPr>
          <a:xfrm>
            <a:off x="1186752" y="1316786"/>
            <a:ext cx="1185009" cy="676936"/>
          </a:xfrm>
          <a:prstGeom prst="rect">
            <a:avLst/>
          </a:prstGeom>
          <a:noFill/>
          <a:ln>
            <a:noFill/>
          </a:ln>
        </p:spPr>
      </p:pic>
      <p:pic>
        <p:nvPicPr>
          <p:cNvPr id="109" name="Google Shape;109;p2"/>
          <p:cNvPicPr preferRelativeResize="0"/>
          <p:nvPr/>
        </p:nvPicPr>
        <p:blipFill rotWithShape="1">
          <a:blip r:embed="rId10">
            <a:alphaModFix/>
          </a:blip>
          <a:srcRect/>
          <a:stretch/>
        </p:blipFill>
        <p:spPr>
          <a:xfrm rot="-955850">
            <a:off x="-620510" y="-691459"/>
            <a:ext cx="2344257" cy="1802947"/>
          </a:xfrm>
          <a:prstGeom prst="rect">
            <a:avLst/>
          </a:prstGeom>
          <a:noFill/>
          <a:ln>
            <a:noFill/>
          </a:ln>
        </p:spPr>
      </p:pic>
      <p:pic>
        <p:nvPicPr>
          <p:cNvPr id="110" name="Google Shape;110;p2"/>
          <p:cNvPicPr preferRelativeResize="0"/>
          <p:nvPr/>
        </p:nvPicPr>
        <p:blipFill rotWithShape="1">
          <a:blip r:embed="rId11">
            <a:alphaModFix/>
          </a:blip>
          <a:srcRect/>
          <a:stretch/>
        </p:blipFill>
        <p:spPr>
          <a:xfrm flipH="1">
            <a:off x="14635392" y="6919619"/>
            <a:ext cx="3968392" cy="4141586"/>
          </a:xfrm>
          <a:prstGeom prst="rect">
            <a:avLst/>
          </a:prstGeom>
          <a:noFill/>
          <a:ln>
            <a:noFill/>
          </a:ln>
        </p:spPr>
      </p:pic>
      <p:pic>
        <p:nvPicPr>
          <p:cNvPr id="111" name="Google Shape;111;p2"/>
          <p:cNvPicPr preferRelativeResize="0"/>
          <p:nvPr/>
        </p:nvPicPr>
        <p:blipFill rotWithShape="1">
          <a:blip r:embed="rId12">
            <a:alphaModFix/>
          </a:blip>
          <a:srcRect/>
          <a:stretch/>
        </p:blipFill>
        <p:spPr>
          <a:xfrm rot="-332406">
            <a:off x="415646" y="8880666"/>
            <a:ext cx="3579719" cy="1946065"/>
          </a:xfrm>
          <a:prstGeom prst="rect">
            <a:avLst/>
          </a:prstGeom>
          <a:noFill/>
          <a:ln>
            <a:noFill/>
          </a:ln>
        </p:spPr>
      </p:pic>
      <p:pic>
        <p:nvPicPr>
          <p:cNvPr id="112" name="Google Shape;112;p2"/>
          <p:cNvPicPr preferRelativeResize="0"/>
          <p:nvPr/>
        </p:nvPicPr>
        <p:blipFill rotWithShape="1">
          <a:blip r:embed="rId13">
            <a:alphaModFix/>
          </a:blip>
          <a:srcRect/>
          <a:stretch/>
        </p:blipFill>
        <p:spPr>
          <a:xfrm>
            <a:off x="-895624" y="8171876"/>
            <a:ext cx="3101130" cy="2830486"/>
          </a:xfrm>
          <a:prstGeom prst="rect">
            <a:avLst/>
          </a:prstGeom>
          <a:noFill/>
          <a:ln>
            <a:noFill/>
          </a:ln>
        </p:spPr>
      </p:pic>
      <p:pic>
        <p:nvPicPr>
          <p:cNvPr id="113" name="Google Shape;113;p2"/>
          <p:cNvPicPr preferRelativeResize="0"/>
          <p:nvPr/>
        </p:nvPicPr>
        <p:blipFill rotWithShape="1">
          <a:blip r:embed="rId14">
            <a:alphaModFix/>
          </a:blip>
          <a:srcRect/>
          <a:stretch/>
        </p:blipFill>
        <p:spPr>
          <a:xfrm flipH="1">
            <a:off x="849466" y="2877294"/>
            <a:ext cx="5532202" cy="69044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0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2000"/>
                                        <p:tgtEl>
                                          <p:spTgt spid="1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2000"/>
                                        <p:tgtEl>
                                          <p:spTgt spid="100"/>
                                        </p:tgtEl>
                                      </p:cBhvr>
                                    </p:animEffect>
                                  </p:childTnLst>
                                </p:cTn>
                              </p:par>
                              <p:par>
                                <p:cTn id="16" presetID="10" presetClass="entr" presetSubtype="0" fill="hold"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2000"/>
                                        <p:tgtEl>
                                          <p:spTgt spid="101"/>
                                        </p:tgtEl>
                                      </p:cBhvr>
                                    </p:animEffect>
                                  </p:childTnLst>
                                </p:cTn>
                              </p:par>
                              <p:par>
                                <p:cTn id="19" presetID="10"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50"/>
        <p:cNvGrpSpPr/>
        <p:nvPr/>
      </p:nvGrpSpPr>
      <p:grpSpPr>
        <a:xfrm>
          <a:off x="0" y="0"/>
          <a:ext cx="0" cy="0"/>
          <a:chOff x="0" y="0"/>
          <a:chExt cx="0" cy="0"/>
        </a:xfrm>
      </p:grpSpPr>
      <p:sp>
        <p:nvSpPr>
          <p:cNvPr id="451" name="Google Shape;451;p20"/>
          <p:cNvSpPr txBox="1"/>
          <p:nvPr/>
        </p:nvSpPr>
        <p:spPr>
          <a:xfrm>
            <a:off x="1662325" y="2226424"/>
            <a:ext cx="14963350" cy="9694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u="none">
                <a:solidFill>
                  <a:srgbClr val="D1581F"/>
                </a:solidFill>
                <a:latin typeface="Arial"/>
                <a:ea typeface="Arial"/>
                <a:cs typeface="Arial"/>
                <a:sym typeface="Arial"/>
              </a:rPr>
              <a:t>Dặn dò</a:t>
            </a:r>
            <a:endParaRPr sz="7200" u="none">
              <a:solidFill>
                <a:srgbClr val="D1581F"/>
              </a:solidFill>
              <a:latin typeface="Arial"/>
              <a:ea typeface="Arial"/>
              <a:cs typeface="Arial"/>
              <a:sym typeface="Arial"/>
            </a:endParaRPr>
          </a:p>
        </p:txBody>
      </p:sp>
      <p:sp>
        <p:nvSpPr>
          <p:cNvPr id="452" name="Google Shape;452;p20"/>
          <p:cNvSpPr/>
          <p:nvPr/>
        </p:nvSpPr>
        <p:spPr>
          <a:xfrm rot="5400000">
            <a:off x="12929053" y="3288652"/>
            <a:ext cx="3217059" cy="5339273"/>
          </a:xfrm>
          <a:custGeom>
            <a:avLst/>
            <a:gdLst/>
            <a:ahLst/>
            <a:cxnLst/>
            <a:rect l="l" t="t" r="r" b="b"/>
            <a:pathLst>
              <a:path w="7480069" h="8374575" extrusionOk="0">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453" name="Google Shape;453;p20"/>
          <p:cNvSpPr txBox="1"/>
          <p:nvPr/>
        </p:nvSpPr>
        <p:spPr>
          <a:xfrm>
            <a:off x="12454091" y="5295900"/>
            <a:ext cx="4432442" cy="138223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a:solidFill>
                  <a:srgbClr val="065928"/>
                </a:solidFill>
                <a:latin typeface="Calibri"/>
                <a:ea typeface="Calibri"/>
                <a:cs typeface="Calibri"/>
                <a:sym typeface="Calibri"/>
              </a:rPr>
              <a:t>- Chuẩn bị bài sau: Ôn tập văn kể chuyện</a:t>
            </a:r>
            <a:endParaRPr sz="3600" u="none">
              <a:solidFill>
                <a:srgbClr val="065928"/>
              </a:solidFill>
              <a:latin typeface="Calibri"/>
              <a:ea typeface="Calibri"/>
              <a:cs typeface="Calibri"/>
              <a:sym typeface="Calibri"/>
            </a:endParaRPr>
          </a:p>
        </p:txBody>
      </p:sp>
      <p:pic>
        <p:nvPicPr>
          <p:cNvPr id="454" name="Google Shape;454;p20"/>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sp>
        <p:nvSpPr>
          <p:cNvPr id="455" name="Google Shape;455;p20"/>
          <p:cNvSpPr/>
          <p:nvPr/>
        </p:nvSpPr>
        <p:spPr>
          <a:xfrm rot="-5400000">
            <a:off x="2192357" y="3288652"/>
            <a:ext cx="3217059" cy="5339273"/>
          </a:xfrm>
          <a:custGeom>
            <a:avLst/>
            <a:gdLst/>
            <a:ahLst/>
            <a:cxnLst/>
            <a:rect l="l" t="t" r="r" b="b"/>
            <a:pathLst>
              <a:path w="7480069" h="8374575" extrusionOk="0">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456" name="Google Shape;456;p20"/>
          <p:cNvSpPr txBox="1"/>
          <p:nvPr/>
        </p:nvSpPr>
        <p:spPr>
          <a:xfrm>
            <a:off x="1568837" y="5295900"/>
            <a:ext cx="4603363" cy="583558"/>
          </a:xfrm>
          <a:prstGeom prst="rect">
            <a:avLst/>
          </a:prstGeom>
          <a:noFill/>
          <a:ln>
            <a:noFill/>
          </a:ln>
        </p:spPr>
        <p:txBody>
          <a:bodyPr spcFirstLastPara="1" wrap="square" lIns="0" tIns="0" rIns="0" bIns="0" anchor="t" anchorCtr="0">
            <a:spAutoFit/>
          </a:bodyPr>
          <a:lstStyle/>
          <a:p>
            <a:pPr marL="0" marR="0" lvl="0" indent="0" algn="l" rtl="0">
              <a:lnSpc>
                <a:spcPct val="133333"/>
              </a:lnSpc>
              <a:spcBef>
                <a:spcPts val="0"/>
              </a:spcBef>
              <a:spcAft>
                <a:spcPts val="0"/>
              </a:spcAft>
              <a:buNone/>
            </a:pPr>
            <a:r>
              <a:rPr lang="en-US" sz="3600" u="none">
                <a:solidFill>
                  <a:srgbClr val="065928"/>
                </a:solidFill>
                <a:latin typeface="Calibri"/>
                <a:ea typeface="Calibri"/>
                <a:cs typeface="Calibri"/>
                <a:sym typeface="Calibri"/>
              </a:rPr>
              <a:t>- Về nhà viết lại  bài </a:t>
            </a:r>
            <a:r>
              <a:rPr lang="en-US" sz="3600">
                <a:solidFill>
                  <a:srgbClr val="065928"/>
                </a:solidFill>
                <a:latin typeface="Calibri"/>
                <a:ea typeface="Calibri"/>
                <a:cs typeface="Calibri"/>
                <a:sym typeface="Calibri"/>
              </a:rPr>
              <a:t>văn.</a:t>
            </a:r>
            <a:endParaRPr sz="3600" u="none">
              <a:solidFill>
                <a:srgbClr val="065928"/>
              </a:solidFill>
              <a:latin typeface="Calibri"/>
              <a:ea typeface="Calibri"/>
              <a:cs typeface="Calibri"/>
              <a:sym typeface="Calibri"/>
            </a:endParaRPr>
          </a:p>
        </p:txBody>
      </p:sp>
      <p:pic>
        <p:nvPicPr>
          <p:cNvPr id="457" name="Google Shape;457;p20"/>
          <p:cNvPicPr preferRelativeResize="0"/>
          <p:nvPr/>
        </p:nvPicPr>
        <p:blipFill rotWithShape="1">
          <a:blip r:embed="rId4">
            <a:alphaModFix/>
          </a:blip>
          <a:srcRect b="57300"/>
          <a:stretch/>
        </p:blipFill>
        <p:spPr>
          <a:xfrm rot="10800000">
            <a:off x="7697431" y="0"/>
            <a:ext cx="2893137" cy="1680739"/>
          </a:xfrm>
          <a:prstGeom prst="rect">
            <a:avLst/>
          </a:prstGeom>
          <a:noFill/>
          <a:ln>
            <a:noFill/>
          </a:ln>
        </p:spPr>
      </p:pic>
      <p:pic>
        <p:nvPicPr>
          <p:cNvPr id="458" name="Google Shape;458;p20"/>
          <p:cNvPicPr preferRelativeResize="0"/>
          <p:nvPr/>
        </p:nvPicPr>
        <p:blipFill rotWithShape="1">
          <a:blip r:embed="rId5">
            <a:alphaModFix/>
          </a:blip>
          <a:srcRect/>
          <a:stretch/>
        </p:blipFill>
        <p:spPr>
          <a:xfrm rot="-395945" flipH="1">
            <a:off x="5182663" y="168655"/>
            <a:ext cx="1932077" cy="1509435"/>
          </a:xfrm>
          <a:prstGeom prst="rect">
            <a:avLst/>
          </a:prstGeom>
          <a:noFill/>
          <a:ln>
            <a:noFill/>
          </a:ln>
        </p:spPr>
      </p:pic>
      <p:pic>
        <p:nvPicPr>
          <p:cNvPr id="459" name="Google Shape;459;p20"/>
          <p:cNvPicPr preferRelativeResize="0"/>
          <p:nvPr/>
        </p:nvPicPr>
        <p:blipFill rotWithShape="1">
          <a:blip r:embed="rId6">
            <a:alphaModFix/>
          </a:blip>
          <a:srcRect r="15852"/>
          <a:stretch/>
        </p:blipFill>
        <p:spPr>
          <a:xfrm rot="6624818">
            <a:off x="-452630" y="669378"/>
            <a:ext cx="3355240" cy="2382431"/>
          </a:xfrm>
          <a:prstGeom prst="rect">
            <a:avLst/>
          </a:prstGeom>
          <a:noFill/>
          <a:ln>
            <a:noFill/>
          </a:ln>
        </p:spPr>
      </p:pic>
      <p:pic>
        <p:nvPicPr>
          <p:cNvPr id="460" name="Google Shape;460;p20"/>
          <p:cNvPicPr preferRelativeResize="0"/>
          <p:nvPr/>
        </p:nvPicPr>
        <p:blipFill rotWithShape="1">
          <a:blip r:embed="rId7">
            <a:alphaModFix/>
          </a:blip>
          <a:srcRect/>
          <a:stretch/>
        </p:blipFill>
        <p:spPr>
          <a:xfrm>
            <a:off x="3422840" y="-349765"/>
            <a:ext cx="1163084" cy="2086248"/>
          </a:xfrm>
          <a:prstGeom prst="rect">
            <a:avLst/>
          </a:prstGeom>
          <a:noFill/>
          <a:ln>
            <a:noFill/>
          </a:ln>
        </p:spPr>
      </p:pic>
      <p:pic>
        <p:nvPicPr>
          <p:cNvPr id="461" name="Google Shape;461;p20"/>
          <p:cNvPicPr preferRelativeResize="0"/>
          <p:nvPr/>
        </p:nvPicPr>
        <p:blipFill rotWithShape="1">
          <a:blip r:embed="rId7">
            <a:alphaModFix/>
          </a:blip>
          <a:srcRect/>
          <a:stretch/>
        </p:blipFill>
        <p:spPr>
          <a:xfrm flipH="1">
            <a:off x="13797326" y="-349765"/>
            <a:ext cx="1163084" cy="2086248"/>
          </a:xfrm>
          <a:prstGeom prst="rect">
            <a:avLst/>
          </a:prstGeom>
          <a:noFill/>
          <a:ln>
            <a:noFill/>
          </a:ln>
        </p:spPr>
      </p:pic>
      <p:pic>
        <p:nvPicPr>
          <p:cNvPr id="462" name="Google Shape;462;p20"/>
          <p:cNvPicPr preferRelativeResize="0"/>
          <p:nvPr/>
        </p:nvPicPr>
        <p:blipFill rotWithShape="1">
          <a:blip r:embed="rId5">
            <a:alphaModFix/>
          </a:blip>
          <a:srcRect/>
          <a:stretch/>
        </p:blipFill>
        <p:spPr>
          <a:xfrm rot="-395945" flipH="1">
            <a:off x="11321540" y="168655"/>
            <a:ext cx="1932077" cy="1509435"/>
          </a:xfrm>
          <a:prstGeom prst="rect">
            <a:avLst/>
          </a:prstGeom>
          <a:noFill/>
          <a:ln>
            <a:noFill/>
          </a:ln>
        </p:spPr>
      </p:pic>
      <p:pic>
        <p:nvPicPr>
          <p:cNvPr id="463" name="Google Shape;463;p20"/>
          <p:cNvPicPr preferRelativeResize="0"/>
          <p:nvPr/>
        </p:nvPicPr>
        <p:blipFill rotWithShape="1">
          <a:blip r:embed="rId6">
            <a:alphaModFix/>
          </a:blip>
          <a:srcRect r="15852"/>
          <a:stretch/>
        </p:blipFill>
        <p:spPr>
          <a:xfrm rot="-6571224" flipH="1">
            <a:off x="15403630" y="677901"/>
            <a:ext cx="3355240" cy="2382431"/>
          </a:xfrm>
          <a:prstGeom prst="rect">
            <a:avLst/>
          </a:prstGeom>
          <a:noFill/>
          <a:ln>
            <a:noFill/>
          </a:ln>
        </p:spPr>
      </p:pic>
      <p:pic>
        <p:nvPicPr>
          <p:cNvPr id="464" name="Google Shape;464;p20"/>
          <p:cNvPicPr preferRelativeResize="0"/>
          <p:nvPr/>
        </p:nvPicPr>
        <p:blipFill rotWithShape="1">
          <a:blip r:embed="rId8">
            <a:alphaModFix/>
          </a:blip>
          <a:srcRect/>
          <a:stretch/>
        </p:blipFill>
        <p:spPr>
          <a:xfrm>
            <a:off x="5353107" y="2832884"/>
            <a:ext cx="7772400" cy="76905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68"/>
        <p:cNvGrpSpPr/>
        <p:nvPr/>
      </p:nvGrpSpPr>
      <p:grpSpPr>
        <a:xfrm>
          <a:off x="0" y="0"/>
          <a:ext cx="0" cy="0"/>
          <a:chOff x="0" y="0"/>
          <a:chExt cx="0" cy="0"/>
        </a:xfrm>
      </p:grpSpPr>
      <p:pic>
        <p:nvPicPr>
          <p:cNvPr id="469" name="Google Shape;469;p21"/>
          <p:cNvPicPr preferRelativeResize="0"/>
          <p:nvPr/>
        </p:nvPicPr>
        <p:blipFill rotWithShape="1">
          <a:blip r:embed="rId3">
            <a:alphaModFix/>
          </a:blip>
          <a:srcRect/>
          <a:stretch/>
        </p:blipFill>
        <p:spPr>
          <a:xfrm>
            <a:off x="1818940" y="700099"/>
            <a:ext cx="14944513" cy="7808508"/>
          </a:xfrm>
          <a:prstGeom prst="rect">
            <a:avLst/>
          </a:prstGeom>
          <a:noFill/>
          <a:ln>
            <a:noFill/>
          </a:ln>
        </p:spPr>
      </p:pic>
      <p:pic>
        <p:nvPicPr>
          <p:cNvPr id="470" name="Google Shape;470;p21"/>
          <p:cNvPicPr preferRelativeResize="0"/>
          <p:nvPr/>
        </p:nvPicPr>
        <p:blipFill rotWithShape="1">
          <a:blip r:embed="rId4">
            <a:alphaModFix/>
          </a:blip>
          <a:srcRect/>
          <a:stretch/>
        </p:blipFill>
        <p:spPr>
          <a:xfrm>
            <a:off x="687084" y="5588679"/>
            <a:ext cx="2263713" cy="3962736"/>
          </a:xfrm>
          <a:prstGeom prst="rect">
            <a:avLst/>
          </a:prstGeom>
          <a:noFill/>
          <a:ln>
            <a:noFill/>
          </a:ln>
        </p:spPr>
      </p:pic>
      <p:sp>
        <p:nvSpPr>
          <p:cNvPr id="471" name="Google Shape;471;p21"/>
          <p:cNvSpPr txBox="1"/>
          <p:nvPr/>
        </p:nvSpPr>
        <p:spPr>
          <a:xfrm>
            <a:off x="3967328" y="2541742"/>
            <a:ext cx="10353339" cy="314682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0000" b="1" u="none">
                <a:solidFill>
                  <a:srgbClr val="BB332A"/>
                </a:solidFill>
                <a:latin typeface="Nunito"/>
                <a:ea typeface="Nunito"/>
                <a:cs typeface="Nunito"/>
                <a:sym typeface="Nunito"/>
              </a:rPr>
              <a:t>Chào tạm biệt và hẹn gặp lại</a:t>
            </a:r>
            <a:endParaRPr sz="10000" b="1" u="none">
              <a:solidFill>
                <a:srgbClr val="BB332A"/>
              </a:solidFill>
              <a:latin typeface="Nunito"/>
              <a:ea typeface="Nunito"/>
              <a:cs typeface="Nunito"/>
              <a:sym typeface="Nunito"/>
            </a:endParaRPr>
          </a:p>
        </p:txBody>
      </p:sp>
      <p:sp>
        <p:nvSpPr>
          <p:cNvPr id="472" name="Google Shape;472;p21"/>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p21"/>
          <p:cNvPicPr preferRelativeResize="0"/>
          <p:nvPr/>
        </p:nvPicPr>
        <p:blipFill rotWithShape="1">
          <a:blip r:embed="rId5">
            <a:alphaModFix/>
          </a:blip>
          <a:srcRect r="2332" b="3052"/>
          <a:stretch/>
        </p:blipFill>
        <p:spPr>
          <a:xfrm>
            <a:off x="14497719" y="8335273"/>
            <a:ext cx="3790281" cy="1951727"/>
          </a:xfrm>
          <a:prstGeom prst="rect">
            <a:avLst/>
          </a:prstGeom>
          <a:noFill/>
          <a:ln>
            <a:noFill/>
          </a:ln>
        </p:spPr>
      </p:pic>
      <p:pic>
        <p:nvPicPr>
          <p:cNvPr id="474" name="Google Shape;474;p21"/>
          <p:cNvPicPr preferRelativeResize="0"/>
          <p:nvPr/>
        </p:nvPicPr>
        <p:blipFill rotWithShape="1">
          <a:blip r:embed="rId5">
            <a:alphaModFix/>
          </a:blip>
          <a:srcRect l="2333" b="3052"/>
          <a:stretch/>
        </p:blipFill>
        <p:spPr>
          <a:xfrm>
            <a:off x="0" y="8335273"/>
            <a:ext cx="3790281" cy="1951727"/>
          </a:xfrm>
          <a:prstGeom prst="rect">
            <a:avLst/>
          </a:prstGeom>
          <a:noFill/>
          <a:ln>
            <a:noFill/>
          </a:ln>
        </p:spPr>
      </p:pic>
      <p:pic>
        <p:nvPicPr>
          <p:cNvPr id="475" name="Google Shape;475;p21"/>
          <p:cNvPicPr preferRelativeResize="0"/>
          <p:nvPr/>
        </p:nvPicPr>
        <p:blipFill rotWithShape="1">
          <a:blip r:embed="rId6">
            <a:alphaModFix/>
          </a:blip>
          <a:srcRect b="77966"/>
          <a:stretch/>
        </p:blipFill>
        <p:spPr>
          <a:xfrm>
            <a:off x="5650664" y="5918901"/>
            <a:ext cx="6986672" cy="109159"/>
          </a:xfrm>
          <a:prstGeom prst="rect">
            <a:avLst/>
          </a:prstGeom>
          <a:noFill/>
          <a:ln>
            <a:noFill/>
          </a:ln>
        </p:spPr>
      </p:pic>
      <p:pic>
        <p:nvPicPr>
          <p:cNvPr id="476" name="Google Shape;476;p21"/>
          <p:cNvPicPr preferRelativeResize="0"/>
          <p:nvPr/>
        </p:nvPicPr>
        <p:blipFill rotWithShape="1">
          <a:blip r:embed="rId7">
            <a:alphaModFix/>
          </a:blip>
          <a:srcRect/>
          <a:stretch/>
        </p:blipFill>
        <p:spPr>
          <a:xfrm>
            <a:off x="7396595" y="5688565"/>
            <a:ext cx="5213032" cy="4257309"/>
          </a:xfrm>
          <a:prstGeom prst="rect">
            <a:avLst/>
          </a:prstGeom>
          <a:noFill/>
          <a:ln>
            <a:noFill/>
          </a:ln>
        </p:spPr>
      </p:pic>
      <p:pic>
        <p:nvPicPr>
          <p:cNvPr id="477" name="Google Shape;477;p21"/>
          <p:cNvPicPr preferRelativeResize="0"/>
          <p:nvPr/>
        </p:nvPicPr>
        <p:blipFill rotWithShape="1">
          <a:blip r:embed="rId8">
            <a:alphaModFix/>
          </a:blip>
          <a:srcRect/>
          <a:stretch/>
        </p:blipFill>
        <p:spPr>
          <a:xfrm>
            <a:off x="7010738" y="6916040"/>
            <a:ext cx="4569975" cy="456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17"/>
        <p:cNvGrpSpPr/>
        <p:nvPr/>
      </p:nvGrpSpPr>
      <p:grpSpPr>
        <a:xfrm>
          <a:off x="0" y="0"/>
          <a:ext cx="0" cy="0"/>
          <a:chOff x="0" y="0"/>
          <a:chExt cx="0" cy="0"/>
        </a:xfrm>
      </p:grpSpPr>
      <p:sp>
        <p:nvSpPr>
          <p:cNvPr id="118" name="Google Shape;118;p3"/>
          <p:cNvSpPr txBox="1"/>
          <p:nvPr/>
        </p:nvSpPr>
        <p:spPr>
          <a:xfrm>
            <a:off x="2943225" y="840543"/>
            <a:ext cx="12401550" cy="936218"/>
          </a:xfrm>
          <a:prstGeom prst="rect">
            <a:avLst/>
          </a:prstGeom>
          <a:noFill/>
          <a:ln>
            <a:noFill/>
          </a:ln>
        </p:spPr>
        <p:txBody>
          <a:bodyPr spcFirstLastPara="1" wrap="square" lIns="0" tIns="0" rIns="0" bIns="0" anchor="t" anchorCtr="0">
            <a:spAutoFit/>
          </a:bodyPr>
          <a:lstStyle/>
          <a:p>
            <a:pPr marL="0" marR="0" lvl="0" indent="0" algn="ctr" rtl="0">
              <a:lnSpc>
                <a:spcPct val="81818"/>
              </a:lnSpc>
              <a:spcBef>
                <a:spcPts val="0"/>
              </a:spcBef>
              <a:spcAft>
                <a:spcPts val="0"/>
              </a:spcAft>
              <a:buNone/>
            </a:pPr>
            <a:r>
              <a:rPr lang="en-US" sz="8800" b="0" i="0" u="none" strike="noStrike" cap="none">
                <a:solidFill>
                  <a:srgbClr val="D1581F"/>
                </a:solidFill>
                <a:latin typeface="Arial"/>
                <a:ea typeface="Arial"/>
                <a:cs typeface="Arial"/>
                <a:sym typeface="Arial"/>
              </a:rPr>
              <a:t>Nội dung</a:t>
            </a:r>
            <a:endParaRPr sz="8800" b="0" i="0" u="none" strike="noStrike" cap="none">
              <a:solidFill>
                <a:srgbClr val="D1581F"/>
              </a:solidFill>
              <a:latin typeface="Arial"/>
              <a:ea typeface="Arial"/>
              <a:cs typeface="Arial"/>
              <a:sym typeface="Arial"/>
            </a:endParaRPr>
          </a:p>
        </p:txBody>
      </p:sp>
      <p:sp>
        <p:nvSpPr>
          <p:cNvPr id="119" name="Google Shape;119;p3"/>
          <p:cNvSpPr txBox="1"/>
          <p:nvPr/>
        </p:nvSpPr>
        <p:spPr>
          <a:xfrm>
            <a:off x="2564325" y="6053718"/>
            <a:ext cx="9545624" cy="6309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Đọc một số đoạn văn hay.</a:t>
            </a:r>
            <a:endParaRPr sz="4800" b="1" i="0" u="none" strike="noStrike" cap="none">
              <a:solidFill>
                <a:srgbClr val="065928"/>
              </a:solidFill>
              <a:latin typeface="Calibri"/>
              <a:ea typeface="Calibri"/>
              <a:cs typeface="Calibri"/>
              <a:sym typeface="Calibri"/>
            </a:endParaRPr>
          </a:p>
        </p:txBody>
      </p:sp>
      <p:sp>
        <p:nvSpPr>
          <p:cNvPr id="120" name="Google Shape;120;p3"/>
          <p:cNvSpPr txBox="1"/>
          <p:nvPr/>
        </p:nvSpPr>
        <p:spPr>
          <a:xfrm>
            <a:off x="2943225" y="3027760"/>
            <a:ext cx="8193074" cy="88267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800" b="1" i="0" u="none" strike="noStrike" cap="none">
                <a:solidFill>
                  <a:srgbClr val="065928"/>
                </a:solidFill>
                <a:latin typeface="Calibri"/>
                <a:ea typeface="Calibri"/>
                <a:cs typeface="Calibri"/>
                <a:sym typeface="Calibri"/>
              </a:rPr>
              <a:t>Xác định yêu cầu đề.</a:t>
            </a:r>
            <a:endParaRPr sz="4800" b="1" i="0" u="none" strike="noStrike" cap="none">
              <a:solidFill>
                <a:srgbClr val="065928"/>
              </a:solidFill>
              <a:latin typeface="Calibri"/>
              <a:ea typeface="Calibri"/>
              <a:cs typeface="Calibri"/>
              <a:sym typeface="Calibri"/>
            </a:endParaRPr>
          </a:p>
        </p:txBody>
      </p:sp>
      <p:pic>
        <p:nvPicPr>
          <p:cNvPr id="121" name="Google Shape;121;p3"/>
          <p:cNvPicPr preferRelativeResize="0"/>
          <p:nvPr/>
        </p:nvPicPr>
        <p:blipFill rotWithShape="1">
          <a:blip r:embed="rId3">
            <a:alphaModFix/>
          </a:blip>
          <a:srcRect l="26329"/>
          <a:stretch/>
        </p:blipFill>
        <p:spPr>
          <a:xfrm>
            <a:off x="0" y="707633"/>
            <a:ext cx="1779256" cy="1629124"/>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1186752" y="1316786"/>
            <a:ext cx="1185009" cy="676936"/>
          </a:xfrm>
          <a:prstGeom prst="rect">
            <a:avLst/>
          </a:prstGeom>
          <a:noFill/>
          <a:ln>
            <a:noFill/>
          </a:ln>
        </p:spPr>
      </p:pic>
      <p:pic>
        <p:nvPicPr>
          <p:cNvPr id="123" name="Google Shape;123;p3"/>
          <p:cNvPicPr preferRelativeResize="0"/>
          <p:nvPr/>
        </p:nvPicPr>
        <p:blipFill rotWithShape="1">
          <a:blip r:embed="rId5">
            <a:alphaModFix/>
          </a:blip>
          <a:srcRect/>
          <a:stretch/>
        </p:blipFill>
        <p:spPr>
          <a:xfrm rot="-955850">
            <a:off x="-620510" y="-691459"/>
            <a:ext cx="2344257" cy="1802947"/>
          </a:xfrm>
          <a:prstGeom prst="rect">
            <a:avLst/>
          </a:prstGeom>
          <a:noFill/>
          <a:ln>
            <a:noFill/>
          </a:ln>
        </p:spPr>
      </p:pic>
      <p:grpSp>
        <p:nvGrpSpPr>
          <p:cNvPr id="124" name="Google Shape;124;p3"/>
          <p:cNvGrpSpPr/>
          <p:nvPr/>
        </p:nvGrpSpPr>
        <p:grpSpPr>
          <a:xfrm>
            <a:off x="978929" y="2677317"/>
            <a:ext cx="1392832" cy="1439958"/>
            <a:chOff x="6402444" y="3041822"/>
            <a:chExt cx="1392832" cy="1439958"/>
          </a:xfrm>
        </p:grpSpPr>
        <p:pic>
          <p:nvPicPr>
            <p:cNvPr id="125" name="Google Shape;125;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26" name="Google Shape;126;p3"/>
            <p:cNvSpPr txBox="1"/>
            <p:nvPr/>
          </p:nvSpPr>
          <p:spPr>
            <a:xfrm>
              <a:off x="6762592" y="3154507"/>
              <a:ext cx="672535" cy="12145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1</a:t>
              </a:r>
              <a:endParaRPr/>
            </a:p>
          </p:txBody>
        </p:sp>
      </p:grpSp>
      <p:grpSp>
        <p:nvGrpSpPr>
          <p:cNvPr id="127" name="Google Shape;127;p3"/>
          <p:cNvGrpSpPr/>
          <p:nvPr/>
        </p:nvGrpSpPr>
        <p:grpSpPr>
          <a:xfrm>
            <a:off x="8314759" y="4040494"/>
            <a:ext cx="12096102" cy="1439958"/>
            <a:chOff x="989089" y="5224429"/>
            <a:chExt cx="12096102" cy="1439958"/>
          </a:xfrm>
        </p:grpSpPr>
        <p:sp>
          <p:nvSpPr>
            <p:cNvPr id="128" name="Google Shape;128;p3"/>
            <p:cNvSpPr txBox="1"/>
            <p:nvPr/>
          </p:nvSpPr>
          <p:spPr>
            <a:xfrm>
              <a:off x="3006167" y="5845044"/>
              <a:ext cx="10079024"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Hướng dẫn đánh giá bài làm.</a:t>
              </a:r>
              <a:endParaRPr sz="4800" b="1" i="0" u="none" strike="noStrike" cap="none">
                <a:solidFill>
                  <a:srgbClr val="065928"/>
                </a:solidFill>
                <a:latin typeface="Calibri"/>
                <a:ea typeface="Calibri"/>
                <a:cs typeface="Calibri"/>
                <a:sym typeface="Calibri"/>
              </a:endParaRPr>
            </a:p>
          </p:txBody>
        </p:sp>
        <p:grpSp>
          <p:nvGrpSpPr>
            <p:cNvPr id="129" name="Google Shape;129;p3"/>
            <p:cNvGrpSpPr/>
            <p:nvPr/>
          </p:nvGrpSpPr>
          <p:grpSpPr>
            <a:xfrm>
              <a:off x="989089" y="5224429"/>
              <a:ext cx="1392832" cy="1439958"/>
              <a:chOff x="6402444" y="3041822"/>
              <a:chExt cx="1392832" cy="1439958"/>
            </a:xfrm>
          </p:grpSpPr>
          <p:pic>
            <p:nvPicPr>
              <p:cNvPr id="130" name="Google Shape;130;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1" name="Google Shape;131;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2</a:t>
                </a:r>
                <a:endParaRPr/>
              </a:p>
            </p:txBody>
          </p:sp>
        </p:grpSp>
      </p:grpSp>
      <p:grpSp>
        <p:nvGrpSpPr>
          <p:cNvPr id="132" name="Google Shape;132;p3"/>
          <p:cNvGrpSpPr/>
          <p:nvPr/>
        </p:nvGrpSpPr>
        <p:grpSpPr>
          <a:xfrm>
            <a:off x="964125" y="5508925"/>
            <a:ext cx="1392832" cy="1439958"/>
            <a:chOff x="6402444" y="3041822"/>
            <a:chExt cx="1392832" cy="1439958"/>
          </a:xfrm>
        </p:grpSpPr>
        <p:pic>
          <p:nvPicPr>
            <p:cNvPr id="133" name="Google Shape;133;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4" name="Google Shape;134;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3</a:t>
              </a:r>
              <a:endParaRPr/>
            </a:p>
          </p:txBody>
        </p:sp>
      </p:grpSp>
      <p:grpSp>
        <p:nvGrpSpPr>
          <p:cNvPr id="135" name="Google Shape;135;p3"/>
          <p:cNvGrpSpPr/>
          <p:nvPr/>
        </p:nvGrpSpPr>
        <p:grpSpPr>
          <a:xfrm>
            <a:off x="7134753" y="7721224"/>
            <a:ext cx="1392832" cy="1439958"/>
            <a:chOff x="6402444" y="3041822"/>
            <a:chExt cx="1392832" cy="1439958"/>
          </a:xfrm>
        </p:grpSpPr>
        <p:pic>
          <p:nvPicPr>
            <p:cNvPr id="136" name="Google Shape;136;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7" name="Google Shape;137;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4</a:t>
              </a:r>
              <a:endParaRPr/>
            </a:p>
          </p:txBody>
        </p:sp>
      </p:grpSp>
      <p:sp>
        <p:nvSpPr>
          <p:cNvPr id="138" name="Google Shape;138;p3"/>
          <p:cNvSpPr txBox="1"/>
          <p:nvPr/>
        </p:nvSpPr>
        <p:spPr>
          <a:xfrm>
            <a:off x="9088120" y="8332726"/>
            <a:ext cx="9545624"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Chữa lỗi và viết lại bài.</a:t>
            </a:r>
            <a:endParaRPr sz="4800" b="1" i="0" u="none" strike="noStrike" cap="none">
              <a:solidFill>
                <a:srgbClr val="065928"/>
              </a:solidFill>
              <a:latin typeface="Calibri"/>
              <a:ea typeface="Calibri"/>
              <a:cs typeface="Calibri"/>
              <a:sym typeface="Calibri"/>
            </a:endParaRPr>
          </a:p>
        </p:txBody>
      </p:sp>
      <p:pic>
        <p:nvPicPr>
          <p:cNvPr id="139" name="Google Shape;139;p3"/>
          <p:cNvPicPr preferRelativeResize="0"/>
          <p:nvPr/>
        </p:nvPicPr>
        <p:blipFill rotWithShape="1">
          <a:blip r:embed="rId7">
            <a:alphaModFix/>
          </a:blip>
          <a:srcRect/>
          <a:stretch/>
        </p:blipFill>
        <p:spPr>
          <a:xfrm>
            <a:off x="334242" y="7933235"/>
            <a:ext cx="1888408" cy="2056682"/>
          </a:xfrm>
          <a:prstGeom prst="rect">
            <a:avLst/>
          </a:prstGeom>
          <a:noFill/>
          <a:ln>
            <a:noFill/>
          </a:ln>
        </p:spPr>
      </p:pic>
      <p:pic>
        <p:nvPicPr>
          <p:cNvPr id="140" name="Google Shape;140;p3"/>
          <p:cNvPicPr preferRelativeResize="0"/>
          <p:nvPr/>
        </p:nvPicPr>
        <p:blipFill rotWithShape="1">
          <a:blip r:embed="rId8">
            <a:alphaModFix/>
          </a:blip>
          <a:srcRect/>
          <a:stretch/>
        </p:blipFill>
        <p:spPr>
          <a:xfrm>
            <a:off x="13860932" y="2214076"/>
            <a:ext cx="1847617" cy="1679652"/>
          </a:xfrm>
          <a:prstGeom prst="rect">
            <a:avLst/>
          </a:prstGeom>
          <a:noFill/>
          <a:ln>
            <a:noFill/>
          </a:ln>
        </p:spPr>
      </p:pic>
      <p:pic>
        <p:nvPicPr>
          <p:cNvPr id="141" name="Google Shape;141;p3"/>
          <p:cNvPicPr preferRelativeResize="0"/>
          <p:nvPr/>
        </p:nvPicPr>
        <p:blipFill rotWithShape="1">
          <a:blip r:embed="rId9">
            <a:alphaModFix/>
          </a:blip>
          <a:srcRect/>
          <a:stretch/>
        </p:blipFill>
        <p:spPr>
          <a:xfrm flipH="1">
            <a:off x="7856990" y="6878113"/>
            <a:ext cx="850670" cy="1306896"/>
          </a:xfrm>
          <a:prstGeom prst="rect">
            <a:avLst/>
          </a:prstGeom>
          <a:noFill/>
          <a:ln>
            <a:noFill/>
          </a:ln>
        </p:spPr>
      </p:pic>
      <p:pic>
        <p:nvPicPr>
          <p:cNvPr id="142" name="Google Shape;142;p3"/>
          <p:cNvPicPr preferRelativeResize="0"/>
          <p:nvPr/>
        </p:nvPicPr>
        <p:blipFill rotWithShape="1">
          <a:blip r:embed="rId9">
            <a:alphaModFix/>
          </a:blip>
          <a:srcRect/>
          <a:stretch/>
        </p:blipFill>
        <p:spPr>
          <a:xfrm flipH="1">
            <a:off x="9055308" y="3354213"/>
            <a:ext cx="850670" cy="1306896"/>
          </a:xfrm>
          <a:prstGeom prst="rect">
            <a:avLst/>
          </a:prstGeom>
          <a:noFill/>
          <a:ln>
            <a:noFill/>
          </a:ln>
        </p:spPr>
      </p:pic>
      <p:pic>
        <p:nvPicPr>
          <p:cNvPr id="143" name="Google Shape;143;p3"/>
          <p:cNvPicPr preferRelativeResize="0"/>
          <p:nvPr/>
        </p:nvPicPr>
        <p:blipFill rotWithShape="1">
          <a:blip r:embed="rId9">
            <a:alphaModFix/>
          </a:blip>
          <a:srcRect/>
          <a:stretch/>
        </p:blipFill>
        <p:spPr>
          <a:xfrm>
            <a:off x="853111" y="1892934"/>
            <a:ext cx="850670" cy="1306896"/>
          </a:xfrm>
          <a:prstGeom prst="rect">
            <a:avLst/>
          </a:prstGeom>
          <a:noFill/>
          <a:ln>
            <a:noFill/>
          </a:ln>
        </p:spPr>
      </p:pic>
      <p:pic>
        <p:nvPicPr>
          <p:cNvPr id="144" name="Google Shape;144;p3"/>
          <p:cNvPicPr preferRelativeResize="0"/>
          <p:nvPr/>
        </p:nvPicPr>
        <p:blipFill rotWithShape="1">
          <a:blip r:embed="rId9">
            <a:alphaModFix/>
          </a:blip>
          <a:srcRect/>
          <a:stretch/>
        </p:blipFill>
        <p:spPr>
          <a:xfrm>
            <a:off x="827320" y="4712139"/>
            <a:ext cx="850670" cy="1306896"/>
          </a:xfrm>
          <a:prstGeom prst="rect">
            <a:avLst/>
          </a:prstGeom>
          <a:noFill/>
          <a:ln>
            <a:noFill/>
          </a:ln>
        </p:spPr>
      </p:pic>
      <p:pic>
        <p:nvPicPr>
          <p:cNvPr id="145" name="Google Shape;145;p3"/>
          <p:cNvPicPr preferRelativeResize="0"/>
          <p:nvPr/>
        </p:nvPicPr>
        <p:blipFill rotWithShape="1">
          <a:blip r:embed="rId10">
            <a:alphaModFix/>
          </a:blip>
          <a:srcRect/>
          <a:stretch/>
        </p:blipFill>
        <p:spPr>
          <a:xfrm>
            <a:off x="14840800" y="473039"/>
            <a:ext cx="3042072" cy="2186489"/>
          </a:xfrm>
          <a:prstGeom prst="rect">
            <a:avLst/>
          </a:prstGeom>
          <a:noFill/>
          <a:ln>
            <a:noFill/>
          </a:ln>
        </p:spPr>
      </p:pic>
      <p:pic>
        <p:nvPicPr>
          <p:cNvPr id="146" name="Google Shape;146;p3"/>
          <p:cNvPicPr preferRelativeResize="0"/>
          <p:nvPr/>
        </p:nvPicPr>
        <p:blipFill rotWithShape="1">
          <a:blip r:embed="rId11">
            <a:alphaModFix/>
          </a:blip>
          <a:srcRect l="5444" b="31324"/>
          <a:stretch/>
        </p:blipFill>
        <p:spPr>
          <a:xfrm>
            <a:off x="-227345" y="9268944"/>
            <a:ext cx="18742690" cy="2772061"/>
          </a:xfrm>
          <a:prstGeom prst="rect">
            <a:avLst/>
          </a:prstGeom>
          <a:noFill/>
          <a:ln>
            <a:noFill/>
          </a:ln>
        </p:spPr>
      </p:pic>
      <p:pic>
        <p:nvPicPr>
          <p:cNvPr id="147" name="Google Shape;147;p3"/>
          <p:cNvPicPr preferRelativeResize="0"/>
          <p:nvPr/>
        </p:nvPicPr>
        <p:blipFill rotWithShape="1">
          <a:blip r:embed="rId12">
            <a:alphaModFix/>
          </a:blip>
          <a:srcRect/>
          <a:stretch/>
        </p:blipFill>
        <p:spPr>
          <a:xfrm>
            <a:off x="15139955" y="9221634"/>
            <a:ext cx="1221881" cy="917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2000"/>
                                        <p:tgtEl>
                                          <p:spTgt spid="119"/>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51"/>
        <p:cNvGrpSpPr/>
        <p:nvPr/>
      </p:nvGrpSpPr>
      <p:grpSpPr>
        <a:xfrm>
          <a:off x="0" y="0"/>
          <a:ext cx="0" cy="0"/>
          <a:chOff x="0" y="0"/>
          <a:chExt cx="0" cy="0"/>
        </a:xfrm>
      </p:grpSpPr>
      <p:sp>
        <p:nvSpPr>
          <p:cNvPr id="152" name="Google Shape;152;p4"/>
          <p:cNvSpPr/>
          <p:nvPr/>
        </p:nvSpPr>
        <p:spPr>
          <a:xfrm>
            <a:off x="-281721" y="8831400"/>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4"/>
          <p:cNvPicPr preferRelativeResize="0"/>
          <p:nvPr/>
        </p:nvPicPr>
        <p:blipFill rotWithShape="1">
          <a:blip r:embed="rId3">
            <a:alphaModFix/>
          </a:blip>
          <a:srcRect/>
          <a:stretch/>
        </p:blipFill>
        <p:spPr>
          <a:xfrm>
            <a:off x="15738264" y="1054997"/>
            <a:ext cx="3042072" cy="2186489"/>
          </a:xfrm>
          <a:prstGeom prst="rect">
            <a:avLst/>
          </a:prstGeom>
          <a:noFill/>
          <a:ln>
            <a:noFill/>
          </a:ln>
        </p:spPr>
      </p:pic>
      <p:pic>
        <p:nvPicPr>
          <p:cNvPr id="154" name="Google Shape;154;p4"/>
          <p:cNvPicPr preferRelativeResize="0"/>
          <p:nvPr/>
        </p:nvPicPr>
        <p:blipFill rotWithShape="1">
          <a:blip r:embed="rId4">
            <a:alphaModFix/>
          </a:blip>
          <a:srcRect/>
          <a:stretch/>
        </p:blipFill>
        <p:spPr>
          <a:xfrm>
            <a:off x="15474207" y="9286875"/>
            <a:ext cx="920337" cy="691089"/>
          </a:xfrm>
          <a:prstGeom prst="rect">
            <a:avLst/>
          </a:prstGeom>
          <a:noFill/>
          <a:ln>
            <a:noFill/>
          </a:ln>
        </p:spPr>
      </p:pic>
      <p:pic>
        <p:nvPicPr>
          <p:cNvPr id="155" name="Google Shape;155;p4"/>
          <p:cNvPicPr preferRelativeResize="0"/>
          <p:nvPr/>
        </p:nvPicPr>
        <p:blipFill rotWithShape="1">
          <a:blip r:embed="rId5">
            <a:alphaModFix/>
          </a:blip>
          <a:srcRect/>
          <a:stretch/>
        </p:blipFill>
        <p:spPr>
          <a:xfrm>
            <a:off x="3859282" y="9316756"/>
            <a:ext cx="905913" cy="680259"/>
          </a:xfrm>
          <a:prstGeom prst="rect">
            <a:avLst/>
          </a:prstGeom>
          <a:noFill/>
          <a:ln>
            <a:noFill/>
          </a:ln>
        </p:spPr>
      </p:pic>
      <p:pic>
        <p:nvPicPr>
          <p:cNvPr id="156" name="Google Shape;156;p4"/>
          <p:cNvPicPr preferRelativeResize="0"/>
          <p:nvPr/>
        </p:nvPicPr>
        <p:blipFill rotWithShape="1">
          <a:blip r:embed="rId6">
            <a:alphaModFix/>
          </a:blip>
          <a:srcRect/>
          <a:stretch/>
        </p:blipFill>
        <p:spPr>
          <a:xfrm>
            <a:off x="304800" y="265620"/>
            <a:ext cx="1079393" cy="728100"/>
          </a:xfrm>
          <a:prstGeom prst="rect">
            <a:avLst/>
          </a:prstGeom>
          <a:noFill/>
          <a:ln>
            <a:noFill/>
          </a:ln>
        </p:spPr>
      </p:pic>
      <p:pic>
        <p:nvPicPr>
          <p:cNvPr id="157" name="Google Shape;157;p4"/>
          <p:cNvPicPr preferRelativeResize="0"/>
          <p:nvPr/>
        </p:nvPicPr>
        <p:blipFill rotWithShape="1">
          <a:blip r:embed="rId7">
            <a:alphaModFix/>
          </a:blip>
          <a:srcRect b="77966"/>
          <a:stretch/>
        </p:blipFill>
        <p:spPr>
          <a:xfrm rot="10800000" flipH="1">
            <a:off x="1768505" y="1336918"/>
            <a:ext cx="8016054" cy="125242"/>
          </a:xfrm>
          <a:prstGeom prst="rect">
            <a:avLst/>
          </a:prstGeom>
          <a:noFill/>
          <a:ln>
            <a:noFill/>
          </a:ln>
        </p:spPr>
      </p:pic>
      <p:sp>
        <p:nvSpPr>
          <p:cNvPr id="158" name="Google Shape;158;p4"/>
          <p:cNvSpPr txBox="1"/>
          <p:nvPr/>
        </p:nvSpPr>
        <p:spPr>
          <a:xfrm>
            <a:off x="1407639" y="272893"/>
            <a:ext cx="8688466" cy="10002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600" b="1" i="0" u="none" strike="noStrike" cap="none">
                <a:solidFill>
                  <a:srgbClr val="065928"/>
                </a:solidFill>
                <a:latin typeface="Calibri"/>
                <a:ea typeface="Calibri"/>
                <a:cs typeface="Calibri"/>
                <a:sym typeface="Calibri"/>
              </a:rPr>
              <a:t>1. Xác định yêu cầu đề bài</a:t>
            </a:r>
            <a:endParaRPr sz="5600" b="1" i="0" u="none" strike="noStrike" cap="none">
              <a:solidFill>
                <a:srgbClr val="065928"/>
              </a:solidFill>
              <a:latin typeface="Calibri"/>
              <a:ea typeface="Calibri"/>
              <a:cs typeface="Calibri"/>
              <a:sym typeface="Calibri"/>
            </a:endParaRPr>
          </a:p>
        </p:txBody>
      </p:sp>
      <p:sp>
        <p:nvSpPr>
          <p:cNvPr id="159" name="Google Shape;159;p4"/>
          <p:cNvSpPr txBox="1"/>
          <p:nvPr/>
        </p:nvSpPr>
        <p:spPr>
          <a:xfrm>
            <a:off x="518346" y="5672375"/>
            <a:ext cx="17541054" cy="99347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4800" b="0" i="0" u="none" strike="noStrike" cap="none">
                <a:solidFill>
                  <a:srgbClr val="76923C"/>
                </a:solidFill>
                <a:latin typeface="Calibri"/>
                <a:ea typeface="Calibri"/>
                <a:cs typeface="Calibri"/>
                <a:sym typeface="Calibri"/>
              </a:rPr>
              <a:t>Đề 3:  Hãy tưởng tượng và tả lại một nhân vật trong truyện em đã đọc.</a:t>
            </a:r>
            <a:endParaRPr/>
          </a:p>
        </p:txBody>
      </p:sp>
      <p:sp>
        <p:nvSpPr>
          <p:cNvPr id="160" name="Google Shape;160;p4"/>
          <p:cNvSpPr txBox="1"/>
          <p:nvPr/>
        </p:nvSpPr>
        <p:spPr>
          <a:xfrm>
            <a:off x="518346" y="2476500"/>
            <a:ext cx="12926597"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0" i="0" u="none" strike="noStrike" cap="none">
                <a:solidFill>
                  <a:srgbClr val="E36C09"/>
                </a:solidFill>
                <a:latin typeface="Calibri"/>
                <a:ea typeface="Calibri"/>
                <a:cs typeface="Calibri"/>
                <a:sym typeface="Calibri"/>
              </a:rPr>
              <a:t>Đề 1:  Tả một ca sĩ đang biểu diễn.</a:t>
            </a:r>
            <a:endParaRPr/>
          </a:p>
        </p:txBody>
      </p:sp>
      <p:sp>
        <p:nvSpPr>
          <p:cNvPr id="161" name="Google Shape;161;p4"/>
          <p:cNvSpPr txBox="1"/>
          <p:nvPr/>
        </p:nvSpPr>
        <p:spPr>
          <a:xfrm>
            <a:off x="518346" y="4223147"/>
            <a:ext cx="12926597"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0" i="0" u="none" strike="noStrike" cap="none">
                <a:solidFill>
                  <a:srgbClr val="974806"/>
                </a:solidFill>
                <a:latin typeface="Calibri"/>
                <a:ea typeface="Calibri"/>
                <a:cs typeface="Calibri"/>
                <a:sym typeface="Calibri"/>
              </a:rPr>
              <a:t>Đề 2:  Tả một diễn viên hài mà em yêu thích.</a:t>
            </a:r>
            <a:endParaRPr/>
          </a:p>
        </p:txBody>
      </p:sp>
      <p:cxnSp>
        <p:nvCxnSpPr>
          <p:cNvPr id="162" name="Google Shape;162;p4"/>
          <p:cNvCxnSpPr/>
          <p:nvPr/>
        </p:nvCxnSpPr>
        <p:spPr>
          <a:xfrm>
            <a:off x="3859282" y="3100645"/>
            <a:ext cx="1224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3" name="Google Shape;163;p4"/>
          <p:cNvCxnSpPr/>
          <p:nvPr/>
        </p:nvCxnSpPr>
        <p:spPr>
          <a:xfrm>
            <a:off x="5149604" y="3100645"/>
            <a:ext cx="3708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4" name="Google Shape;164;p4"/>
          <p:cNvCxnSpPr/>
          <p:nvPr/>
        </p:nvCxnSpPr>
        <p:spPr>
          <a:xfrm>
            <a:off x="3859282" y="4833010"/>
            <a:ext cx="3204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5" name="Google Shape;165;p4"/>
          <p:cNvCxnSpPr/>
          <p:nvPr/>
        </p:nvCxnSpPr>
        <p:spPr>
          <a:xfrm>
            <a:off x="9067800" y="4847292"/>
            <a:ext cx="23622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6" name="Google Shape;166;p4"/>
          <p:cNvCxnSpPr/>
          <p:nvPr/>
        </p:nvCxnSpPr>
        <p:spPr>
          <a:xfrm>
            <a:off x="7239000" y="6637031"/>
            <a:ext cx="10820400" cy="28151"/>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7" name="Google Shape;167;p4"/>
          <p:cNvCxnSpPr/>
          <p:nvPr/>
        </p:nvCxnSpPr>
        <p:spPr>
          <a:xfrm>
            <a:off x="3049461" y="6692663"/>
            <a:ext cx="3431467"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500"/>
                                        <p:tgtEl>
                                          <p:spTgt spid="1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71"/>
        <p:cNvGrpSpPr/>
        <p:nvPr/>
      </p:nvGrpSpPr>
      <p:grpSpPr>
        <a:xfrm>
          <a:off x="0" y="0"/>
          <a:ext cx="0" cy="0"/>
          <a:chOff x="0" y="0"/>
          <a:chExt cx="0" cy="0"/>
        </a:xfrm>
      </p:grpSpPr>
      <p:sp>
        <p:nvSpPr>
          <p:cNvPr id="172" name="Google Shape;172;p5"/>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5"/>
          <p:cNvPicPr preferRelativeResize="0"/>
          <p:nvPr/>
        </p:nvPicPr>
        <p:blipFill rotWithShape="1">
          <a:blip r:embed="rId3">
            <a:alphaModFix/>
          </a:blip>
          <a:srcRect/>
          <a:stretch/>
        </p:blipFill>
        <p:spPr>
          <a:xfrm rot="-231185">
            <a:off x="2609696" y="9550083"/>
            <a:ext cx="2247711" cy="354505"/>
          </a:xfrm>
          <a:prstGeom prst="rect">
            <a:avLst/>
          </a:prstGeom>
          <a:noFill/>
          <a:ln>
            <a:noFill/>
          </a:ln>
        </p:spPr>
      </p:pic>
      <p:pic>
        <p:nvPicPr>
          <p:cNvPr id="174" name="Google Shape;174;p5"/>
          <p:cNvPicPr preferRelativeResize="0"/>
          <p:nvPr/>
        </p:nvPicPr>
        <p:blipFill rotWithShape="1">
          <a:blip r:embed="rId4">
            <a:alphaModFix/>
          </a:blip>
          <a:srcRect/>
          <a:stretch/>
        </p:blipFill>
        <p:spPr>
          <a:xfrm>
            <a:off x="7315983" y="9258300"/>
            <a:ext cx="905913" cy="680259"/>
          </a:xfrm>
          <a:prstGeom prst="rect">
            <a:avLst/>
          </a:prstGeom>
          <a:noFill/>
          <a:ln>
            <a:noFill/>
          </a:ln>
        </p:spPr>
      </p:pic>
      <p:pic>
        <p:nvPicPr>
          <p:cNvPr id="175" name="Google Shape;175;p5"/>
          <p:cNvPicPr preferRelativeResize="0"/>
          <p:nvPr/>
        </p:nvPicPr>
        <p:blipFill rotWithShape="1">
          <a:blip r:embed="rId5">
            <a:alphaModFix/>
          </a:blip>
          <a:srcRect b="19771"/>
          <a:stretch/>
        </p:blipFill>
        <p:spPr>
          <a:xfrm flipH="1">
            <a:off x="10671101" y="7844978"/>
            <a:ext cx="1621126" cy="2465611"/>
          </a:xfrm>
          <a:prstGeom prst="rect">
            <a:avLst/>
          </a:prstGeom>
          <a:noFill/>
          <a:ln>
            <a:noFill/>
          </a:ln>
        </p:spPr>
      </p:pic>
      <p:pic>
        <p:nvPicPr>
          <p:cNvPr id="176" name="Google Shape;176;p5"/>
          <p:cNvPicPr preferRelativeResize="0"/>
          <p:nvPr/>
        </p:nvPicPr>
        <p:blipFill rotWithShape="1">
          <a:blip r:embed="rId6">
            <a:alphaModFix/>
          </a:blip>
          <a:srcRect/>
          <a:stretch/>
        </p:blipFill>
        <p:spPr>
          <a:xfrm>
            <a:off x="14298682" y="9474962"/>
            <a:ext cx="808463" cy="607082"/>
          </a:xfrm>
          <a:prstGeom prst="rect">
            <a:avLst/>
          </a:prstGeom>
          <a:noFill/>
          <a:ln>
            <a:noFill/>
          </a:ln>
        </p:spPr>
      </p:pic>
      <p:pic>
        <p:nvPicPr>
          <p:cNvPr id="177" name="Google Shape;177;p5"/>
          <p:cNvPicPr preferRelativeResize="0"/>
          <p:nvPr/>
        </p:nvPicPr>
        <p:blipFill rotWithShape="1">
          <a:blip r:embed="rId7">
            <a:alphaModFix/>
          </a:blip>
          <a:srcRect/>
          <a:stretch/>
        </p:blipFill>
        <p:spPr>
          <a:xfrm>
            <a:off x="16991814" y="8835180"/>
            <a:ext cx="1296186" cy="1103378"/>
          </a:xfrm>
          <a:prstGeom prst="rect">
            <a:avLst/>
          </a:prstGeom>
          <a:noFill/>
          <a:ln>
            <a:noFill/>
          </a:ln>
        </p:spPr>
      </p:pic>
      <p:pic>
        <p:nvPicPr>
          <p:cNvPr id="178" name="Google Shape;178;p5"/>
          <p:cNvPicPr preferRelativeResize="0"/>
          <p:nvPr/>
        </p:nvPicPr>
        <p:blipFill rotWithShape="1">
          <a:blip r:embed="rId8">
            <a:alphaModFix/>
          </a:blip>
          <a:srcRect/>
          <a:stretch/>
        </p:blipFill>
        <p:spPr>
          <a:xfrm rot="-450475">
            <a:off x="16619157" y="-49681"/>
            <a:ext cx="2723078" cy="2127404"/>
          </a:xfrm>
          <a:prstGeom prst="rect">
            <a:avLst/>
          </a:prstGeom>
          <a:noFill/>
          <a:ln>
            <a:noFill/>
          </a:ln>
        </p:spPr>
      </p:pic>
      <p:pic>
        <p:nvPicPr>
          <p:cNvPr id="179" name="Google Shape;179;p5"/>
          <p:cNvPicPr preferRelativeResize="0"/>
          <p:nvPr/>
        </p:nvPicPr>
        <p:blipFill rotWithShape="1">
          <a:blip r:embed="rId8">
            <a:alphaModFix/>
          </a:blip>
          <a:srcRect/>
          <a:stretch/>
        </p:blipFill>
        <p:spPr>
          <a:xfrm rot="492410" flipH="1">
            <a:off x="-1012494" y="-93081"/>
            <a:ext cx="2723078" cy="2127404"/>
          </a:xfrm>
          <a:prstGeom prst="rect">
            <a:avLst/>
          </a:prstGeom>
          <a:noFill/>
          <a:ln>
            <a:noFill/>
          </a:ln>
        </p:spPr>
      </p:pic>
      <p:pic>
        <p:nvPicPr>
          <p:cNvPr id="180" name="Google Shape;180;p5"/>
          <p:cNvPicPr preferRelativeResize="0"/>
          <p:nvPr/>
        </p:nvPicPr>
        <p:blipFill rotWithShape="1">
          <a:blip r:embed="rId9">
            <a:alphaModFix/>
          </a:blip>
          <a:srcRect t="11764"/>
          <a:stretch/>
        </p:blipFill>
        <p:spPr>
          <a:xfrm>
            <a:off x="208919" y="7610252"/>
            <a:ext cx="1639562" cy="1012667"/>
          </a:xfrm>
          <a:prstGeom prst="rect">
            <a:avLst/>
          </a:prstGeom>
          <a:noFill/>
          <a:ln>
            <a:noFill/>
          </a:ln>
        </p:spPr>
      </p:pic>
      <p:pic>
        <p:nvPicPr>
          <p:cNvPr id="181" name="Google Shape;181;p5"/>
          <p:cNvPicPr preferRelativeResize="0"/>
          <p:nvPr/>
        </p:nvPicPr>
        <p:blipFill rotWithShape="1">
          <a:blip r:embed="rId10">
            <a:alphaModFix/>
          </a:blip>
          <a:srcRect/>
          <a:stretch/>
        </p:blipFill>
        <p:spPr>
          <a:xfrm>
            <a:off x="16063039" y="5243007"/>
            <a:ext cx="4253023" cy="4114800"/>
          </a:xfrm>
          <a:prstGeom prst="rect">
            <a:avLst/>
          </a:prstGeom>
          <a:noFill/>
          <a:ln>
            <a:noFill/>
          </a:ln>
        </p:spPr>
      </p:pic>
      <p:sp>
        <p:nvSpPr>
          <p:cNvPr id="182" name="Google Shape;182;p5"/>
          <p:cNvSpPr txBox="1"/>
          <p:nvPr/>
        </p:nvSpPr>
        <p:spPr>
          <a:xfrm>
            <a:off x="1600200" y="422013"/>
            <a:ext cx="12926597" cy="644472"/>
          </a:xfrm>
          <a:prstGeom prst="rect">
            <a:avLst/>
          </a:prstGeom>
          <a:noFill/>
          <a:ln>
            <a:noFill/>
          </a:ln>
        </p:spPr>
        <p:txBody>
          <a:bodyPr spcFirstLastPara="1" wrap="square" lIns="0" tIns="0" rIns="0" bIns="0" anchor="t" anchorCtr="0">
            <a:spAutoFit/>
          </a:bodyPr>
          <a:lstStyle/>
          <a:p>
            <a:pPr marL="0" marR="0" lvl="0" indent="0" algn="l" rtl="0">
              <a:lnSpc>
                <a:spcPct val="88888"/>
              </a:lnSpc>
              <a:spcBef>
                <a:spcPts val="0"/>
              </a:spcBef>
              <a:spcAft>
                <a:spcPts val="0"/>
              </a:spcAft>
              <a:buNone/>
            </a:pPr>
            <a:r>
              <a:rPr lang="en-US" sz="5400" b="1" i="0" u="none" strike="noStrike" cap="none">
                <a:solidFill>
                  <a:srgbClr val="E36C09"/>
                </a:solidFill>
                <a:latin typeface="Calibri"/>
                <a:ea typeface="Calibri"/>
                <a:cs typeface="Calibri"/>
                <a:sym typeface="Calibri"/>
              </a:rPr>
              <a:t>2. Hướng dẫn đánh giá bài làm</a:t>
            </a:r>
            <a:endParaRPr sz="5400" b="1" i="0" u="none" strike="noStrike" cap="none">
              <a:solidFill>
                <a:srgbClr val="E36C09"/>
              </a:solidFill>
              <a:latin typeface="Calibri"/>
              <a:ea typeface="Calibri"/>
              <a:cs typeface="Calibri"/>
              <a:sym typeface="Calibri"/>
            </a:endParaRPr>
          </a:p>
        </p:txBody>
      </p:sp>
      <p:sp>
        <p:nvSpPr>
          <p:cNvPr id="183" name="Google Shape;183;p5"/>
          <p:cNvSpPr/>
          <p:nvPr/>
        </p:nvSpPr>
        <p:spPr>
          <a:xfrm>
            <a:off x="6258799" y="2091311"/>
            <a:ext cx="6522826" cy="1317224"/>
          </a:xfrm>
          <a:prstGeom prst="roundRect">
            <a:avLst>
              <a:gd name="adj" fmla="val 16667"/>
            </a:avLst>
          </a:prstGeom>
          <a:solidFill>
            <a:schemeClr val="accent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Arial"/>
                <a:ea typeface="Arial"/>
                <a:cs typeface="Arial"/>
                <a:sym typeface="Arial"/>
              </a:rPr>
              <a:t>BỐ CỤC</a:t>
            </a:r>
            <a:endParaRPr sz="5400" b="1" i="0" u="none" strike="noStrike" cap="none">
              <a:solidFill>
                <a:srgbClr val="065928"/>
              </a:solidFill>
              <a:latin typeface="Arial"/>
              <a:ea typeface="Arial"/>
              <a:cs typeface="Arial"/>
              <a:sym typeface="Arial"/>
            </a:endParaRPr>
          </a:p>
        </p:txBody>
      </p:sp>
      <p:sp>
        <p:nvSpPr>
          <p:cNvPr id="184" name="Google Shape;184;p5"/>
          <p:cNvSpPr/>
          <p:nvPr/>
        </p:nvSpPr>
        <p:spPr>
          <a:xfrm>
            <a:off x="1082389" y="5782789"/>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Mở bài</a:t>
            </a:r>
            <a:endParaRPr sz="5400" b="1" i="0" u="none" strike="noStrike" cap="none">
              <a:solidFill>
                <a:srgbClr val="065928"/>
              </a:solidFill>
              <a:latin typeface="Calibri"/>
              <a:ea typeface="Calibri"/>
              <a:cs typeface="Calibri"/>
              <a:sym typeface="Calibri"/>
            </a:endParaRPr>
          </a:p>
        </p:txBody>
      </p:sp>
      <p:sp>
        <p:nvSpPr>
          <p:cNvPr id="185" name="Google Shape;185;p5"/>
          <p:cNvSpPr/>
          <p:nvPr/>
        </p:nvSpPr>
        <p:spPr>
          <a:xfrm>
            <a:off x="7073264" y="5782789"/>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Thân bài</a:t>
            </a:r>
            <a:endParaRPr sz="5400" b="1" i="0" u="none" strike="noStrike" cap="none">
              <a:solidFill>
                <a:srgbClr val="065928"/>
              </a:solidFill>
              <a:latin typeface="Calibri"/>
              <a:ea typeface="Calibri"/>
              <a:cs typeface="Calibri"/>
              <a:sym typeface="Calibri"/>
            </a:endParaRPr>
          </a:p>
        </p:txBody>
      </p:sp>
      <p:sp>
        <p:nvSpPr>
          <p:cNvPr id="186" name="Google Shape;186;p5"/>
          <p:cNvSpPr/>
          <p:nvPr/>
        </p:nvSpPr>
        <p:spPr>
          <a:xfrm>
            <a:off x="12892957" y="5761664"/>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Kết bài</a:t>
            </a:r>
            <a:endParaRPr sz="5400" b="1" i="0" u="none" strike="noStrike" cap="none">
              <a:solidFill>
                <a:srgbClr val="065928"/>
              </a:solidFill>
              <a:latin typeface="Calibri"/>
              <a:ea typeface="Calibri"/>
              <a:cs typeface="Calibri"/>
              <a:sym typeface="Calibri"/>
            </a:endParaRPr>
          </a:p>
        </p:txBody>
      </p:sp>
      <p:cxnSp>
        <p:nvCxnSpPr>
          <p:cNvPr id="187" name="Google Shape;187;p5"/>
          <p:cNvCxnSpPr/>
          <p:nvPr/>
        </p:nvCxnSpPr>
        <p:spPr>
          <a:xfrm flipH="1">
            <a:off x="3561425" y="3400717"/>
            <a:ext cx="5984665" cy="2253240"/>
          </a:xfrm>
          <a:prstGeom prst="straightConnector1">
            <a:avLst/>
          </a:prstGeom>
          <a:noFill/>
          <a:ln w="57150" cap="flat" cmpd="sng">
            <a:solidFill>
              <a:srgbClr val="4A7DBA"/>
            </a:solidFill>
            <a:prstDash val="solid"/>
            <a:round/>
            <a:headEnd type="none" w="sm" len="sm"/>
            <a:tailEnd type="triangle" w="med" len="med"/>
          </a:ln>
        </p:spPr>
      </p:cxnSp>
      <p:cxnSp>
        <p:nvCxnSpPr>
          <p:cNvPr id="188" name="Google Shape;188;p5"/>
          <p:cNvCxnSpPr/>
          <p:nvPr/>
        </p:nvCxnSpPr>
        <p:spPr>
          <a:xfrm>
            <a:off x="9546089" y="3408123"/>
            <a:ext cx="0" cy="2462119"/>
          </a:xfrm>
          <a:prstGeom prst="straightConnector1">
            <a:avLst/>
          </a:prstGeom>
          <a:noFill/>
          <a:ln w="57150" cap="flat" cmpd="sng">
            <a:solidFill>
              <a:srgbClr val="4A7DBA"/>
            </a:solidFill>
            <a:prstDash val="solid"/>
            <a:round/>
            <a:headEnd type="none" w="sm" len="sm"/>
            <a:tailEnd type="triangle" w="med" len="med"/>
          </a:ln>
        </p:spPr>
      </p:cxnSp>
      <p:cxnSp>
        <p:nvCxnSpPr>
          <p:cNvPr id="189" name="Google Shape;189;p5"/>
          <p:cNvCxnSpPr/>
          <p:nvPr/>
        </p:nvCxnSpPr>
        <p:spPr>
          <a:xfrm>
            <a:off x="9522711" y="3408123"/>
            <a:ext cx="5984665" cy="2253240"/>
          </a:xfrm>
          <a:prstGeom prst="straightConnector1">
            <a:avLst/>
          </a:prstGeom>
          <a:noFill/>
          <a:ln w="57150" cap="flat" cmpd="sng">
            <a:solidFill>
              <a:srgbClr val="4A7DBA"/>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par>
                                <p:cTn id="13" presetID="10" presetClass="entr" presetSubtype="0" fill="hold" nodeType="withEffect">
                                  <p:stCondLst>
                                    <p:cond delay="40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1600"/>
                                        <p:tgtEl>
                                          <p:spTgt spid="1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par>
                                <p:cTn id="21" presetID="10" presetClass="entr" presetSubtype="0" fill="hold" nodeType="withEffect">
                                  <p:stCondLst>
                                    <p:cond delay="400"/>
                                  </p:stCondLst>
                                  <p:childTnLst>
                                    <p:set>
                                      <p:cBhvr>
                                        <p:cTn id="22" dur="1" fill="hold">
                                          <p:stCondLst>
                                            <p:cond delay="0"/>
                                          </p:stCondLst>
                                        </p:cTn>
                                        <p:tgtEl>
                                          <p:spTgt spid="185"/>
                                        </p:tgtEl>
                                        <p:attrNameLst>
                                          <p:attrName>style.visibility</p:attrName>
                                        </p:attrNameLst>
                                      </p:cBhvr>
                                      <p:to>
                                        <p:strVal val="visible"/>
                                      </p:to>
                                    </p:set>
                                    <p:animEffect transition="in" filter="fade">
                                      <p:cBhvr>
                                        <p:cTn id="23" dur="1600"/>
                                        <p:tgtEl>
                                          <p:spTgt spid="18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9"/>
                                        </p:tgtEl>
                                        <p:attrNameLst>
                                          <p:attrName>style.visibility</p:attrName>
                                        </p:attrNameLst>
                                      </p:cBhvr>
                                      <p:to>
                                        <p:strVal val="visible"/>
                                      </p:to>
                                    </p:set>
                                    <p:animEffect transition="in" filter="fade">
                                      <p:cBhvr>
                                        <p:cTn id="28" dur="500"/>
                                        <p:tgtEl>
                                          <p:spTgt spid="189"/>
                                        </p:tgtEl>
                                      </p:cBhvr>
                                    </p:animEffect>
                                  </p:childTnLst>
                                </p:cTn>
                              </p:par>
                              <p:par>
                                <p:cTn id="29" presetID="10" presetClass="entr" presetSubtype="0" fill="hold" nodeType="withEffect">
                                  <p:stCondLst>
                                    <p:cond delay="500"/>
                                  </p:stCondLst>
                                  <p:childTnLst>
                                    <p:set>
                                      <p:cBhvr>
                                        <p:cTn id="30" dur="1" fill="hold">
                                          <p:stCondLst>
                                            <p:cond delay="0"/>
                                          </p:stCondLst>
                                        </p:cTn>
                                        <p:tgtEl>
                                          <p:spTgt spid="186"/>
                                        </p:tgtEl>
                                        <p:attrNameLst>
                                          <p:attrName>style.visibility</p:attrName>
                                        </p:attrNameLst>
                                      </p:cBhvr>
                                      <p:to>
                                        <p:strVal val="visible"/>
                                      </p:to>
                                    </p:set>
                                    <p:animEffect transition="in" filter="fade">
                                      <p:cBhvr>
                                        <p:cTn id="31" dur="1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93"/>
        <p:cNvGrpSpPr/>
        <p:nvPr/>
      </p:nvGrpSpPr>
      <p:grpSpPr>
        <a:xfrm>
          <a:off x="0" y="0"/>
          <a:ext cx="0" cy="0"/>
          <a:chOff x="0" y="0"/>
          <a:chExt cx="0" cy="0"/>
        </a:xfrm>
      </p:grpSpPr>
      <p:sp>
        <p:nvSpPr>
          <p:cNvPr id="194" name="Google Shape;194;p6"/>
          <p:cNvSpPr/>
          <p:nvPr/>
        </p:nvSpPr>
        <p:spPr>
          <a:xfrm>
            <a:off x="1143000" y="2400300"/>
            <a:ext cx="7468692" cy="6355749"/>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195" name="Google Shape;195;p6"/>
          <p:cNvSpPr/>
          <p:nvPr/>
        </p:nvSpPr>
        <p:spPr>
          <a:xfrm>
            <a:off x="9296400" y="2333963"/>
            <a:ext cx="8229600" cy="6422086"/>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196" name="Google Shape;196;p6"/>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197" name="Google Shape;197;p6"/>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199" name="Google Shape;199;p6"/>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00" name="Google Shape;200;p6"/>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01" name="Google Shape;201;p6"/>
          <p:cNvSpPr/>
          <p:nvPr/>
        </p:nvSpPr>
        <p:spPr>
          <a:xfrm>
            <a:off x="1383825" y="4654988"/>
            <a:ext cx="719035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rgbClr val="000000"/>
                </a:solidFill>
                <a:latin typeface="Calibri"/>
                <a:ea typeface="Calibri"/>
                <a:cs typeface="Calibri"/>
                <a:sym typeface="Calibri"/>
              </a:rPr>
              <a:t>+ Đúng bố cục bài văn tả người </a:t>
            </a:r>
            <a:endParaRPr sz="4000" b="0" i="0" u="none" strike="noStrike" cap="none">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b="0" i="0" u="none" strike="noStrike" cap="none">
                <a:solidFill>
                  <a:srgbClr val="000000"/>
                </a:solidFill>
                <a:latin typeface="Calibri"/>
                <a:ea typeface="Calibri"/>
                <a:cs typeface="Calibri"/>
                <a:sym typeface="Calibri"/>
              </a:rPr>
              <a:t>+ Đúng chính tả, trình bày sạch sẽ</a:t>
            </a:r>
            <a:endParaRPr sz="4000" b="0" i="0" u="none" strike="noStrike" cap="none">
              <a:solidFill>
                <a:schemeClr val="dk1"/>
              </a:solidFill>
              <a:latin typeface="Calibri"/>
              <a:ea typeface="Calibri"/>
              <a:cs typeface="Calibri"/>
              <a:sym typeface="Calibri"/>
            </a:endParaRPr>
          </a:p>
        </p:txBody>
      </p:sp>
      <p:pic>
        <p:nvPicPr>
          <p:cNvPr id="202" name="Google Shape;202;p6"/>
          <p:cNvPicPr preferRelativeResize="0"/>
          <p:nvPr/>
        </p:nvPicPr>
        <p:blipFill rotWithShape="1">
          <a:blip r:embed="rId8">
            <a:alphaModFix/>
          </a:blip>
          <a:srcRect b="77966"/>
          <a:stretch/>
        </p:blipFill>
        <p:spPr>
          <a:xfrm rot="10800000" flipH="1">
            <a:off x="2506013" y="3366877"/>
            <a:ext cx="4624325" cy="61753"/>
          </a:xfrm>
          <a:prstGeom prst="rect">
            <a:avLst/>
          </a:prstGeom>
          <a:noFill/>
          <a:ln>
            <a:noFill/>
          </a:ln>
        </p:spPr>
      </p:pic>
      <p:pic>
        <p:nvPicPr>
          <p:cNvPr id="203" name="Google Shape;203;p6"/>
          <p:cNvPicPr preferRelativeResize="0"/>
          <p:nvPr/>
        </p:nvPicPr>
        <p:blipFill rotWithShape="1">
          <a:blip r:embed="rId8">
            <a:alphaModFix/>
          </a:blip>
          <a:srcRect b="77966"/>
          <a:stretch/>
        </p:blipFill>
        <p:spPr>
          <a:xfrm>
            <a:off x="11048202" y="3340794"/>
            <a:ext cx="4851240" cy="64784"/>
          </a:xfrm>
          <a:prstGeom prst="rect">
            <a:avLst/>
          </a:prstGeom>
          <a:noFill/>
          <a:ln>
            <a:noFill/>
          </a:ln>
        </p:spPr>
      </p:pic>
      <p:sp>
        <p:nvSpPr>
          <p:cNvPr id="204" name="Google Shape;204;p6"/>
          <p:cNvSpPr/>
          <p:nvPr/>
        </p:nvSpPr>
        <p:spPr>
          <a:xfrm>
            <a:off x="3557113" y="2563848"/>
            <a:ext cx="264046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E36C09"/>
                </a:solidFill>
                <a:latin typeface="Calibri"/>
                <a:ea typeface="Calibri"/>
                <a:cs typeface="Calibri"/>
                <a:sym typeface="Calibri"/>
              </a:rPr>
              <a:t>Hình thức </a:t>
            </a:r>
            <a:endParaRPr sz="4400" b="1">
              <a:solidFill>
                <a:srgbClr val="E36C09"/>
              </a:solidFill>
              <a:latin typeface="Calibri"/>
              <a:ea typeface="Calibri"/>
              <a:cs typeface="Calibri"/>
              <a:sym typeface="Calibri"/>
            </a:endParaRPr>
          </a:p>
        </p:txBody>
      </p:sp>
      <p:sp>
        <p:nvSpPr>
          <p:cNvPr id="205" name="Google Shape;205;p6"/>
          <p:cNvSpPr/>
          <p:nvPr/>
        </p:nvSpPr>
        <p:spPr>
          <a:xfrm>
            <a:off x="12573000" y="2525891"/>
            <a:ext cx="243047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36C09"/>
                </a:solidFill>
                <a:latin typeface="Calibri"/>
                <a:ea typeface="Calibri"/>
                <a:cs typeface="Calibri"/>
                <a:sym typeface="Calibri"/>
              </a:rPr>
              <a:t>Nội dung </a:t>
            </a:r>
            <a:endParaRPr sz="4400" b="1">
              <a:solidFill>
                <a:srgbClr val="E36C09"/>
              </a:solidFill>
              <a:latin typeface="Calibri"/>
              <a:ea typeface="Calibri"/>
              <a:cs typeface="Calibri"/>
              <a:sym typeface="Calibri"/>
            </a:endParaRPr>
          </a:p>
        </p:txBody>
      </p:sp>
      <p:sp>
        <p:nvSpPr>
          <p:cNvPr id="206" name="Google Shape;206;p6"/>
          <p:cNvSpPr/>
          <p:nvPr/>
        </p:nvSpPr>
        <p:spPr>
          <a:xfrm>
            <a:off x="9663822" y="3752103"/>
            <a:ext cx="7620000"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 Đúng yêu cầu đề bài </a:t>
            </a:r>
            <a:endParaRPr sz="4000">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a:solidFill>
                  <a:srgbClr val="000000"/>
                </a:solidFill>
                <a:latin typeface="Calibri"/>
                <a:ea typeface="Calibri"/>
                <a:cs typeface="Calibri"/>
                <a:sym typeface="Calibri"/>
              </a:rPr>
              <a:t>+ Thể hiện khả năng quan sát và chọn lọc đặc điểm miêu tả đặc sắc, phù hợp </a:t>
            </a:r>
            <a:endParaRPr sz="4000">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a:solidFill>
                  <a:srgbClr val="000000"/>
                </a:solidFill>
                <a:latin typeface="Calibri"/>
                <a:ea typeface="Calibri"/>
                <a:cs typeface="Calibri"/>
                <a:sym typeface="Calibri"/>
              </a:rPr>
              <a:t>+ Diễn đạt mạch lạc, lối viết giàu cảm xúc</a:t>
            </a:r>
            <a:endParaRPr sz="4000">
              <a:solidFill>
                <a:srgbClr val="000000"/>
              </a:solidFill>
              <a:latin typeface="Calibri"/>
              <a:ea typeface="Calibri"/>
              <a:cs typeface="Calibri"/>
              <a:sym typeface="Calibri"/>
            </a:endParaRPr>
          </a:p>
        </p:txBody>
      </p:sp>
      <p:sp>
        <p:nvSpPr>
          <p:cNvPr id="207" name="Google Shape;207;p6"/>
          <p:cNvSpPr txBox="1"/>
          <p:nvPr/>
        </p:nvSpPr>
        <p:spPr>
          <a:xfrm>
            <a:off x="1818525" y="758612"/>
            <a:ext cx="13992091" cy="896015"/>
          </a:xfrm>
          <a:prstGeom prst="rect">
            <a:avLst/>
          </a:prstGeom>
          <a:noFill/>
          <a:ln>
            <a:noFill/>
          </a:ln>
        </p:spPr>
        <p:txBody>
          <a:bodyPr spcFirstLastPara="1" wrap="square" lIns="0" tIns="0" rIns="0" bIns="0" anchor="t" anchorCtr="0">
            <a:spAutoFit/>
          </a:bodyPr>
          <a:lstStyle/>
          <a:p>
            <a:pPr marL="0" marR="0" lvl="0" indent="0" algn="ctr" rtl="0">
              <a:lnSpc>
                <a:spcPct val="81000"/>
              </a:lnSpc>
              <a:spcBef>
                <a:spcPts val="0"/>
              </a:spcBef>
              <a:spcAft>
                <a:spcPts val="0"/>
              </a:spcAft>
              <a:buNone/>
            </a:pPr>
            <a:r>
              <a:rPr lang="en-US" sz="8000">
                <a:solidFill>
                  <a:srgbClr val="00B050"/>
                </a:solidFill>
                <a:latin typeface="Calibri"/>
                <a:ea typeface="Calibri"/>
                <a:cs typeface="Calibri"/>
                <a:sym typeface="Calibri"/>
              </a:rPr>
              <a:t>Tiêu chí đánh giá </a:t>
            </a:r>
            <a:endParaRPr sz="8000">
              <a:solidFill>
                <a:srgbClr val="00B050"/>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12"/>
        <p:cNvGrpSpPr/>
        <p:nvPr/>
      </p:nvGrpSpPr>
      <p:grpSpPr>
        <a:xfrm>
          <a:off x="0" y="0"/>
          <a:ext cx="0" cy="0"/>
          <a:chOff x="0" y="0"/>
          <a:chExt cx="0" cy="0"/>
        </a:xfrm>
      </p:grpSpPr>
      <p:pic>
        <p:nvPicPr>
          <p:cNvPr id="213" name="Google Shape;213;p7"/>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14" name="Google Shape;214;p7"/>
          <p:cNvSpPr/>
          <p:nvPr/>
        </p:nvSpPr>
        <p:spPr>
          <a:xfrm rot="5400000">
            <a:off x="8193263" y="-4284270"/>
            <a:ext cx="2382008" cy="14266691"/>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15" name="Google Shape;215;p7"/>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216" name="Google Shape;216;p7"/>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17" name="Google Shape;217;p7"/>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18" name="Google Shape;218;p7"/>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19" name="Google Shape;219;p7"/>
          <p:cNvSpPr txBox="1"/>
          <p:nvPr/>
        </p:nvSpPr>
        <p:spPr>
          <a:xfrm>
            <a:off x="1566396" y="440165"/>
            <a:ext cx="1399209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a. Mở bài: Giới thiệu được người mình sẽ tả</a:t>
            </a:r>
            <a:endParaRPr sz="5400">
              <a:solidFill>
                <a:srgbClr val="D1581F"/>
              </a:solidFill>
              <a:latin typeface="Calibri"/>
              <a:ea typeface="Calibri"/>
              <a:cs typeface="Calibri"/>
              <a:sym typeface="Calibri"/>
            </a:endParaRPr>
          </a:p>
        </p:txBody>
      </p:sp>
      <p:sp>
        <p:nvSpPr>
          <p:cNvPr id="220" name="Google Shape;220;p7"/>
          <p:cNvSpPr txBox="1"/>
          <p:nvPr/>
        </p:nvSpPr>
        <p:spPr>
          <a:xfrm>
            <a:off x="-1369540" y="5022818"/>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2</a:t>
            </a:r>
            <a:endParaRPr sz="5400">
              <a:solidFill>
                <a:srgbClr val="D1581F"/>
              </a:solidFill>
              <a:latin typeface="Calibri"/>
              <a:ea typeface="Calibri"/>
              <a:cs typeface="Calibri"/>
              <a:sym typeface="Calibri"/>
            </a:endParaRPr>
          </a:p>
        </p:txBody>
      </p:sp>
      <p:sp>
        <p:nvSpPr>
          <p:cNvPr id="221" name="Google Shape;221;p7"/>
          <p:cNvSpPr txBox="1"/>
          <p:nvPr/>
        </p:nvSpPr>
        <p:spPr>
          <a:xfrm>
            <a:off x="3167227" y="1920116"/>
            <a:ext cx="12693265"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Giới thiệu được tên ca sĩ (Sơn Tùng; Tóc Tiên;…)</a:t>
            </a:r>
            <a:endParaRPr/>
          </a:p>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đang hát ở đâu, vào dịp nào?</a:t>
            </a:r>
            <a:endParaRPr sz="4000" b="0" i="0" u="none" strike="noStrike" cap="none">
              <a:solidFill>
                <a:srgbClr val="065928"/>
              </a:solidFill>
              <a:latin typeface="Calibri"/>
              <a:ea typeface="Calibri"/>
              <a:cs typeface="Calibri"/>
              <a:sym typeface="Calibri"/>
            </a:endParaRPr>
          </a:p>
        </p:txBody>
      </p:sp>
      <p:sp>
        <p:nvSpPr>
          <p:cNvPr id="222" name="Google Shape;222;p7"/>
          <p:cNvSpPr txBox="1"/>
          <p:nvPr/>
        </p:nvSpPr>
        <p:spPr>
          <a:xfrm>
            <a:off x="-1355685" y="2438201"/>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1</a:t>
            </a:r>
            <a:endParaRPr sz="5400">
              <a:solidFill>
                <a:srgbClr val="D1581F"/>
              </a:solidFill>
              <a:latin typeface="Calibri"/>
              <a:ea typeface="Calibri"/>
              <a:cs typeface="Calibri"/>
              <a:sym typeface="Calibri"/>
            </a:endParaRPr>
          </a:p>
        </p:txBody>
      </p:sp>
      <p:sp>
        <p:nvSpPr>
          <p:cNvPr id="223" name="Google Shape;223;p7"/>
          <p:cNvSpPr/>
          <p:nvPr/>
        </p:nvSpPr>
        <p:spPr>
          <a:xfrm rot="5400000">
            <a:off x="8255586" y="-1717233"/>
            <a:ext cx="2382008" cy="1429408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24" name="Google Shape;224;p7"/>
          <p:cNvSpPr txBox="1"/>
          <p:nvPr/>
        </p:nvSpPr>
        <p:spPr>
          <a:xfrm>
            <a:off x="3139518" y="4500459"/>
            <a:ext cx="12804696"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Giới thiệu được tên nghệ sĩ hài (Xuân Bắc; Tự Long; Công Lý;…) diễn ở đâu, vào dịp nào?</a:t>
            </a:r>
            <a:endParaRPr sz="4000" b="0" i="0" u="none" strike="noStrike" cap="none">
              <a:solidFill>
                <a:srgbClr val="065928"/>
              </a:solidFill>
              <a:latin typeface="Calibri"/>
              <a:ea typeface="Calibri"/>
              <a:cs typeface="Calibri"/>
              <a:sym typeface="Calibri"/>
            </a:endParaRPr>
          </a:p>
        </p:txBody>
      </p:sp>
      <p:sp>
        <p:nvSpPr>
          <p:cNvPr id="225" name="Google Shape;225;p7"/>
          <p:cNvSpPr/>
          <p:nvPr/>
        </p:nvSpPr>
        <p:spPr>
          <a:xfrm rot="5400000">
            <a:off x="8265053" y="844711"/>
            <a:ext cx="2382008" cy="1429408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26" name="Google Shape;226;p7"/>
          <p:cNvSpPr txBox="1"/>
          <p:nvPr/>
        </p:nvSpPr>
        <p:spPr>
          <a:xfrm>
            <a:off x="3148985" y="7062403"/>
            <a:ext cx="13081615"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Nêu được tên nhân vật, nhân vật ở trong truyện nào và tác giả là ai?</a:t>
            </a:r>
            <a:endParaRPr sz="4000" b="0" i="0" u="none" strike="noStrike" cap="none">
              <a:solidFill>
                <a:srgbClr val="065928"/>
              </a:solidFill>
              <a:latin typeface="Calibri"/>
              <a:ea typeface="Calibri"/>
              <a:cs typeface="Calibri"/>
              <a:sym typeface="Calibri"/>
            </a:endParaRPr>
          </a:p>
        </p:txBody>
      </p:sp>
      <p:sp>
        <p:nvSpPr>
          <p:cNvPr id="227" name="Google Shape;227;p7"/>
          <p:cNvSpPr txBox="1"/>
          <p:nvPr/>
        </p:nvSpPr>
        <p:spPr>
          <a:xfrm>
            <a:off x="-1332493" y="7654008"/>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3</a:t>
            </a:r>
            <a:endParaRPr sz="5400">
              <a:solidFill>
                <a:srgbClr val="D1581F"/>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2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5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1000"/>
                                        <p:tgtEl>
                                          <p:spTgt spid="2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gtEl>
                                        <p:attrNameLst>
                                          <p:attrName>style.visibility</p:attrName>
                                        </p:attrNameLst>
                                      </p:cBhvr>
                                      <p:to>
                                        <p:strVal val="visible"/>
                                      </p:to>
                                    </p:set>
                                    <p:animEffect transition="in" filter="fade">
                                      <p:cBhvr>
                                        <p:cTn id="32"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31"/>
        <p:cNvGrpSpPr/>
        <p:nvPr/>
      </p:nvGrpSpPr>
      <p:grpSpPr>
        <a:xfrm>
          <a:off x="0" y="0"/>
          <a:ext cx="0" cy="0"/>
          <a:chOff x="0" y="0"/>
          <a:chExt cx="0" cy="0"/>
        </a:xfrm>
      </p:grpSpPr>
      <p:pic>
        <p:nvPicPr>
          <p:cNvPr id="232" name="Google Shape;232;p8"/>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33" name="Google Shape;233;p8"/>
          <p:cNvSpPr/>
          <p:nvPr/>
        </p:nvSpPr>
        <p:spPr>
          <a:xfrm rot="5400000">
            <a:off x="5747744" y="-1592650"/>
            <a:ext cx="5303808" cy="1620889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34" name="Google Shape;234;p8"/>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235" name="Google Shape;235;p8"/>
          <p:cNvPicPr preferRelativeResize="0"/>
          <p:nvPr/>
        </p:nvPicPr>
        <p:blipFill rotWithShape="1">
          <a:blip r:embed="rId5">
            <a:alphaModFix/>
          </a:blip>
          <a:srcRect/>
          <a:stretch/>
        </p:blipFill>
        <p:spPr>
          <a:xfrm>
            <a:off x="-34636" y="-289956"/>
            <a:ext cx="3802269" cy="1563683"/>
          </a:xfrm>
          <a:prstGeom prst="rect">
            <a:avLst/>
          </a:prstGeom>
          <a:noFill/>
          <a:ln>
            <a:noFill/>
          </a:ln>
        </p:spPr>
      </p:pic>
      <p:pic>
        <p:nvPicPr>
          <p:cNvPr id="236" name="Google Shape;236;p8"/>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37" name="Google Shape;237;p8"/>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38" name="Google Shape;238;p8"/>
          <p:cNvSpPr txBox="1"/>
          <p:nvPr/>
        </p:nvSpPr>
        <p:spPr>
          <a:xfrm>
            <a:off x="1566396" y="440165"/>
            <a:ext cx="1399209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4F6128"/>
                </a:solidFill>
                <a:latin typeface="Calibri"/>
                <a:ea typeface="Calibri"/>
                <a:cs typeface="Calibri"/>
                <a:sym typeface="Calibri"/>
              </a:rPr>
              <a:t>b. Thân bài: </a:t>
            </a:r>
            <a:endParaRPr sz="5400">
              <a:solidFill>
                <a:srgbClr val="4F6128"/>
              </a:solidFill>
              <a:latin typeface="Calibri"/>
              <a:ea typeface="Calibri"/>
              <a:cs typeface="Calibri"/>
              <a:sym typeface="Calibri"/>
            </a:endParaRPr>
          </a:p>
        </p:txBody>
      </p:sp>
      <p:sp>
        <p:nvSpPr>
          <p:cNvPr id="239" name="Google Shape;239;p8"/>
          <p:cNvSpPr txBox="1"/>
          <p:nvPr/>
        </p:nvSpPr>
        <p:spPr>
          <a:xfrm>
            <a:off x="1905000" y="39243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1: Tả hoạt động của ca sĩ: tả giọng hát; phong cách biểu diễn; nội dung bài hát; …</a:t>
            </a:r>
            <a:endParaRPr/>
          </a:p>
        </p:txBody>
      </p:sp>
      <p:sp>
        <p:nvSpPr>
          <p:cNvPr id="240" name="Google Shape;240;p8"/>
          <p:cNvSpPr txBox="1"/>
          <p:nvPr/>
        </p:nvSpPr>
        <p:spPr>
          <a:xfrm>
            <a:off x="1163721" y="1341434"/>
            <a:ext cx="16001999" cy="2400657"/>
          </a:xfrm>
          <a:prstGeom prst="rect">
            <a:avLst/>
          </a:prstGeom>
          <a:noFill/>
          <a:ln>
            <a:noFill/>
          </a:ln>
        </p:spPr>
        <p:txBody>
          <a:bodyPr spcFirstLastPara="1" wrap="square" lIns="0" tIns="0" rIns="0" bIns="0" anchor="t" anchorCtr="0">
            <a:spAutoFit/>
          </a:bodyPr>
          <a:lstStyle/>
          <a:p>
            <a:pPr marL="873759" marR="0" lvl="1" indent="-571500" algn="l" rtl="0">
              <a:lnSpc>
                <a:spcPct val="130000"/>
              </a:lnSpc>
              <a:spcBef>
                <a:spcPts val="0"/>
              </a:spcBef>
              <a:spcAft>
                <a:spcPts val="0"/>
              </a:spcAft>
              <a:buClr>
                <a:srgbClr val="4F6128"/>
              </a:buClr>
              <a:buSzPts val="4000"/>
              <a:buFont typeface="Calibri"/>
              <a:buChar char="-"/>
            </a:pPr>
            <a:r>
              <a:rPr lang="en-US" sz="4000" b="0" i="0" u="none" strike="noStrike" cap="none">
                <a:solidFill>
                  <a:srgbClr val="4F6128"/>
                </a:solidFill>
                <a:latin typeface="Calibri"/>
                <a:ea typeface="Calibri"/>
                <a:cs typeface="Calibri"/>
                <a:sym typeface="Calibri"/>
              </a:rPr>
              <a:t>Tả đặc điểm hình dáng bên ngoài: dáng người; tuổi; khuôn mặt; mái tóc; trang phục; … (những chi tiết nổi bật, đặc sắc nhất)</a:t>
            </a:r>
            <a:endParaRPr/>
          </a:p>
          <a:p>
            <a:pPr marL="873759" marR="0" lvl="1" indent="-571500" algn="l" rtl="0">
              <a:lnSpc>
                <a:spcPct val="130000"/>
              </a:lnSpc>
              <a:spcBef>
                <a:spcPts val="0"/>
              </a:spcBef>
              <a:spcAft>
                <a:spcPts val="0"/>
              </a:spcAft>
              <a:buClr>
                <a:srgbClr val="4F6128"/>
              </a:buClr>
              <a:buSzPts val="4000"/>
              <a:buFont typeface="Calibri"/>
              <a:buChar char="-"/>
            </a:pPr>
            <a:r>
              <a:rPr lang="en-US" sz="4000" b="0" i="0" u="none" strike="noStrike" cap="none">
                <a:solidFill>
                  <a:srgbClr val="4F6128"/>
                </a:solidFill>
                <a:latin typeface="Calibri"/>
                <a:ea typeface="Calibri"/>
                <a:cs typeface="Calibri"/>
                <a:sym typeface="Calibri"/>
              </a:rPr>
              <a:t>Tả hoạt động của người mình tả</a:t>
            </a:r>
            <a:endParaRPr sz="3600" b="0" i="0" u="none" strike="noStrike" cap="none">
              <a:solidFill>
                <a:srgbClr val="065928"/>
              </a:solidFill>
              <a:latin typeface="Calibri"/>
              <a:ea typeface="Calibri"/>
              <a:cs typeface="Calibri"/>
              <a:sym typeface="Calibri"/>
            </a:endParaRPr>
          </a:p>
        </p:txBody>
      </p:sp>
      <p:sp>
        <p:nvSpPr>
          <p:cNvPr id="241" name="Google Shape;241;p8"/>
          <p:cNvSpPr txBox="1"/>
          <p:nvPr/>
        </p:nvSpPr>
        <p:spPr>
          <a:xfrm>
            <a:off x="1886487" y="56769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2: Tả hoạt động của nghệ sĩ hài: phong cách biểu diễn; nét mặt; cử chỉ; giọng nói; …</a:t>
            </a:r>
            <a:endParaRPr/>
          </a:p>
        </p:txBody>
      </p:sp>
      <p:sp>
        <p:nvSpPr>
          <p:cNvPr id="242" name="Google Shape;242;p8"/>
          <p:cNvSpPr txBox="1"/>
          <p:nvPr/>
        </p:nvSpPr>
        <p:spPr>
          <a:xfrm>
            <a:off x="1886487" y="74295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3: Tả hoạt động của của nhân vật trong truyện: hoạt động; cử chỉ; giọng nói; …</a:t>
            </a: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248" name="Google Shape;248;p9"/>
          <p:cNvPicPr preferRelativeResize="0"/>
          <p:nvPr/>
        </p:nvPicPr>
        <p:blipFill rotWithShape="1">
          <a:blip r:embed="rId4">
            <a:alphaModFix/>
          </a:blip>
          <a:srcRect l="482" r="559" b="36052"/>
          <a:stretch/>
        </p:blipFill>
        <p:spPr>
          <a:xfrm>
            <a:off x="0" y="8973442"/>
            <a:ext cx="18288000" cy="1351658"/>
          </a:xfrm>
          <a:prstGeom prst="rect">
            <a:avLst/>
          </a:prstGeom>
          <a:noFill/>
          <a:ln>
            <a:noFill/>
          </a:ln>
        </p:spPr>
      </p:pic>
      <p:pic>
        <p:nvPicPr>
          <p:cNvPr id="249" name="Google Shape;249;p9"/>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50" name="Google Shape;250;p9"/>
          <p:cNvPicPr preferRelativeResize="0"/>
          <p:nvPr/>
        </p:nvPicPr>
        <p:blipFill rotWithShape="1">
          <a:blip r:embed="rId6">
            <a:alphaModFix/>
          </a:blip>
          <a:srcRect/>
          <a:stretch/>
        </p:blipFill>
        <p:spPr>
          <a:xfrm>
            <a:off x="173737" y="7420696"/>
            <a:ext cx="2785320" cy="2371004"/>
          </a:xfrm>
          <a:prstGeom prst="rect">
            <a:avLst/>
          </a:prstGeom>
          <a:noFill/>
          <a:ln>
            <a:noFill/>
          </a:ln>
        </p:spPr>
      </p:pic>
      <p:pic>
        <p:nvPicPr>
          <p:cNvPr id="251" name="Google Shape;251;p9"/>
          <p:cNvPicPr preferRelativeResize="0"/>
          <p:nvPr/>
        </p:nvPicPr>
        <p:blipFill rotWithShape="1">
          <a:blip r:embed="rId7">
            <a:alphaModFix/>
          </a:blip>
          <a:srcRect b="7007"/>
          <a:stretch/>
        </p:blipFill>
        <p:spPr>
          <a:xfrm>
            <a:off x="15825856" y="7765814"/>
            <a:ext cx="2659408" cy="2102086"/>
          </a:xfrm>
          <a:prstGeom prst="rect">
            <a:avLst/>
          </a:prstGeom>
          <a:noFill/>
          <a:ln>
            <a:noFill/>
          </a:ln>
        </p:spPr>
      </p:pic>
      <p:pic>
        <p:nvPicPr>
          <p:cNvPr id="252" name="Google Shape;252;p9"/>
          <p:cNvPicPr preferRelativeResize="0"/>
          <p:nvPr/>
        </p:nvPicPr>
        <p:blipFill rotWithShape="1">
          <a:blip r:embed="rId8">
            <a:alphaModFix/>
          </a:blip>
          <a:srcRect/>
          <a:stretch/>
        </p:blipFill>
        <p:spPr>
          <a:xfrm>
            <a:off x="-105412" y="2111153"/>
            <a:ext cx="1632434" cy="747952"/>
          </a:xfrm>
          <a:prstGeom prst="rect">
            <a:avLst/>
          </a:prstGeom>
          <a:noFill/>
          <a:ln>
            <a:noFill/>
          </a:ln>
        </p:spPr>
      </p:pic>
      <p:sp>
        <p:nvSpPr>
          <p:cNvPr id="253" name="Google Shape;253;p9"/>
          <p:cNvSpPr txBox="1"/>
          <p:nvPr/>
        </p:nvSpPr>
        <p:spPr>
          <a:xfrm>
            <a:off x="4259020" y="377758"/>
            <a:ext cx="14350001" cy="101797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5400">
                <a:solidFill>
                  <a:srgbClr val="4F6128"/>
                </a:solidFill>
                <a:latin typeface="Calibri"/>
                <a:ea typeface="Calibri"/>
                <a:cs typeface="Calibri"/>
                <a:sym typeface="Calibri"/>
              </a:rPr>
              <a:t>C. Kết bài</a:t>
            </a:r>
            <a:endParaRPr sz="5400">
              <a:solidFill>
                <a:srgbClr val="4F6128"/>
              </a:solidFill>
              <a:latin typeface="Calibri"/>
              <a:ea typeface="Calibri"/>
              <a:cs typeface="Calibri"/>
              <a:sym typeface="Calibri"/>
            </a:endParaRPr>
          </a:p>
        </p:txBody>
      </p:sp>
      <p:pic>
        <p:nvPicPr>
          <p:cNvPr id="254" name="Google Shape;254;p9"/>
          <p:cNvPicPr preferRelativeResize="0"/>
          <p:nvPr/>
        </p:nvPicPr>
        <p:blipFill rotWithShape="1">
          <a:blip r:embed="rId9">
            <a:alphaModFix/>
          </a:blip>
          <a:srcRect/>
          <a:stretch/>
        </p:blipFill>
        <p:spPr>
          <a:xfrm>
            <a:off x="7733461" y="6179416"/>
            <a:ext cx="4253023" cy="4114800"/>
          </a:xfrm>
          <a:prstGeom prst="rect">
            <a:avLst/>
          </a:prstGeom>
          <a:noFill/>
          <a:ln>
            <a:noFill/>
          </a:ln>
        </p:spPr>
      </p:pic>
      <p:sp>
        <p:nvSpPr>
          <p:cNvPr id="255" name="Google Shape;255;p9"/>
          <p:cNvSpPr txBox="1"/>
          <p:nvPr/>
        </p:nvSpPr>
        <p:spPr>
          <a:xfrm>
            <a:off x="914400" y="1778811"/>
            <a:ext cx="17047463" cy="882678"/>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800" b="0" i="0" u="none" strike="noStrike" cap="none">
                <a:solidFill>
                  <a:srgbClr val="E36C09"/>
                </a:solidFill>
                <a:latin typeface="Calibri"/>
                <a:ea typeface="Calibri"/>
                <a:cs typeface="Calibri"/>
                <a:sym typeface="Calibri"/>
              </a:rPr>
              <a:t> 	Nêu tình cảm riêng của bản thân đối với người mình tả.</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Custom</PresentationFormat>
  <Paragraphs>116</Paragraphs>
  <Slides>21</Slides>
  <Notes>21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Gaegu</vt:lpstr>
      <vt:lpstr>Nunito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1</cp:revision>
  <dcterms:created xsi:type="dcterms:W3CDTF">2006-08-16T00:00:00Z</dcterms:created>
  <dcterms:modified xsi:type="dcterms:W3CDTF">2022-01-30T05:35:39Z</dcterms:modified>
</cp:coreProperties>
</file>