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5" r:id="rId2"/>
  </p:sldMasterIdLst>
  <p:notesMasterIdLst>
    <p:notesMasterId r:id="rId24"/>
  </p:notesMasterIdLst>
  <p:sldIdLst>
    <p:sldId id="342" r:id="rId3"/>
    <p:sldId id="257" r:id="rId4"/>
    <p:sldId id="259" r:id="rId5"/>
    <p:sldId id="261" r:id="rId6"/>
    <p:sldId id="264" r:id="rId7"/>
    <p:sldId id="263" r:id="rId8"/>
    <p:sldId id="258" r:id="rId9"/>
    <p:sldId id="270" r:id="rId10"/>
    <p:sldId id="271" r:id="rId11"/>
    <p:sldId id="290" r:id="rId12"/>
    <p:sldId id="273" r:id="rId13"/>
    <p:sldId id="274" r:id="rId14"/>
    <p:sldId id="304" r:id="rId15"/>
    <p:sldId id="301" r:id="rId16"/>
    <p:sldId id="305" r:id="rId17"/>
    <p:sldId id="306" r:id="rId18"/>
    <p:sldId id="307" r:id="rId19"/>
    <p:sldId id="308" r:id="rId20"/>
    <p:sldId id="309" r:id="rId21"/>
    <p:sldId id="310" r:id="rId22"/>
    <p:sldId id="300" r:id="rId23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6" autoAdjust="0"/>
    <p:restoredTop sz="83955" autoAdjust="0"/>
  </p:normalViewPr>
  <p:slideViewPr>
    <p:cSldViewPr>
      <p:cViewPr varScale="1">
        <p:scale>
          <a:sx n="55" d="100"/>
          <a:sy n="55" d="100"/>
        </p:scale>
        <p:origin x="8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7B9E2-28C0-4F09-AA89-2F51E45D762B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760B4-12F4-4997-B402-48E73E6B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6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HS 1: làm</a:t>
            </a:r>
            <a:r>
              <a:rPr lang="vi-VN" baseline="0"/>
              <a:t> phép tính màu xanh. Muốn chia 1STP cho 1 STN ta làm thế nào?</a:t>
            </a:r>
          </a:p>
          <a:p>
            <a:r>
              <a:rPr lang="vi-VN" baseline="0"/>
              <a:t>HS 2: làm phép tính màu đen. Khi thực hiện phép chia 1STP cho 1 STN ta cần lưu ý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9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Muốn chia 1 STP cho 1STN ta làm thế nào?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14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Muốn chia một số thập phân cho một số tự nhiên mà còn dư, ta có thể chia tiếp bằng cách nào?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29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00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Con vận dụng kiến thức nào đã học để giải bài toán tỉ lệ này? Khi giải con cần lưu ý gì?</a:t>
            </a:r>
          </a:p>
          <a:p>
            <a:r>
              <a:rPr lang="vi-VN" baseline="0"/>
              <a:t>Qua bài tập này chúng ta đã hoàn thành được mục tiêu nào của bài?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0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fld id="{B28551FA-703E-4C15-B008-BE0074B4B033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14BB5-3724-428E-884F-2BB2FE9DE5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85139"/>
      </p:ext>
    </p:extLst>
  </p:cSld>
  <p:clrMapOvr>
    <a:masterClrMapping/>
  </p:clrMapOvr>
  <p:transition advTm="3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68C88-0792-4933-B3D6-38E35C801D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84989"/>
      </p:ext>
    </p:extLst>
  </p:cSld>
  <p:clrMapOvr>
    <a:masterClrMapping/>
  </p:clrMapOvr>
  <p:transition advTm="3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8ABF7-DE7D-49FE-B8CA-0101CCE9D6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81776"/>
      </p:ext>
    </p:extLst>
  </p:cSld>
  <p:clrMapOvr>
    <a:masterClrMapping/>
  </p:clrMapOvr>
  <p:transition advTm="3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C25AA-026A-4AE8-B732-860E9F82A3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88279"/>
      </p:ext>
    </p:extLst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C6EA8-BDDC-46E3-82BE-6757631F10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85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484CB57-2474-0B11-A313-B26D8874F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91D6607-B9F4-A4D6-5242-508E54D0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8637C82-BC92-2748-50C7-58B3C906C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2EB05-33A1-4601-8B2C-45732AD8B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218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48B078-7F37-A944-9FB1-3B082C3B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2884B3-3499-D9DD-E04C-D2EAB4A0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1D5DDA-2BBF-F398-C3E0-DF22962D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985F-5F26-4FB8-B69D-8A3CC1EEC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203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76C4664-D2A5-6157-68F1-1BE9679DA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92ADBDD-B2F5-BB3A-396E-F1217320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FF06AB-E692-F152-9059-D1D65EF2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8376-FB51-4CB1-BD95-C2E3F7EAE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617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3">
            <a:extLst>
              <a:ext uri="{FF2B5EF4-FFF2-40B4-BE49-F238E27FC236}">
                <a16:creationId xmlns:a16="http://schemas.microsoft.com/office/drawing/2014/main" id="{AC0AD1C4-5089-5A08-CDFB-6C0749472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4">
            <a:extLst>
              <a:ext uri="{FF2B5EF4-FFF2-40B4-BE49-F238E27FC236}">
                <a16:creationId xmlns:a16="http://schemas.microsoft.com/office/drawing/2014/main" id="{25030AD2-7FC7-F8F1-837D-A7207DF3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5">
            <a:extLst>
              <a:ext uri="{FF2B5EF4-FFF2-40B4-BE49-F238E27FC236}">
                <a16:creationId xmlns:a16="http://schemas.microsoft.com/office/drawing/2014/main" id="{C897E84C-1BC6-9C93-F4D4-BEFC7E14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334A0-08A5-40F3-870E-6EFE21117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562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3">
            <a:extLst>
              <a:ext uri="{FF2B5EF4-FFF2-40B4-BE49-F238E27FC236}">
                <a16:creationId xmlns:a16="http://schemas.microsoft.com/office/drawing/2014/main" id="{A63D3361-3908-B654-6119-E5E6ACF2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Chân trang 4">
            <a:extLst>
              <a:ext uri="{FF2B5EF4-FFF2-40B4-BE49-F238E27FC236}">
                <a16:creationId xmlns:a16="http://schemas.microsoft.com/office/drawing/2014/main" id="{42B75C33-3012-2E95-5EC3-FB89B98EA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Chỗ dành sẵn cho Số hiệu Bản chiếu 5">
            <a:extLst>
              <a:ext uri="{FF2B5EF4-FFF2-40B4-BE49-F238E27FC236}">
                <a16:creationId xmlns:a16="http://schemas.microsoft.com/office/drawing/2014/main" id="{212EC2E5-AD9F-E293-73D7-037FC3D0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68DA4-566E-4E39-871D-CAA52184F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803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3">
            <a:extLst>
              <a:ext uri="{FF2B5EF4-FFF2-40B4-BE49-F238E27FC236}">
                <a16:creationId xmlns:a16="http://schemas.microsoft.com/office/drawing/2014/main" id="{6E30191B-44B5-E8AC-7E8E-70EC0416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Chân trang 4">
            <a:extLst>
              <a:ext uri="{FF2B5EF4-FFF2-40B4-BE49-F238E27FC236}">
                <a16:creationId xmlns:a16="http://schemas.microsoft.com/office/drawing/2014/main" id="{69C235EB-66DA-5184-4CB8-30380410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ố hiệu Bản chiếu 5">
            <a:extLst>
              <a:ext uri="{FF2B5EF4-FFF2-40B4-BE49-F238E27FC236}">
                <a16:creationId xmlns:a16="http://schemas.microsoft.com/office/drawing/2014/main" id="{C0FE48F0-1B58-21A8-4D0D-1CDC0C65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227F6-FE12-4702-B93C-A187D30C8A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00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EE2EB-275F-4F90-9C86-BB2BDE979D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80399"/>
      </p:ext>
    </p:extLst>
  </p:cSld>
  <p:clrMapOvr>
    <a:masterClrMapping/>
  </p:clrMapOvr>
  <p:transition advTm="30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3">
            <a:extLst>
              <a:ext uri="{FF2B5EF4-FFF2-40B4-BE49-F238E27FC236}">
                <a16:creationId xmlns:a16="http://schemas.microsoft.com/office/drawing/2014/main" id="{94AC7AE8-67BF-0CF4-93A4-80F81053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4">
            <a:extLst>
              <a:ext uri="{FF2B5EF4-FFF2-40B4-BE49-F238E27FC236}">
                <a16:creationId xmlns:a16="http://schemas.microsoft.com/office/drawing/2014/main" id="{8408D8D9-BEF2-7D6A-6D63-7176925E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ố hiệu Bản chiếu 5">
            <a:extLst>
              <a:ext uri="{FF2B5EF4-FFF2-40B4-BE49-F238E27FC236}">
                <a16:creationId xmlns:a16="http://schemas.microsoft.com/office/drawing/2014/main" id="{2E6D39FD-CD2F-A54A-9B21-BFA9139F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C120-643C-402E-901B-4BCAA30C8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654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>
            <a:extLst>
              <a:ext uri="{FF2B5EF4-FFF2-40B4-BE49-F238E27FC236}">
                <a16:creationId xmlns:a16="http://schemas.microsoft.com/office/drawing/2014/main" id="{0F68BE6C-17FF-5D39-82E0-614E34CE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4">
            <a:extLst>
              <a:ext uri="{FF2B5EF4-FFF2-40B4-BE49-F238E27FC236}">
                <a16:creationId xmlns:a16="http://schemas.microsoft.com/office/drawing/2014/main" id="{72B79B06-1B73-85BC-EED9-B8F958406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5">
            <a:extLst>
              <a:ext uri="{FF2B5EF4-FFF2-40B4-BE49-F238E27FC236}">
                <a16:creationId xmlns:a16="http://schemas.microsoft.com/office/drawing/2014/main" id="{24D4170A-AA18-61F9-6751-8476AA24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D0B7-D77E-43B3-9999-03A311CE8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911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>
            <a:extLst>
              <a:ext uri="{FF2B5EF4-FFF2-40B4-BE49-F238E27FC236}">
                <a16:creationId xmlns:a16="http://schemas.microsoft.com/office/drawing/2014/main" id="{0AF80542-F03A-415C-4E98-8D642AEF5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4">
            <a:extLst>
              <a:ext uri="{FF2B5EF4-FFF2-40B4-BE49-F238E27FC236}">
                <a16:creationId xmlns:a16="http://schemas.microsoft.com/office/drawing/2014/main" id="{3EC6115E-8412-795F-415C-C74EE40A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5">
            <a:extLst>
              <a:ext uri="{FF2B5EF4-FFF2-40B4-BE49-F238E27FC236}">
                <a16:creationId xmlns:a16="http://schemas.microsoft.com/office/drawing/2014/main" id="{75E6A837-9AD4-B931-49E7-31404BBD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31D7-0C73-4A8B-BBFE-FBBBB6B73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168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9D2459E-2553-F630-EDF4-CEACDFFC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FE355BA-B235-F994-EB80-347108C4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775954-F446-3B84-805A-916981C4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DA5E-986F-47E4-88D7-13F8BC9649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873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E17B9BF-E41B-0130-DBE3-DF85C9D44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0B2AD53-C82F-ED41-8581-AC516310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F38723A-CF5F-B4F1-FA79-124158D1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6F902-18AE-4388-9135-8E4EE36E1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551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hỗ dành sẵn cho Ngày tháng 3">
            <a:extLst>
              <a:ext uri="{FF2B5EF4-FFF2-40B4-BE49-F238E27FC236}">
                <a16:creationId xmlns:a16="http://schemas.microsoft.com/office/drawing/2014/main" id="{AB13FE9B-C6CC-2E46-5989-A00A17CBE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Chân trang 4">
            <a:extLst>
              <a:ext uri="{FF2B5EF4-FFF2-40B4-BE49-F238E27FC236}">
                <a16:creationId xmlns:a16="http://schemas.microsoft.com/office/drawing/2014/main" id="{59F2A833-2F30-BD0C-E036-3A59283F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Số hiệu Bản chiếu 5">
            <a:extLst>
              <a:ext uri="{FF2B5EF4-FFF2-40B4-BE49-F238E27FC236}">
                <a16:creationId xmlns:a16="http://schemas.microsoft.com/office/drawing/2014/main" id="{2F614CFB-9C35-EA7C-C562-2D8D5297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3074-E354-4500-987C-31E58C81D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52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3" indent="0">
              <a:buNone/>
              <a:defRPr sz="1400"/>
            </a:lvl7pPr>
            <a:lvl8pPr marL="3200240" indent="0">
              <a:buNone/>
              <a:defRPr sz="1400"/>
            </a:lvl8pPr>
            <a:lvl9pPr marL="36574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9B300-DEFC-4386-BD0F-D455CA79BC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37753"/>
      </p:ext>
    </p:extLst>
  </p:cSld>
  <p:clrMapOvr>
    <a:masterClrMapping/>
  </p:clrMapOvr>
  <p:transition advTm="3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F9C2F-98F7-4ABC-A3AF-E8E086504E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99509"/>
      </p:ext>
    </p:extLst>
  </p:cSld>
  <p:clrMapOvr>
    <a:masterClrMapping/>
  </p:clrMapOvr>
  <p:transition advTm="3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E09F7-6371-4396-B861-F665BBFBD3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79708"/>
      </p:ext>
    </p:extLst>
  </p:cSld>
  <p:clrMapOvr>
    <a:masterClrMapping/>
  </p:clrMapOvr>
  <p:transition advTm="3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CC8AF-4873-4E51-AFFC-A82C42770E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40481"/>
      </p:ext>
    </p:extLst>
  </p:cSld>
  <p:clrMapOvr>
    <a:masterClrMapping/>
  </p:clrMapOvr>
  <p:transition advTm="3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C3D2-601A-4A5D-8BA2-17F4424FD2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50973"/>
      </p:ext>
    </p:extLst>
  </p:cSld>
  <p:clrMapOvr>
    <a:masterClrMapping/>
  </p:clrMapOvr>
  <p:transition advTm="3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3C3AF-8072-4DF1-9139-FE958944DB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04806"/>
      </p:ext>
    </p:extLst>
  </p:cSld>
  <p:clrMapOvr>
    <a:masterClrMapping/>
  </p:clrMapOvr>
  <p:transition advTm="3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C90D7-D058-40AD-86CF-A1489F55EA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5315"/>
      </p:ext>
    </p:extLst>
  </p:cSld>
  <p:clrMapOvr>
    <a:masterClrMapping/>
  </p:clrMapOvr>
  <p:transition advTm="3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6AAF3-E1B5-4A4D-B80E-6E1DB4529AD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9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3" indent="-34288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7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1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hỗ dành sẵn cho Tiêu đề 1">
            <a:extLst>
              <a:ext uri="{FF2B5EF4-FFF2-40B4-BE49-F238E27FC236}">
                <a16:creationId xmlns:a16="http://schemas.microsoft.com/office/drawing/2014/main" id="{ECA9A048-99C9-FB6C-103D-55B71517A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để sửa kiểu tiêu đề Bản cái</a:t>
            </a:r>
            <a:endParaRPr lang="en-US" altLang="en-US"/>
          </a:p>
        </p:txBody>
      </p:sp>
      <p:sp>
        <p:nvSpPr>
          <p:cNvPr id="4099" name="Chỗ dành sẵn cho Văn bản 2">
            <a:extLst>
              <a:ext uri="{FF2B5EF4-FFF2-40B4-BE49-F238E27FC236}">
                <a16:creationId xmlns:a16="http://schemas.microsoft.com/office/drawing/2014/main" id="{C5F3AAB5-D0B5-7D4F-F653-ADE7BD9E5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Bấm để chỉnh sửa kiểu văn bản của Bản cái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3B14EEC-FE5F-6B3A-AC63-02CCE476F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5A17C55-9938-A2F4-12FD-A2DA59028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F49B4B-DD71-B4AD-914B-454C59B14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162D52-8D35-4617-BD1B-A2B5E98F6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4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18" Type="http://schemas.openxmlformats.org/officeDocument/2006/relationships/slide" Target="slide17.xml"/><Relationship Id="rId26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2" Type="http://schemas.openxmlformats.org/officeDocument/2006/relationships/audio" Target="../media/media1.wma"/><Relationship Id="rId16" Type="http://schemas.openxmlformats.org/officeDocument/2006/relationships/image" Target="../media/image15.png"/><Relationship Id="rId20" Type="http://schemas.openxmlformats.org/officeDocument/2006/relationships/slide" Target="slide20.xml"/><Relationship Id="rId29" Type="http://schemas.openxmlformats.org/officeDocument/2006/relationships/image" Target="../media/image23.png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24" Type="http://schemas.openxmlformats.org/officeDocument/2006/relationships/slide" Target="slide19.xml"/><Relationship Id="rId5" Type="http://schemas.openxmlformats.org/officeDocument/2006/relationships/image" Target="../media/image5.png"/><Relationship Id="rId15" Type="http://schemas.openxmlformats.org/officeDocument/2006/relationships/slide" Target="slide7.xml"/><Relationship Id="rId23" Type="http://schemas.openxmlformats.org/officeDocument/2006/relationships/image" Target="../media/image19.png"/><Relationship Id="rId28" Type="http://schemas.openxmlformats.org/officeDocument/2006/relationships/image" Target="../media/image22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slide" Target="slide16.xml"/><Relationship Id="rId27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41202E-193D-118A-4F66-7A855DF9CFE9}"/>
              </a:ext>
            </a:extLst>
          </p:cNvPr>
          <p:cNvSpPr txBox="1"/>
          <p:nvPr/>
        </p:nvSpPr>
        <p:spPr>
          <a:xfrm>
            <a:off x="3181350" y="2712330"/>
            <a:ext cx="5829300" cy="14333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en-US" sz="6600" b="1" dirty="0">
                <a:ln w="28575" cmpd="sng">
                  <a:solidFill>
                    <a:srgbClr val="FFE103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600" b="1">
                <a:ln w="28575" cmpd="sng">
                  <a:solidFill>
                    <a:srgbClr val="FFE103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 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410BAB-199B-CE43-5ECC-D250DD10BBBA}"/>
              </a:ext>
            </a:extLst>
          </p:cNvPr>
          <p:cNvSpPr/>
          <p:nvPr/>
        </p:nvSpPr>
        <p:spPr>
          <a:xfrm>
            <a:off x="2209800" y="408057"/>
            <a:ext cx="8610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vi-VN" sz="2000" b="1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  VÀ  ĐÀO TẠO QUẬN LONG BIÊN</a:t>
            </a:r>
          </a:p>
          <a:p>
            <a:pPr algn="ctr" defTabSz="457200">
              <a:defRPr/>
            </a:pPr>
            <a:r>
              <a:rPr lang="vi-VN" sz="2000" b="1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PHÚC LỢI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ECC03649-2F15-6E8A-3FFA-2B9075760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955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60527" y="549275"/>
            <a:ext cx="69500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92363" y="1265241"/>
            <a:ext cx="170656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21,3 : 5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70125" y="2133603"/>
            <a:ext cx="18288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21</a:t>
            </a: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,</a:t>
            </a:r>
            <a:r>
              <a:rPr lang="en-US" altLang="en-US" sz="3200" b="1">
                <a:latin typeface="Times New Roman" pitchFamily="18" charset="0"/>
              </a:rPr>
              <a:t>3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08440" y="2057403"/>
            <a:ext cx="7318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5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57600" y="2163762"/>
            <a:ext cx="1295400" cy="2470150"/>
            <a:chOff x="2651125" y="2316162"/>
            <a:chExt cx="1295400" cy="2470150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2651125" y="2316162"/>
              <a:ext cx="0" cy="2470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651125" y="2849562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</p:grp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733802" y="2757490"/>
            <a:ext cx="365919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4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498727" y="2712517"/>
            <a:ext cx="5492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</a:t>
            </a: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931170" y="2773362"/>
            <a:ext cx="26035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, 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804775" y="2728912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3</a:t>
            </a:r>
            <a:r>
              <a:rPr lang="en-US" altLang="en-US" sz="3200" b="1">
                <a:solidFill>
                  <a:srgbClr val="CC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083570" y="2759972"/>
            <a:ext cx="304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2 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789785" y="3278187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3</a:t>
            </a:r>
            <a:r>
              <a:rPr lang="en-US" altLang="en-US" sz="3200" b="1">
                <a:solidFill>
                  <a:srgbClr val="CC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034260" y="3282068"/>
            <a:ext cx="73183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0 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049250" y="3855152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</a:t>
            </a:r>
            <a:r>
              <a:rPr lang="en-US" altLang="en-US" sz="3200" b="1">
                <a:solidFill>
                  <a:srgbClr val="CC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638799" y="1339056"/>
            <a:ext cx="5333999" cy="4680742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615" tIns="65308" rIns="130615" bIns="65308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 chia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chia.</a:t>
            </a:r>
            <a:endParaRPr lang="en-US" alt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1769205" y="4769555"/>
            <a:ext cx="1951038" cy="822325"/>
          </a:xfrm>
          <a:prstGeom prst="wedgeRectCallout">
            <a:avLst>
              <a:gd name="adj1" fmla="val 11301"/>
              <a:gd name="adj2" fmla="val -15981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615" tIns="65308" rIns="130615" bIns="65308" anchor="ctr"/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5246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65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5897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61302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0702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5274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846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418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 DƯ</a:t>
            </a:r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4345017" y="2773183"/>
            <a:ext cx="473075" cy="50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6 </a:t>
            </a:r>
          </a:p>
        </p:txBody>
      </p:sp>
    </p:spTree>
    <p:extLst>
      <p:ext uri="{BB962C8B-B14F-4D97-AF65-F5344CB8AC3E}">
        <p14:creationId xmlns:p14="http://schemas.microsoft.com/office/powerpoint/2010/main" val="31210291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7" grpId="1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58494" y="837886"/>
            <a:ext cx="61322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93532" y="1784050"/>
            <a:ext cx="259812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a) 26,5 : 25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49775" y="2730215"/>
            <a:ext cx="1276754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26,5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05200" y="2666688"/>
            <a:ext cx="1255426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25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05200" y="2775368"/>
            <a:ext cx="1031826" cy="1739900"/>
            <a:chOff x="2173574" y="2087562"/>
            <a:chExt cx="751136" cy="1739900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173574" y="2087562"/>
              <a:ext cx="1739" cy="1739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000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173574" y="2697162"/>
              <a:ext cx="751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000"/>
            </a:p>
          </p:txBody>
        </p:sp>
      </p:grp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505202" y="3338930"/>
            <a:ext cx="292109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438400" y="3353555"/>
            <a:ext cx="39991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 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763782" y="3338930"/>
            <a:ext cx="166919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, 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789421" y="3355845"/>
            <a:ext cx="39991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5 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854970" y="3340180"/>
            <a:ext cx="40078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048001" y="3367660"/>
            <a:ext cx="419906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0 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048000" y="3992250"/>
            <a:ext cx="40078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136247" y="3354986"/>
            <a:ext cx="40078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6 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832311" y="1750713"/>
            <a:ext cx="3648654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b) 12,24 : 20</a:t>
            </a: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6943467" y="2640012"/>
            <a:ext cx="21939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12,24</a:t>
            </a: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8534402" y="2611437"/>
            <a:ext cx="11588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20 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8382000" y="2732089"/>
            <a:ext cx="1676400" cy="1946275"/>
            <a:chOff x="7003790" y="2275199"/>
            <a:chExt cx="1676400" cy="1946275"/>
          </a:xfrm>
        </p:grpSpPr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7003790" y="2275199"/>
              <a:ext cx="0" cy="19462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V="1">
              <a:off x="7003790" y="2773674"/>
              <a:ext cx="1676400" cy="317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8382002" y="3308038"/>
            <a:ext cx="365919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6943467" y="3189287"/>
            <a:ext cx="10969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12</a:t>
            </a: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8610600" y="3308038"/>
            <a:ext cx="381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, </a:t>
            </a: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8763000" y="3308038"/>
            <a:ext cx="533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6 </a:t>
            </a:r>
          </a:p>
        </p:txBody>
      </p:sp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7462240" y="3708403"/>
            <a:ext cx="4445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 </a:t>
            </a:r>
          </a:p>
        </p:txBody>
      </p:sp>
      <p:sp>
        <p:nvSpPr>
          <p:cNvPr id="44" name="Rectangle 28"/>
          <p:cNvSpPr>
            <a:spLocks noChangeArrowheads="1"/>
          </p:cNvSpPr>
          <p:nvPr/>
        </p:nvSpPr>
        <p:spPr bwMode="auto">
          <a:xfrm>
            <a:off x="7705830" y="3697287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4 </a:t>
            </a:r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7664971" y="4221162"/>
            <a:ext cx="7302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4 </a:t>
            </a:r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8991600" y="3308038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 </a:t>
            </a: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7924800" y="4221162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0 </a:t>
            </a:r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 bwMode="auto">
          <a:xfrm>
            <a:off x="7924800" y="4754562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49" name="Rectangle 33"/>
          <p:cNvSpPr>
            <a:spLocks noChangeArrowheads="1"/>
          </p:cNvSpPr>
          <p:nvPr/>
        </p:nvSpPr>
        <p:spPr bwMode="auto">
          <a:xfrm>
            <a:off x="9220200" y="3308038"/>
            <a:ext cx="7286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 </a:t>
            </a:r>
          </a:p>
        </p:txBody>
      </p: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7469477" y="3189287"/>
            <a:ext cx="4222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</a:t>
            </a:r>
          </a:p>
        </p:txBody>
      </p:sp>
      <p:sp>
        <p:nvSpPr>
          <p:cNvPr id="51" name="Rectangle 35"/>
          <p:cNvSpPr>
            <a:spLocks noChangeArrowheads="1"/>
          </p:cNvSpPr>
          <p:nvPr/>
        </p:nvSpPr>
        <p:spPr bwMode="auto">
          <a:xfrm>
            <a:off x="7174720" y="3736978"/>
            <a:ext cx="5334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</p:spTree>
    <p:extLst>
      <p:ext uri="{BB962C8B-B14F-4D97-AF65-F5344CB8AC3E}">
        <p14:creationId xmlns:p14="http://schemas.microsoft.com/office/powerpoint/2010/main" val="3608351193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676400" y="599186"/>
            <a:ext cx="8915400" cy="107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177" indent="-457177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8 bao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243,2kg.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12 bao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-gam?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2743200" y="2006033"/>
            <a:ext cx="26670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590800" y="2574929"/>
            <a:ext cx="40386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200" dirty="0">
                <a:latin typeface="Times New Roman" pitchFamily="18" charset="0"/>
                <a:cs typeface="Times New Roman" pitchFamily="18" charset="0"/>
              </a:rPr>
              <a:t>8 bao gạo : 243,2kg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590800" y="3301431"/>
            <a:ext cx="40386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200">
                <a:latin typeface="Times New Roman" pitchFamily="18" charset="0"/>
                <a:cs typeface="Times New Roman" pitchFamily="18" charset="0"/>
              </a:rPr>
              <a:t>12 bao gạo : ........kg?</a:t>
            </a:r>
            <a:endParaRPr lang="en-US" alt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6356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524000" y="990600"/>
            <a:ext cx="4876800" cy="375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Khối lượng 1 bao gạo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   243,2 : 8 = 30,4 (kg)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Khối lượng 12 bao gạo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   30,4 x 12 = 364,8 (kg)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           Đáp số: 364,8 kg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8"/>
              <p:cNvSpPr txBox="1">
                <a:spLocks noChangeArrowheads="1"/>
              </p:cNvSpPr>
              <p:nvPr/>
            </p:nvSpPr>
            <p:spPr bwMode="auto">
              <a:xfrm>
                <a:off x="6172200" y="1036820"/>
                <a:ext cx="4800600" cy="4323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1" tIns="45716" rIns="91431" bIns="45716">
                <a:spAutoFit/>
              </a:bodyPr>
              <a:lstStyle>
                <a:lvl1pPr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458788"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827213"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2844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7416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1988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6560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alt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Bài giải</a:t>
                </a:r>
              </a:p>
              <a:p>
                <a:pPr>
                  <a:spcBef>
                    <a:spcPct val="50000"/>
                  </a:spcBef>
                </a:pPr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12 bao gấp 8 bao số lần </a:t>
                </a: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là: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12 :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 (lần)</a:t>
                </a:r>
                <a:endParaRPr lang="en-US" altLang="en-US" sz="2800" b="1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Khối lượng 12 bao gạo là: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243,2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 = 364,8</a:t>
                </a: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(kg)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              Đáp số: 364,8 kg </a:t>
                </a:r>
              </a:p>
            </p:txBody>
          </p:sp>
        </mc:Choice>
        <mc:Fallback xmlns="">
          <p:sp>
            <p:nvSpPr>
              <p:cNvPr id="3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1036820"/>
                <a:ext cx="4800600" cy="4323098"/>
              </a:xfrm>
              <a:prstGeom prst="rect">
                <a:avLst/>
              </a:prstGeom>
              <a:blipFill>
                <a:blip r:embed="rId3"/>
                <a:stretch>
                  <a:fillRect l="-2668" t="-1410" b="-3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524000" y="990600"/>
            <a:ext cx="4876800" cy="375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 lượng 1 bao gạo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243,2 : 8 = 30,4 (kg)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 lượng 12 bao gạo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30,4 x 12 = 364,8 (kg)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Đáp số: 364,8 kg </a:t>
            </a:r>
          </a:p>
        </p:txBody>
      </p:sp>
    </p:spTree>
    <p:extLst>
      <p:ext uri="{BB962C8B-B14F-4D97-AF65-F5344CB8AC3E}">
        <p14:creationId xmlns:p14="http://schemas.microsoft.com/office/powerpoint/2010/main" val="2098538917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DE0D06-A36C-4B02-B703-C016EBFDC9B0}"/>
              </a:ext>
            </a:extLst>
          </p:cNvPr>
          <p:cNvSpPr txBox="1"/>
          <p:nvPr/>
        </p:nvSpPr>
        <p:spPr>
          <a:xfrm>
            <a:off x="3657600" y="2057404"/>
            <a:ext cx="48768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dirty="0" err="1">
                <a:latin typeface="Victorian" pitchFamily="2" charset="0"/>
              </a:rPr>
              <a:t>Vận</a:t>
            </a:r>
            <a:r>
              <a:rPr lang="en-US" sz="8000" dirty="0">
                <a:latin typeface="Victorian" pitchFamily="2" charset="0"/>
              </a:rPr>
              <a:t> </a:t>
            </a:r>
            <a:r>
              <a:rPr lang="en-US" sz="8000" dirty="0" err="1">
                <a:latin typeface="Victorian" pitchFamily="2" charset="0"/>
              </a:rPr>
              <a:t>dụng</a:t>
            </a:r>
            <a:endParaRPr lang="en-US" sz="8000" dirty="0">
              <a:latin typeface="Victor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653663"/>
      </p:ext>
    </p:extLst>
  </p:cSld>
  <p:clrMapOvr>
    <a:masterClrMapping/>
  </p:clrMapOvr>
  <p:transition advTm="30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BDD869-D686-4D5B-B071-8E8213509848}"/>
              </a:ext>
            </a:extLst>
          </p:cNvPr>
          <p:cNvSpPr/>
          <p:nvPr/>
        </p:nvSpPr>
        <p:spPr>
          <a:xfrm>
            <a:off x="63118" y="340191"/>
            <a:ext cx="40539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Trò</a:t>
            </a:r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chơi</a:t>
            </a:r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: </a:t>
            </a:r>
          </a:p>
          <a:p>
            <a:pPr algn="ctr"/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Mảnh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ghép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bí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mật</a:t>
            </a:r>
            <a:endParaRPr 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124" name="den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4" y="729021"/>
            <a:ext cx="1988993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44" y="1090663"/>
            <a:ext cx="1979858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83" y="738007"/>
            <a:ext cx="1979858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2" y="3020060"/>
            <a:ext cx="1988993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44" y="3371485"/>
            <a:ext cx="1979858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8" y="3018790"/>
            <a:ext cx="1988993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2" y="3932486"/>
            <a:ext cx="876446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6" y="3018790"/>
            <a:ext cx="795830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11" y="3082723"/>
            <a:ext cx="845678" cy="112757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55" y="5085122"/>
            <a:ext cx="485775" cy="904875"/>
          </a:xfrm>
          <a:prstGeom prst="rect">
            <a:avLst/>
          </a:prstGeom>
        </p:spPr>
      </p:pic>
      <p:pic>
        <p:nvPicPr>
          <p:cNvPr id="159" name="Picture 15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565" y="5852160"/>
            <a:ext cx="885616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00796" y="2014"/>
            <a:ext cx="457200" cy="609600"/>
          </a:xfrm>
          <a:prstGeom prst="rect">
            <a:avLst/>
          </a:prstGeom>
        </p:spPr>
      </p:pic>
      <p:pic>
        <p:nvPicPr>
          <p:cNvPr id="139" name="mau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4" y="751418"/>
            <a:ext cx="1988993" cy="2651990"/>
          </a:xfrm>
          <a:prstGeom prst="rect">
            <a:avLst/>
          </a:prstGeom>
        </p:spPr>
      </p:pic>
      <p:pic>
        <p:nvPicPr>
          <p:cNvPr id="140" name="mau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46" y="1090663"/>
            <a:ext cx="1975306" cy="2639810"/>
          </a:xfrm>
          <a:prstGeom prst="rect">
            <a:avLst/>
          </a:prstGeom>
        </p:spPr>
      </p:pic>
      <p:pic>
        <p:nvPicPr>
          <p:cNvPr id="141" name="mau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83" y="738002"/>
            <a:ext cx="1979858" cy="2639810"/>
          </a:xfrm>
          <a:prstGeom prst="rect">
            <a:avLst/>
          </a:prstGeom>
        </p:spPr>
      </p:pic>
      <p:pic>
        <p:nvPicPr>
          <p:cNvPr id="142" name="mau4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2" y="3020060"/>
            <a:ext cx="1988993" cy="2651990"/>
          </a:xfrm>
          <a:prstGeom prst="rect">
            <a:avLst/>
          </a:prstGeom>
        </p:spPr>
      </p:pic>
      <p:pic>
        <p:nvPicPr>
          <p:cNvPr id="143" name="mau5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31" y="3380722"/>
            <a:ext cx="1975306" cy="2639810"/>
          </a:xfrm>
          <a:prstGeom prst="rect">
            <a:avLst/>
          </a:prstGeom>
        </p:spPr>
      </p:pic>
      <p:pic>
        <p:nvPicPr>
          <p:cNvPr id="144" name="mau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8" y="3018790"/>
            <a:ext cx="1988993" cy="265199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964796" y="433337"/>
            <a:ext cx="7525206" cy="5334000"/>
          </a:xfrm>
          <a:prstGeom prst="rect">
            <a:avLst/>
          </a:prstGeom>
          <a:blipFill dpi="0"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6273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Thương của phép chia 7,8 : 2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4000" b="1">
                <a:solidFill>
                  <a:srgbClr val="FF0000"/>
                </a:solidFill>
              </a:rPr>
              <a:t>3,9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07015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Nêu cách thử lại đối với phép chia 47,32 : 23 có thương là 2,05 và số dư là 0,17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200" b="1">
                <a:solidFill>
                  <a:srgbClr val="FF0000"/>
                </a:solidFill>
                <a:latin typeface="+mj-lt"/>
              </a:rPr>
              <a:t>Thử lại: 2,05 x 23 + 0,17 = 47,32</a:t>
            </a:r>
            <a:endParaRPr lang="en-US" sz="3200" b="1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5565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984669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Số dư của phép chia 16,98 : 16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4000" b="1">
                <a:solidFill>
                  <a:srgbClr val="FF0000"/>
                </a:solidFill>
                <a:latin typeface="+mj-lt"/>
              </a:rPr>
              <a:t>0,02</a:t>
            </a:r>
            <a:endParaRPr lang="en-US" sz="4000" b="1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52594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Giá trị của </a:t>
            </a:r>
            <a:r>
              <a:rPr lang="vi-VN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phép tính  </a:t>
            </a:r>
          </a:p>
          <a:p>
            <a:pPr algn="ctr" defTabSz="914400">
              <a:defRPr/>
            </a:pPr>
            <a:r>
              <a:rPr lang="vi-VN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 = 3,6 x 2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4000" b="1" i="1">
                <a:solidFill>
                  <a:srgbClr val="FF0000"/>
                </a:solidFill>
                <a:latin typeface="Times New Roman"/>
              </a:rPr>
              <a:t>x</a:t>
            </a:r>
            <a:r>
              <a:rPr lang="vi-VN" sz="4000" b="1">
                <a:solidFill>
                  <a:srgbClr val="FF0000"/>
                </a:solidFill>
                <a:latin typeface="Times New Roman"/>
              </a:rPr>
              <a:t> = 1,8</a:t>
            </a:r>
            <a:endParaRPr lang="en-US" sz="4000" b="1">
              <a:solidFill>
                <a:srgbClr val="FF0000"/>
              </a:solidFill>
              <a:latin typeface="Calibri Light" panose="020F0302020204030204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07856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8F4A77-EBBD-4AB1-9241-54039DD4D9FA}"/>
              </a:ext>
            </a:extLst>
          </p:cNvPr>
          <p:cNvSpPr txBox="1"/>
          <p:nvPr/>
        </p:nvSpPr>
        <p:spPr>
          <a:xfrm>
            <a:off x="2031351" y="2305872"/>
            <a:ext cx="8129298" cy="22462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BÀI: </a:t>
            </a:r>
            <a:r>
              <a:rPr lang="en-US" sz="5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LUYỆN TẬP</a:t>
            </a:r>
            <a:endParaRPr lang="vi-VN" sz="5400" b="1" dirty="0">
              <a:solidFill>
                <a:srgbClr val="FF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Trang 6</a:t>
            </a:r>
            <a:r>
              <a:rPr lang="en-US" sz="4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r>
              <a:rPr lang="vi-VN" sz="4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, 6</a:t>
            </a:r>
            <a:r>
              <a:rPr lang="en-US" sz="4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1892986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1" y="410939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chia một số thập phân cho một số tự nhiên mà còn dư, ta có thể chia tiếp bằng cách nào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3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chia tiếp bằng cách viết thêm chữ số 0 vào bên phải số dư rồi tiếp tục chia.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2" y="5388209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45295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7412" y="2299996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Nêu cách chia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thập phân</a:t>
            </a:r>
            <a:r>
              <a:rPr 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số tự nhiên.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2" y="3280773"/>
            <a:ext cx="5756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CBBS 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10; 100…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275CD-0DCC-4EED-BB51-34E49D3CAF20}"/>
              </a:ext>
            </a:extLst>
          </p:cNvPr>
          <p:cNvSpPr txBox="1"/>
          <p:nvPr/>
        </p:nvSpPr>
        <p:spPr>
          <a:xfrm>
            <a:off x="3505200" y="533400"/>
            <a:ext cx="4876800" cy="110799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6600" dirty="0" err="1">
                <a:latin typeface="Victorian" pitchFamily="2" charset="0"/>
              </a:rPr>
              <a:t>Dặn</a:t>
            </a:r>
            <a:r>
              <a:rPr lang="en-US" sz="6600" dirty="0">
                <a:latin typeface="Victorian" pitchFamily="2" charset="0"/>
              </a:rPr>
              <a:t> </a:t>
            </a:r>
            <a:r>
              <a:rPr lang="en-US" sz="6600" dirty="0" err="1">
                <a:latin typeface="Victorian" pitchFamily="2" charset="0"/>
              </a:rPr>
              <a:t>dò</a:t>
            </a:r>
            <a:endParaRPr lang="en-US" sz="6600" dirty="0">
              <a:latin typeface="Victor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1518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A0B5C5-AC48-41FF-BCE8-D282D993E4FA}"/>
              </a:ext>
            </a:extLst>
          </p:cNvPr>
          <p:cNvSpPr txBox="1"/>
          <p:nvPr/>
        </p:nvSpPr>
        <p:spPr>
          <a:xfrm>
            <a:off x="3657600" y="2057404"/>
            <a:ext cx="48768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dirty="0" err="1">
                <a:latin typeface="Victorian" pitchFamily="2" charset="0"/>
              </a:rPr>
              <a:t>Khởi</a:t>
            </a:r>
            <a:r>
              <a:rPr lang="en-US" sz="8000" dirty="0">
                <a:latin typeface="Victorian" pitchFamily="2" charset="0"/>
              </a:rPr>
              <a:t> </a:t>
            </a:r>
            <a:r>
              <a:rPr lang="en-US" sz="8000" dirty="0" err="1">
                <a:latin typeface="Victorian" pitchFamily="2" charset="0"/>
              </a:rPr>
              <a:t>động</a:t>
            </a:r>
            <a:endParaRPr lang="en-US" sz="8000" dirty="0">
              <a:latin typeface="Victor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27533"/>
      </p:ext>
    </p:extLst>
  </p:cSld>
  <p:clrMapOvr>
    <a:masterClrMapping/>
  </p:clrMapOvr>
  <p:transition advTm="30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3300" y="2601686"/>
            <a:ext cx="2362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1" y="1954656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7,23 :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3" y="1219200"/>
            <a:ext cx="354638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3962400" y="2667000"/>
            <a:ext cx="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Line 25"/>
          <p:cNvSpPr>
            <a:spLocks noChangeShapeType="1"/>
          </p:cNvSpPr>
          <p:nvPr/>
        </p:nvSpPr>
        <p:spPr bwMode="auto">
          <a:xfrm>
            <a:off x="3976816" y="3124200"/>
            <a:ext cx="914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2539427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7,23   3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8833" y="3124202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1160" y="312420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45809" y="3158874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1" y="3124200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3516" y="3158874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5506" y="3708976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0878" y="3714930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1978" y="3143836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9849" y="4155376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72400" y="2718375"/>
            <a:ext cx="2362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86500" y="2097892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6,8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8191500" y="2783689"/>
            <a:ext cx="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8205916" y="3240889"/>
            <a:ext cx="914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19900" y="2656116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6,8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67933" y="324089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65524" y="3275561"/>
            <a:ext cx="397476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,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53301" y="3240888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vi-VN" sz="320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72616" y="327556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67601" y="3886204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 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34416" y="323306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vi-VN" sz="320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27246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/>
      <p:bldP spid="9" grpId="0"/>
      <p:bldP spid="10" grpId="0"/>
      <p:bldP spid="10" grpId="1"/>
      <p:bldP spid="11" grpId="0"/>
      <p:bldP spid="11" grpId="1"/>
      <p:bldP spid="12" grpId="0"/>
      <p:bldP spid="13" grpId="0"/>
      <p:bldP spid="14" grpId="0"/>
      <p:bldP spid="15" grpId="0"/>
      <p:bldP spid="15" grpId="1"/>
      <p:bldP spid="16" grpId="0"/>
      <p:bldP spid="16" grpId="1"/>
      <p:bldP spid="19" grpId="0" animBg="1"/>
      <p:bldP spid="20" grpId="0" animBg="1"/>
      <p:bldP spid="21" grpId="0"/>
      <p:bldP spid="21" grpId="1"/>
      <p:bldP spid="22" grpId="0"/>
      <p:bldP spid="24" grpId="0"/>
      <p:bldP spid="24" grpId="1"/>
      <p:bldP spid="25" grpId="0"/>
      <p:bldP spid="25" grpId="1"/>
      <p:bldP spid="26" grpId="0"/>
      <p:bldP spid="30" grpId="0"/>
      <p:bldP spid="30" grpId="1"/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9829" y="1066801"/>
            <a:ext cx="3692347" cy="923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vi-VN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MỤC TIÊU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453164"/>
            <a:ext cx="8610600" cy="120032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571472" indent="-571472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3600" b="1" dirty="0"/>
              <a:t>Biết củng cố cách chia một số thập phân cho một số tự nhiên.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4113075"/>
            <a:ext cx="8229600" cy="175432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571472" indent="-571472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3600" b="1" dirty="0"/>
              <a:t>Biết vận dụng kiến thức chia một số thập phân cho một số tự nhiên trong giải toán tỉ lệ.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68377669"/>
      </p:ext>
    </p:extLst>
  </p:cSld>
  <p:clrMapOvr>
    <a:masterClrMapping/>
  </p:clrMapOvr>
  <p:transition advTm="30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2057404"/>
            <a:ext cx="48768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8000" dirty="0" err="1">
                <a:latin typeface="Victorian" pitchFamily="2" charset="0"/>
              </a:rPr>
              <a:t>Thực</a:t>
            </a:r>
            <a:r>
              <a:rPr lang="en-US" sz="8000" dirty="0">
                <a:latin typeface="Victorian" pitchFamily="2" charset="0"/>
              </a:rPr>
              <a:t> </a:t>
            </a:r>
            <a:r>
              <a:rPr lang="en-US" sz="8000" dirty="0" err="1">
                <a:latin typeface="Victorian" pitchFamily="2" charset="0"/>
              </a:rPr>
              <a:t>hành</a:t>
            </a:r>
            <a:endParaRPr lang="en-US" sz="8000" dirty="0">
              <a:latin typeface="Victor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3155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675255" y="282660"/>
            <a:ext cx="554217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marL="457177" indent="-457177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33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360612" y="1600200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67,2 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427412" y="15779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503612" y="21875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9 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589212" y="21875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694112" y="2158743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946400" y="21875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884612" y="22098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946400" y="26447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27413" y="1654175"/>
            <a:ext cx="987425" cy="990600"/>
            <a:chOff x="1903411" y="1654175"/>
            <a:chExt cx="987425" cy="990600"/>
          </a:xfrm>
        </p:grpSpPr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903412" y="1654175"/>
              <a:ext cx="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1903411" y="2111375"/>
              <a:ext cx="9874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</p:grpSp>
      <p:sp>
        <p:nvSpPr>
          <p:cNvPr id="28" name="Rectangle 41"/>
          <p:cNvSpPr>
            <a:spLocks noChangeArrowheads="1"/>
          </p:cNvSpPr>
          <p:nvPr/>
        </p:nvSpPr>
        <p:spPr bwMode="auto">
          <a:xfrm>
            <a:off x="9066212" y="22637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2"/>
          <p:cNvSpPr>
            <a:spLocks noChangeArrowheads="1"/>
          </p:cNvSpPr>
          <p:nvPr/>
        </p:nvSpPr>
        <p:spPr bwMode="auto">
          <a:xfrm>
            <a:off x="7791450" y="21113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0" name="Rectangle 45"/>
          <p:cNvSpPr>
            <a:spLocks noChangeArrowheads="1"/>
          </p:cNvSpPr>
          <p:nvPr/>
        </p:nvSpPr>
        <p:spPr bwMode="auto">
          <a:xfrm>
            <a:off x="9448800" y="2254250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9677400" y="2254250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2" name="Rectangle 48"/>
          <p:cNvSpPr>
            <a:spLocks noChangeArrowheads="1"/>
          </p:cNvSpPr>
          <p:nvPr/>
        </p:nvSpPr>
        <p:spPr bwMode="auto">
          <a:xfrm>
            <a:off x="8435978" y="2557463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8685215" y="2568575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184400" y="990600"/>
            <a:ext cx="228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67,2 : 7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6084329" y="994805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3,44 : 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75060" y="1654175"/>
            <a:ext cx="1143000" cy="914400"/>
            <a:chOff x="6251060" y="1654175"/>
            <a:chExt cx="1143000" cy="914400"/>
          </a:xfrm>
        </p:grpSpPr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6262172" y="1654175"/>
              <a:ext cx="5278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6251060" y="2111375"/>
              <a:ext cx="1143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</p:grpSp>
      <p:sp>
        <p:nvSpPr>
          <p:cNvPr id="38" name="Rectangle 28"/>
          <p:cNvSpPr>
            <a:spLocks noChangeArrowheads="1"/>
          </p:cNvSpPr>
          <p:nvPr/>
        </p:nvSpPr>
        <p:spPr bwMode="auto">
          <a:xfrm>
            <a:off x="6821916" y="1524000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3,44 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7861728" y="15017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7883953" y="21113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7180692" y="2557463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7368661" y="2568575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8417353" y="21113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7351197" y="30257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45" name="Rectangle 54"/>
          <p:cNvSpPr>
            <a:spLocks noChangeArrowheads="1"/>
          </p:cNvSpPr>
          <p:nvPr/>
        </p:nvSpPr>
        <p:spPr bwMode="auto">
          <a:xfrm>
            <a:off x="6858428" y="2111375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46" name="Rectangle 55"/>
          <p:cNvSpPr>
            <a:spLocks noChangeArrowheads="1"/>
          </p:cNvSpPr>
          <p:nvPr/>
        </p:nvSpPr>
        <p:spPr bwMode="auto">
          <a:xfrm>
            <a:off x="7198153" y="2111375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47" name="Rectangle 32"/>
          <p:cNvSpPr>
            <a:spLocks noChangeArrowheads="1"/>
          </p:cNvSpPr>
          <p:nvPr/>
        </p:nvSpPr>
        <p:spPr bwMode="auto">
          <a:xfrm>
            <a:off x="8052228" y="21336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48" name="Rectangle 33"/>
          <p:cNvSpPr>
            <a:spLocks noChangeArrowheads="1"/>
          </p:cNvSpPr>
          <p:nvPr/>
        </p:nvSpPr>
        <p:spPr bwMode="auto">
          <a:xfrm>
            <a:off x="8204628" y="210185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8 </a:t>
            </a: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1981200" y="3356920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3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42,7 : 7</a:t>
            </a:r>
            <a:endParaRPr lang="en-US" sz="33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6221627" y="3367217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d) 46,827 : 9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3897313" y="5119817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 dirty="0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19500" y="4227643"/>
            <a:ext cx="1143000" cy="978188"/>
            <a:chOff x="2095500" y="4227643"/>
            <a:chExt cx="1143000" cy="978188"/>
          </a:xfrm>
        </p:grpSpPr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H="1">
              <a:off x="2106612" y="4227643"/>
              <a:ext cx="0" cy="978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>
              <a:off x="2095500" y="4684842"/>
              <a:ext cx="1143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Rectangle 28"/>
          <p:cNvSpPr>
            <a:spLocks noChangeArrowheads="1"/>
          </p:cNvSpPr>
          <p:nvPr/>
        </p:nvSpPr>
        <p:spPr bwMode="auto">
          <a:xfrm>
            <a:off x="2590800" y="4097467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42,7 </a:t>
            </a:r>
          </a:p>
        </p:txBody>
      </p:sp>
      <p:sp>
        <p:nvSpPr>
          <p:cNvPr id="55" name="Rectangle 29"/>
          <p:cNvSpPr>
            <a:spLocks noChangeArrowheads="1"/>
          </p:cNvSpPr>
          <p:nvPr/>
        </p:nvSpPr>
        <p:spPr bwMode="auto">
          <a:xfrm>
            <a:off x="3630612" y="407524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3652837" y="468484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57" name="Rectangle 33"/>
          <p:cNvSpPr>
            <a:spLocks noChangeArrowheads="1"/>
          </p:cNvSpPr>
          <p:nvPr/>
        </p:nvSpPr>
        <p:spPr bwMode="auto">
          <a:xfrm>
            <a:off x="4033837" y="469853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198526" y="4596230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3195637" y="506584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60" name="Rectangle 55"/>
          <p:cNvSpPr>
            <a:spLocks noChangeArrowheads="1"/>
          </p:cNvSpPr>
          <p:nvPr/>
        </p:nvSpPr>
        <p:spPr bwMode="auto">
          <a:xfrm>
            <a:off x="2866449" y="4617012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3843337" y="469853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6450227" y="4053017"/>
            <a:ext cx="160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46,827</a:t>
            </a:r>
          </a:p>
        </p:txBody>
      </p:sp>
      <p:sp>
        <p:nvSpPr>
          <p:cNvPr id="64" name="Rectangle 40"/>
          <p:cNvSpPr>
            <a:spLocks noChangeArrowheads="1"/>
          </p:cNvSpPr>
          <p:nvPr/>
        </p:nvSpPr>
        <p:spPr bwMode="auto">
          <a:xfrm>
            <a:off x="7974227" y="40530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5" name="Rectangle 41"/>
          <p:cNvSpPr>
            <a:spLocks noChangeArrowheads="1"/>
          </p:cNvSpPr>
          <p:nvPr/>
        </p:nvSpPr>
        <p:spPr bwMode="auto">
          <a:xfrm>
            <a:off x="7974227" y="46626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6" name="Rectangle 42"/>
          <p:cNvSpPr>
            <a:spLocks noChangeArrowheads="1"/>
          </p:cNvSpPr>
          <p:nvPr/>
        </p:nvSpPr>
        <p:spPr bwMode="auto">
          <a:xfrm>
            <a:off x="6699465" y="46626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7" name="Rectangle 44"/>
          <p:cNvSpPr>
            <a:spLocks noChangeArrowheads="1"/>
          </p:cNvSpPr>
          <p:nvPr/>
        </p:nvSpPr>
        <p:spPr bwMode="auto">
          <a:xfrm>
            <a:off x="7016965" y="46626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8" name="Rectangle 46"/>
          <p:cNvSpPr>
            <a:spLocks noChangeArrowheads="1"/>
          </p:cNvSpPr>
          <p:nvPr/>
        </p:nvSpPr>
        <p:spPr bwMode="auto">
          <a:xfrm>
            <a:off x="8585415" y="465309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9" name="Rectangle 47"/>
          <p:cNvSpPr>
            <a:spLocks noChangeArrowheads="1"/>
          </p:cNvSpPr>
          <p:nvPr/>
        </p:nvSpPr>
        <p:spPr bwMode="auto">
          <a:xfrm>
            <a:off x="7091577" y="5119817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70" name="Rectangle 48"/>
          <p:cNvSpPr>
            <a:spLocks noChangeArrowheads="1"/>
          </p:cNvSpPr>
          <p:nvPr/>
        </p:nvSpPr>
        <p:spPr bwMode="auto">
          <a:xfrm>
            <a:off x="7343993" y="5108705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1" name="Rectangle 49"/>
          <p:cNvSpPr>
            <a:spLocks noChangeArrowheads="1"/>
          </p:cNvSpPr>
          <p:nvPr/>
        </p:nvSpPr>
        <p:spPr bwMode="auto">
          <a:xfrm>
            <a:off x="7573021" y="5612844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auto">
          <a:xfrm>
            <a:off x="8844177" y="465309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3" name="Rectangle 51"/>
          <p:cNvSpPr>
            <a:spLocks noChangeArrowheads="1"/>
          </p:cNvSpPr>
          <p:nvPr/>
        </p:nvSpPr>
        <p:spPr bwMode="auto">
          <a:xfrm>
            <a:off x="7577352" y="60960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74227" y="4053021"/>
            <a:ext cx="838200" cy="1152813"/>
            <a:chOff x="6450227" y="4053018"/>
            <a:chExt cx="838200" cy="1152813"/>
          </a:xfrm>
        </p:grpSpPr>
        <p:sp>
          <p:nvSpPr>
            <p:cNvPr id="62" name="Line 37"/>
            <p:cNvSpPr>
              <a:spLocks noChangeShapeType="1"/>
            </p:cNvSpPr>
            <p:nvPr/>
          </p:nvSpPr>
          <p:spPr bwMode="auto">
            <a:xfrm>
              <a:off x="6450227" y="4053018"/>
              <a:ext cx="0" cy="1152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74" name="Line 38"/>
            <p:cNvSpPr>
              <a:spLocks noChangeShapeType="1"/>
            </p:cNvSpPr>
            <p:nvPr/>
          </p:nvSpPr>
          <p:spPr bwMode="auto">
            <a:xfrm>
              <a:off x="6450227" y="4662617"/>
              <a:ext cx="838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8126627" y="465309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76" name="Rectangle 45"/>
          <p:cNvSpPr>
            <a:spLocks noChangeArrowheads="1"/>
          </p:cNvSpPr>
          <p:nvPr/>
        </p:nvSpPr>
        <p:spPr bwMode="auto">
          <a:xfrm>
            <a:off x="8320774" y="465408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7317005" y="5592249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3501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14600" y="457204"/>
            <a:ext cx="20574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4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</a:t>
            </a:r>
            <a:r>
              <a:rPr lang="en-US" alt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2: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58966" y="1466854"/>
            <a:ext cx="43894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a) 22,44 : 18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962401" y="2427287"/>
            <a:ext cx="1706564" cy="2560638"/>
            <a:chOff x="2438400" y="2427287"/>
            <a:chExt cx="1706564" cy="2560638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2438400" y="2427287"/>
              <a:ext cx="0" cy="2560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2438401" y="3113087"/>
              <a:ext cx="17065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/>
            </a:p>
          </p:txBody>
        </p:sp>
      </p:grp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433641" y="2397129"/>
            <a:ext cx="21939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22,44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191003" y="2397129"/>
            <a:ext cx="10969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18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613028" y="2957512"/>
            <a:ext cx="5445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038600" y="2960687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253460" y="2960687"/>
            <a:ext cx="4270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,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048000" y="2960687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437090" y="2960687"/>
            <a:ext cx="5794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048000" y="3494087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8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3322638" y="3494087"/>
            <a:ext cx="72866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648202" y="2982912"/>
            <a:ext cx="7318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3048003" y="4027487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12</a:t>
            </a:r>
          </a:p>
        </p:txBody>
      </p:sp>
      <p:sp>
        <p:nvSpPr>
          <p:cNvPr id="17" name="Line 57"/>
          <p:cNvSpPr>
            <a:spLocks noChangeShapeType="1"/>
          </p:cNvSpPr>
          <p:nvPr/>
        </p:nvSpPr>
        <p:spPr bwMode="auto">
          <a:xfrm>
            <a:off x="3124200" y="3113087"/>
            <a:ext cx="0" cy="1219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1600"/>
          </a:p>
        </p:txBody>
      </p:sp>
      <p:sp>
        <p:nvSpPr>
          <p:cNvPr id="18" name="Text Box 59"/>
          <p:cNvSpPr txBox="1">
            <a:spLocks noChangeArrowheads="1"/>
          </p:cNvSpPr>
          <p:nvPr/>
        </p:nvSpPr>
        <p:spPr bwMode="auto">
          <a:xfrm>
            <a:off x="6324600" y="1676404"/>
            <a:ext cx="39624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bị chia: 22,44</a:t>
            </a:r>
          </a:p>
        </p:txBody>
      </p:sp>
      <p:sp>
        <p:nvSpPr>
          <p:cNvPr id="19" name="Text Box 60"/>
          <p:cNvSpPr txBox="1">
            <a:spLocks noChangeArrowheads="1"/>
          </p:cNvSpPr>
          <p:nvPr/>
        </p:nvSpPr>
        <p:spPr bwMode="auto">
          <a:xfrm>
            <a:off x="6400800" y="2438403"/>
            <a:ext cx="39624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chia: 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0" name="Text Box 61"/>
          <p:cNvSpPr txBox="1">
            <a:spLocks noChangeArrowheads="1"/>
          </p:cNvSpPr>
          <p:nvPr/>
        </p:nvSpPr>
        <p:spPr bwMode="auto">
          <a:xfrm>
            <a:off x="6400800" y="3124203"/>
            <a:ext cx="39624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Thương: 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1,24</a:t>
            </a:r>
          </a:p>
        </p:txBody>
      </p:sp>
      <p:sp>
        <p:nvSpPr>
          <p:cNvPr id="21" name="Text Box 62"/>
          <p:cNvSpPr txBox="1">
            <a:spLocks noChangeArrowheads="1"/>
          </p:cNvSpPr>
          <p:nvPr/>
        </p:nvSpPr>
        <p:spPr bwMode="auto">
          <a:xfrm>
            <a:off x="6477002" y="3962403"/>
            <a:ext cx="1415143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dư: </a:t>
            </a:r>
          </a:p>
        </p:txBody>
      </p:sp>
      <p:sp>
        <p:nvSpPr>
          <p:cNvPr id="22" name="Text Box 63"/>
          <p:cNvSpPr txBox="1">
            <a:spLocks noChangeArrowheads="1"/>
          </p:cNvSpPr>
          <p:nvPr/>
        </p:nvSpPr>
        <p:spPr bwMode="auto">
          <a:xfrm>
            <a:off x="8162111" y="3962403"/>
            <a:ext cx="905691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0,12</a:t>
            </a:r>
          </a:p>
        </p:txBody>
      </p:sp>
      <p:sp>
        <p:nvSpPr>
          <p:cNvPr id="23" name="Text Box 64"/>
          <p:cNvSpPr txBox="1">
            <a:spLocks noChangeArrowheads="1"/>
          </p:cNvSpPr>
          <p:nvPr/>
        </p:nvSpPr>
        <p:spPr bwMode="auto">
          <a:xfrm>
            <a:off x="4589463" y="5123261"/>
            <a:ext cx="59436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Thử lại: 1,24 x 18 + 0,12 = 22,44</a:t>
            </a:r>
          </a:p>
        </p:txBody>
      </p:sp>
      <p:sp>
        <p:nvSpPr>
          <p:cNvPr id="24" name="Text Box 65"/>
          <p:cNvSpPr txBox="1">
            <a:spLocks noChangeArrowheads="1"/>
          </p:cNvSpPr>
          <p:nvPr/>
        </p:nvSpPr>
        <p:spPr bwMode="auto">
          <a:xfrm>
            <a:off x="2949575" y="4049716"/>
            <a:ext cx="304800" cy="64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686446777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193927" y="609600"/>
            <a:ext cx="2012156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 2: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28803" y="1431925"/>
            <a:ext cx="88550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solidFill>
                  <a:srgbClr val="0033CC"/>
                </a:solidFill>
                <a:latin typeface="Times New Roman" pitchFamily="18" charset="0"/>
              </a:rPr>
              <a:t>b) Tìm số dư của phép chia sau:  43,19 : 21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648200" y="2743200"/>
            <a:ext cx="0" cy="1828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36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648203" y="3429000"/>
            <a:ext cx="1706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360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895603" y="2720979"/>
            <a:ext cx="21939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43, 19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881563" y="2713041"/>
            <a:ext cx="109696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21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124200" y="3444875"/>
            <a:ext cx="533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724400" y="3429000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029200" y="3429000"/>
            <a:ext cx="381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,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657603" y="3444875"/>
            <a:ext cx="4873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257800" y="3429000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0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657603" y="3962400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14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562600" y="3429000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5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886201" y="3444878"/>
            <a:ext cx="49053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9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3429003" y="3962404"/>
            <a:ext cx="295275" cy="68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5246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65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5897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61302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0702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5274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846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418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</a:rPr>
              <a:t>,</a:t>
            </a: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3581400" y="3429000"/>
            <a:ext cx="0" cy="960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3600"/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2417989" y="4897201"/>
            <a:ext cx="4191000" cy="64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 dư: </a:t>
            </a:r>
            <a:r>
              <a:rPr lang="en-US" alt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0,14</a:t>
            </a:r>
          </a:p>
        </p:txBody>
      </p:sp>
    </p:spTree>
    <p:extLst>
      <p:ext uri="{BB962C8B-B14F-4D97-AF65-F5344CB8AC3E}">
        <p14:creationId xmlns:p14="http://schemas.microsoft.com/office/powerpoint/2010/main" val="1296306979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animBg="1"/>
      <p:bldP spid="17" grpId="1" animBg="1"/>
      <p:bldP spid="1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831</Words>
  <Application>Microsoft Office PowerPoint</Application>
  <PresentationFormat>Widescreen</PresentationFormat>
  <Paragraphs>206</Paragraphs>
  <Slides>21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HP001 5H</vt:lpstr>
      <vt:lpstr>Open Sans Extrabold</vt:lpstr>
      <vt:lpstr>Times New Roman</vt:lpstr>
      <vt:lpstr>Victorian</vt:lpstr>
      <vt:lpstr>Wingdings</vt:lpstr>
      <vt:lpstr>Default Design</vt:lpstr>
      <vt:lpstr>2_Chủ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 Hà</cp:lastModifiedBy>
  <cp:revision>51</cp:revision>
  <dcterms:created xsi:type="dcterms:W3CDTF">2021-08-24T06:58:50Z</dcterms:created>
  <dcterms:modified xsi:type="dcterms:W3CDTF">2022-11-19T16:40:32Z</dcterms:modified>
</cp:coreProperties>
</file>