
<file path=[Content_Types].xml><?xml version="1.0" encoding="utf-8"?>
<Types xmlns="http://schemas.openxmlformats.org/package/2006/content-types">
  <Default Extension="png" ContentType="image/png"/>
  <Default Extension="emf" ContentType="image/x-emf"/>
  <Default Extension="wmf" ContentType="image/x-wmf"/>
  <Default Extension="wma" ContentType="audio/x-ms-wma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media/audio2.wav" ContentType="audio/x-wav"/>
  <Override PartName="/ppt/media/audio3.wav" ContentType="audio/x-wav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4" r:id="rId3"/>
  </p:sldMasterIdLst>
  <p:notesMasterIdLst>
    <p:notesMasterId r:id="rId35"/>
  </p:notesMasterIdLst>
  <p:sldIdLst>
    <p:sldId id="306" r:id="rId4"/>
    <p:sldId id="260" r:id="rId5"/>
    <p:sldId id="278" r:id="rId6"/>
    <p:sldId id="266" r:id="rId7"/>
    <p:sldId id="262" r:id="rId8"/>
    <p:sldId id="268" r:id="rId9"/>
    <p:sldId id="282" r:id="rId10"/>
    <p:sldId id="280" r:id="rId11"/>
    <p:sldId id="281" r:id="rId12"/>
    <p:sldId id="269" r:id="rId13"/>
    <p:sldId id="264" r:id="rId14"/>
    <p:sldId id="297" r:id="rId15"/>
    <p:sldId id="300" r:id="rId16"/>
    <p:sldId id="305" r:id="rId17"/>
    <p:sldId id="277" r:id="rId18"/>
    <p:sldId id="301" r:id="rId19"/>
    <p:sldId id="279" r:id="rId20"/>
    <p:sldId id="302" r:id="rId21"/>
    <p:sldId id="303" r:id="rId22"/>
    <p:sldId id="304" r:id="rId23"/>
    <p:sldId id="284" r:id="rId24"/>
    <p:sldId id="285" r:id="rId25"/>
    <p:sldId id="298" r:id="rId26"/>
    <p:sldId id="270" r:id="rId27"/>
    <p:sldId id="272" r:id="rId28"/>
    <p:sldId id="263" r:id="rId29"/>
    <p:sldId id="295" r:id="rId30"/>
    <p:sldId id="256" r:id="rId31"/>
    <p:sldId id="259" r:id="rId32"/>
    <p:sldId id="296" r:id="rId33"/>
    <p:sldId id="307" r:id="rId34"/>
  </p:sldIdLst>
  <p:sldSz cx="12192000" cy="6858000"/>
  <p:notesSz cx="6858000" cy="9144000"/>
  <p:custDataLst>
    <p:tags r:id="rId36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66CC"/>
    <a:srgbClr val="0000CC"/>
    <a:srgbClr val="FF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08"/>
    <p:restoredTop sz="81193" autoAdjust="0"/>
  </p:normalViewPr>
  <p:slideViewPr>
    <p:cSldViewPr>
      <p:cViewPr varScale="1">
        <p:scale>
          <a:sx n="77" d="100"/>
          <a:sy n="77" d="100"/>
        </p:scale>
        <p:origin x="1376" y="18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theme" Target="theme/theme1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tags" Target="tags/tag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notesMaster" Target="notesMasters/notesMaster1.xml"/><Relationship Id="rId8" Type="http://schemas.openxmlformats.org/officeDocument/2006/relationships/slide" Target="slides/slide5.xml"/><Relationship Id="rId3" Type="http://schemas.openxmlformats.org/officeDocument/2006/relationships/slideMaster" Target="slideMasters/slideMaster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2C3A19B-B08B-47DE-BF45-00D04D7A6642}" type="datetimeFigureOut">
              <a:rPr lang="en-US" smtClean="0"/>
              <a:t>11/19/22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CE15FF4-0796-401E-A1CD-376ADE63F6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13543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sz="1200" b="0" dirty="0" err="1">
                <a:solidFill>
                  <a:prstClr val="black"/>
                </a:solidFill>
                <a:latin typeface="Times New Roman" pitchFamily="18" charset="0"/>
              </a:rPr>
              <a:t>Muốn</a:t>
            </a:r>
            <a:r>
              <a:rPr lang="en-US" altLang="en-US" sz="1200" b="0" dirty="0">
                <a:solidFill>
                  <a:prstClr val="black"/>
                </a:solidFill>
                <a:latin typeface="Times New Roman" pitchFamily="18" charset="0"/>
              </a:rPr>
              <a:t> </a:t>
            </a:r>
            <a:r>
              <a:rPr lang="en-US" altLang="en-US" sz="1200" b="0" dirty="0" err="1">
                <a:solidFill>
                  <a:prstClr val="black"/>
                </a:solidFill>
                <a:latin typeface="Times New Roman" pitchFamily="18" charset="0"/>
              </a:rPr>
              <a:t>nhân</a:t>
            </a:r>
            <a:r>
              <a:rPr lang="en-US" altLang="en-US" sz="1200" b="0" dirty="0">
                <a:solidFill>
                  <a:prstClr val="black"/>
                </a:solidFill>
                <a:latin typeface="Times New Roman" pitchFamily="18" charset="0"/>
              </a:rPr>
              <a:t> </a:t>
            </a:r>
            <a:r>
              <a:rPr lang="en-US" altLang="en-US" sz="1200" b="0" dirty="0" err="1">
                <a:solidFill>
                  <a:prstClr val="black"/>
                </a:solidFill>
                <a:latin typeface="Times New Roman" pitchFamily="18" charset="0"/>
              </a:rPr>
              <a:t>một</a:t>
            </a:r>
            <a:r>
              <a:rPr lang="en-US" altLang="en-US" sz="1200" b="0" dirty="0">
                <a:solidFill>
                  <a:prstClr val="black"/>
                </a:solidFill>
                <a:latin typeface="Times New Roman" pitchFamily="18" charset="0"/>
              </a:rPr>
              <a:t> </a:t>
            </a:r>
            <a:r>
              <a:rPr lang="en-US" altLang="en-US" sz="1200" b="0" dirty="0" err="1">
                <a:solidFill>
                  <a:prstClr val="black"/>
                </a:solidFill>
                <a:latin typeface="Times New Roman" pitchFamily="18" charset="0"/>
              </a:rPr>
              <a:t>sô</a:t>
            </a:r>
            <a:r>
              <a:rPr lang="en-US" altLang="en-US" sz="1200" b="0" dirty="0">
                <a:solidFill>
                  <a:prstClr val="black"/>
                </a:solidFill>
                <a:latin typeface="Times New Roman" pitchFamily="18" charset="0"/>
              </a:rPr>
              <a:t>́ </a:t>
            </a:r>
            <a:r>
              <a:rPr lang="en-US" altLang="en-US" sz="1200" b="0" dirty="0" err="1">
                <a:solidFill>
                  <a:prstClr val="black"/>
                </a:solidFill>
                <a:latin typeface="Times New Roman" pitchFamily="18" charset="0"/>
              </a:rPr>
              <a:t>thập</a:t>
            </a:r>
            <a:r>
              <a:rPr lang="en-US" altLang="en-US" sz="1200" b="0" dirty="0">
                <a:solidFill>
                  <a:prstClr val="black"/>
                </a:solidFill>
                <a:latin typeface="Times New Roman" pitchFamily="18" charset="0"/>
              </a:rPr>
              <a:t> </a:t>
            </a:r>
            <a:r>
              <a:rPr lang="en-US" altLang="en-US" sz="1200" b="0" dirty="0" err="1">
                <a:solidFill>
                  <a:prstClr val="black"/>
                </a:solidFill>
                <a:latin typeface="Times New Roman" pitchFamily="18" charset="0"/>
              </a:rPr>
              <a:t>phân</a:t>
            </a:r>
            <a:r>
              <a:rPr lang="en-US" altLang="en-US" sz="1200" b="0" dirty="0">
                <a:solidFill>
                  <a:prstClr val="black"/>
                </a:solidFill>
                <a:latin typeface="Times New Roman" pitchFamily="18" charset="0"/>
              </a:rPr>
              <a:t> </a:t>
            </a:r>
            <a:r>
              <a:rPr lang="en-US" altLang="en-US" sz="1200" b="0" dirty="0" err="1">
                <a:solidFill>
                  <a:prstClr val="black"/>
                </a:solidFill>
                <a:latin typeface="Times New Roman" pitchFamily="18" charset="0"/>
              </a:rPr>
              <a:t>với</a:t>
            </a:r>
            <a:r>
              <a:rPr lang="en-US" altLang="en-US" sz="1200" b="0" dirty="0">
                <a:solidFill>
                  <a:prstClr val="black"/>
                </a:solidFill>
                <a:latin typeface="Times New Roman" pitchFamily="18" charset="0"/>
              </a:rPr>
              <a:t> 0,1; 0,01; 0,001 </a:t>
            </a:r>
            <a:r>
              <a:rPr lang="en-US" altLang="en-US" sz="1200" b="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…</a:t>
            </a:r>
            <a:r>
              <a:rPr lang="en-US" altLang="en-US" sz="1200" b="0" dirty="0">
                <a:solidFill>
                  <a:prstClr val="black"/>
                </a:solidFill>
                <a:latin typeface="Times New Roman" pitchFamily="18" charset="0"/>
              </a:rPr>
              <a:t>.ta </a:t>
            </a:r>
            <a:r>
              <a:rPr lang="en-US" altLang="en-US" sz="1200" b="0" dirty="0" err="1">
                <a:solidFill>
                  <a:prstClr val="black"/>
                </a:solidFill>
                <a:latin typeface="Times New Roman" pitchFamily="18" charset="0"/>
              </a:rPr>
              <a:t>l</a:t>
            </a:r>
            <a:r>
              <a:rPr lang="en-US" altLang="en-US" sz="1200" b="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à</a:t>
            </a:r>
            <a:r>
              <a:rPr lang="en-US" altLang="en-US" sz="1200" b="0" dirty="0" err="1">
                <a:solidFill>
                  <a:prstClr val="black"/>
                </a:solidFill>
                <a:latin typeface="Times New Roman" pitchFamily="18" charset="0"/>
              </a:rPr>
              <a:t>m</a:t>
            </a:r>
            <a:r>
              <a:rPr lang="en-US" altLang="en-US" sz="1200" b="0" dirty="0">
                <a:solidFill>
                  <a:prstClr val="black"/>
                </a:solidFill>
                <a:latin typeface="Times New Roman" pitchFamily="18" charset="0"/>
              </a:rPr>
              <a:t> </a:t>
            </a:r>
            <a:r>
              <a:rPr lang="en-US" altLang="en-US" sz="1200" b="0" dirty="0" err="1">
                <a:solidFill>
                  <a:prstClr val="black"/>
                </a:solidFill>
                <a:latin typeface="Times New Roman" pitchFamily="18" charset="0"/>
              </a:rPr>
              <a:t>như</a:t>
            </a:r>
            <a:r>
              <a:rPr lang="en-US" altLang="en-US" sz="1200" b="0" dirty="0">
                <a:solidFill>
                  <a:prstClr val="black"/>
                </a:solidFill>
                <a:latin typeface="Times New Roman" pitchFamily="18" charset="0"/>
              </a:rPr>
              <a:t> </a:t>
            </a:r>
            <a:r>
              <a:rPr lang="en-US" altLang="en-US" sz="1200" b="0" dirty="0" err="1">
                <a:solidFill>
                  <a:prstClr val="black"/>
                </a:solidFill>
                <a:latin typeface="Times New Roman" pitchFamily="18" charset="0"/>
              </a:rPr>
              <a:t>thế</a:t>
            </a:r>
            <a:r>
              <a:rPr lang="en-US" altLang="en-US" sz="1200" b="0" dirty="0">
                <a:solidFill>
                  <a:prstClr val="black"/>
                </a:solidFill>
                <a:latin typeface="Times New Roman" pitchFamily="18" charset="0"/>
              </a:rPr>
              <a:t> </a:t>
            </a:r>
            <a:r>
              <a:rPr lang="en-US" altLang="en-US" sz="1200" b="0" dirty="0" err="1">
                <a:solidFill>
                  <a:prstClr val="black"/>
                </a:solidFill>
                <a:latin typeface="Times New Roman" pitchFamily="18" charset="0"/>
              </a:rPr>
              <a:t>n</a:t>
            </a:r>
            <a:r>
              <a:rPr lang="en-US" altLang="en-US" sz="1200" b="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à</a:t>
            </a:r>
            <a:r>
              <a:rPr lang="en-US" altLang="en-US" sz="1200" b="0" dirty="0" err="1">
                <a:solidFill>
                  <a:prstClr val="black"/>
                </a:solidFill>
                <a:latin typeface="Times New Roman" pitchFamily="18" charset="0"/>
              </a:rPr>
              <a:t>o</a:t>
            </a:r>
            <a:r>
              <a:rPr lang="en-US" altLang="en-US" sz="1200" b="0" dirty="0">
                <a:solidFill>
                  <a:prstClr val="black"/>
                </a:solidFill>
                <a:latin typeface="Times New Roman" pitchFamily="18" charset="0"/>
              </a:rPr>
              <a:t>?</a:t>
            </a:r>
            <a:endParaRPr lang="en-US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CE15FF4-0796-401E-A1CD-376ADE63F6D3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727397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vi-VN"/>
              <a:t>- </a:t>
            </a:r>
            <a:r>
              <a:rPr lang="vi-VN" baseline="0"/>
              <a:t>nhận xét gì về số bị chia và thương tìm được?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E15FF4-0796-401E-A1CD-376ADE63F6D3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424613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vi-VN"/>
              <a:t>- nhận</a:t>
            </a:r>
            <a:r>
              <a:rPr lang="vi-VN" baseline="0"/>
              <a:t> xét gì về SBC và thương tìm đươc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E15FF4-0796-401E-A1CD-376ADE63F6D3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135638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E15FF4-0796-401E-A1CD-376ADE63F6D3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920806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Tổ</a:t>
            </a:r>
            <a:r>
              <a:rPr lang="en-US" dirty="0"/>
              <a:t> </a:t>
            </a:r>
            <a:r>
              <a:rPr lang="en-US" dirty="0" err="1"/>
              <a:t>chức</a:t>
            </a:r>
            <a:r>
              <a:rPr lang="en-US" dirty="0"/>
              <a:t> </a:t>
            </a:r>
            <a:r>
              <a:rPr lang="en-US" dirty="0" err="1"/>
              <a:t>cho</a:t>
            </a:r>
            <a:r>
              <a:rPr lang="en-US" dirty="0"/>
              <a:t> HS </a:t>
            </a:r>
            <a:r>
              <a:rPr lang="en-US" dirty="0" err="1"/>
              <a:t>chơi</a:t>
            </a:r>
            <a:r>
              <a:rPr lang="en-US" dirty="0"/>
              <a:t> TC: </a:t>
            </a:r>
            <a:r>
              <a:rPr lang="en-US" dirty="0" err="1"/>
              <a:t>Lật</a:t>
            </a:r>
            <a:r>
              <a:rPr lang="en-US" dirty="0"/>
              <a:t> </a:t>
            </a:r>
            <a:r>
              <a:rPr lang="en-US" dirty="0" err="1"/>
              <a:t>mảnh</a:t>
            </a:r>
            <a:r>
              <a:rPr lang="en-US" dirty="0"/>
              <a:t> </a:t>
            </a:r>
            <a:r>
              <a:rPr lang="en-US" dirty="0" err="1"/>
              <a:t>ghép</a:t>
            </a:r>
            <a:r>
              <a:rPr lang="en-US" dirty="0"/>
              <a:t> </a:t>
            </a:r>
            <a:r>
              <a:rPr lang="en-US" dirty="0" err="1"/>
              <a:t>để</a:t>
            </a:r>
            <a:r>
              <a:rPr lang="en-US" dirty="0"/>
              <a:t> </a:t>
            </a:r>
            <a:r>
              <a:rPr lang="en-US" dirty="0" err="1"/>
              <a:t>chữa</a:t>
            </a:r>
            <a:r>
              <a:rPr lang="en-US" dirty="0"/>
              <a:t> BT </a:t>
            </a:r>
            <a:r>
              <a:rPr lang="en-US" dirty="0" err="1"/>
              <a:t>này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CE15FF4-0796-401E-A1CD-376ADE63F6D3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840500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CE15FF4-0796-401E-A1CD-376ADE63F6D3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750562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- Khi chia </a:t>
            </a:r>
            <a:r>
              <a:rPr lang="en-US" dirty="0" err="1"/>
              <a:t>một</a:t>
            </a:r>
            <a:r>
              <a:rPr lang="en-US" dirty="0"/>
              <a:t> </a:t>
            </a:r>
            <a:r>
              <a:rPr lang="en-US" dirty="0" err="1"/>
              <a:t>số</a:t>
            </a:r>
            <a:r>
              <a:rPr lang="en-US" dirty="0"/>
              <a:t> TP </a:t>
            </a:r>
            <a:r>
              <a:rPr lang="en-US" dirty="0" err="1"/>
              <a:t>cho</a:t>
            </a:r>
            <a:r>
              <a:rPr lang="en-US" dirty="0"/>
              <a:t> 10, 100, 1000, … ta </a:t>
            </a:r>
            <a:r>
              <a:rPr lang="en-US" dirty="0" err="1"/>
              <a:t>cần</a:t>
            </a:r>
            <a:r>
              <a:rPr lang="en-US" dirty="0"/>
              <a:t> </a:t>
            </a:r>
            <a:r>
              <a:rPr lang="en-US" dirty="0" err="1"/>
              <a:t>lưu</a:t>
            </a:r>
            <a:r>
              <a:rPr lang="en-US" dirty="0"/>
              <a:t> ý </a:t>
            </a:r>
            <a:r>
              <a:rPr lang="en-US" dirty="0" err="1"/>
              <a:t>gì</a:t>
            </a:r>
            <a:r>
              <a:rPr lang="en-US" dirty="0"/>
              <a:t>?</a:t>
            </a:r>
          </a:p>
          <a:p>
            <a:r>
              <a:rPr lang="en-US" dirty="0"/>
              <a:t>- Qua BT 1, con </a:t>
            </a:r>
            <a:r>
              <a:rPr lang="en-US" dirty="0" err="1"/>
              <a:t>đã</a:t>
            </a:r>
            <a:r>
              <a:rPr lang="en-US" dirty="0"/>
              <a:t> </a:t>
            </a:r>
            <a:r>
              <a:rPr lang="en-US" dirty="0" err="1"/>
              <a:t>đạt</a:t>
            </a:r>
            <a:r>
              <a:rPr lang="en-US" dirty="0"/>
              <a:t> </a:t>
            </a:r>
            <a:r>
              <a:rPr lang="en-US" dirty="0" err="1"/>
              <a:t>được</a:t>
            </a:r>
            <a:r>
              <a:rPr lang="en-US" dirty="0"/>
              <a:t> </a:t>
            </a:r>
            <a:r>
              <a:rPr lang="en-US" dirty="0" err="1"/>
              <a:t>mục</a:t>
            </a:r>
            <a:r>
              <a:rPr lang="en-US" dirty="0"/>
              <a:t> </a:t>
            </a:r>
            <a:r>
              <a:rPr lang="en-US" dirty="0" err="1"/>
              <a:t>tiêu</a:t>
            </a:r>
            <a:r>
              <a:rPr lang="en-US" dirty="0"/>
              <a:t> </a:t>
            </a:r>
            <a:r>
              <a:rPr lang="en-US" dirty="0" err="1"/>
              <a:t>nào</a:t>
            </a:r>
            <a:r>
              <a:rPr lang="en-US" dirty="0"/>
              <a:t> </a:t>
            </a:r>
            <a:r>
              <a:rPr lang="en-US" dirty="0" err="1"/>
              <a:t>của</a:t>
            </a:r>
            <a:r>
              <a:rPr lang="en-US" dirty="0"/>
              <a:t> </a:t>
            </a:r>
            <a:r>
              <a:rPr lang="en-US" dirty="0" err="1"/>
              <a:t>bài</a:t>
            </a:r>
            <a:r>
              <a:rPr lang="en-US" dirty="0"/>
              <a:t> </a:t>
            </a:r>
            <a:r>
              <a:rPr lang="en-US" dirty="0" err="1"/>
              <a:t>học</a:t>
            </a:r>
            <a:r>
              <a:rPr lang="en-US" dirty="0"/>
              <a:t>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CE15FF4-0796-401E-A1CD-376ADE63F6D3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857495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en-US" dirty="0"/>
              <a:t>N</a:t>
            </a:r>
            <a:r>
              <a:rPr lang="vi-VN" dirty="0"/>
              <a:t>hận</a:t>
            </a:r>
            <a:r>
              <a:rPr lang="vi-VN" baseline="0" dirty="0"/>
              <a:t> xét gì về kết quả của phép chia và phép nhân?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E15FF4-0796-401E-A1CD-376ADE63F6D3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943018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vi-VN" dirty="0"/>
              <a:t>Chốt:</a:t>
            </a:r>
            <a:r>
              <a:rPr lang="vi-VN" baseline="0" dirty="0"/>
              <a:t> Bài toán thuộc dạng toán gì? Con vận dụng những kt’ nào để giải bài toán?</a:t>
            </a:r>
          </a:p>
          <a:p>
            <a:r>
              <a:rPr lang="vi-VN" baseline="0" dirty="0"/>
              <a:t>Qua bài tập này chúng ta đạt được mục tiêu nào của bài?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E15FF4-0796-401E-A1CD-376ADE63F6D3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013213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6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F3D98C-5D2B-4563-AD97-D78B44BE6F1B}" type="datetimeFigureOut">
              <a:rPr lang="en-US" smtClean="0"/>
              <a:t>11/19/22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BD5E71-9814-4786-ABDF-F680D2EBC2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88840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F3D98C-5D2B-4563-AD97-D78B44BE6F1B}" type="datetimeFigureOut">
              <a:rPr lang="en-US" smtClean="0"/>
              <a:t>11/19/22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BD5E71-9814-4786-ABDF-F680D2EBC2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586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7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7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F3D98C-5D2B-4563-AD97-D78B44BE6F1B}" type="datetimeFigureOut">
              <a:rPr lang="en-US" smtClean="0"/>
              <a:t>11/19/22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BD5E71-9814-4786-ABDF-F680D2EBC2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851696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09600" y="274679"/>
            <a:ext cx="10972800" cy="58515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6332A3F-4D7A-4353-9B14-5DAE30F292C0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62998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6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6B14BB5-3724-428E-884F-2BB2FE9DE5C0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6247745"/>
      </p:ext>
    </p:extLst>
  </p:cSld>
  <p:clrMapOvr>
    <a:masterClrMapping/>
  </p:clrMapOvr>
  <p:transition advTm="30000">
    <p:random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5CEE2EB-275F-4F90-9C86-BB2BDE979D0C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8867592"/>
      </p:ext>
    </p:extLst>
  </p:cSld>
  <p:clrMapOvr>
    <a:masterClrMapping/>
  </p:clrMapOvr>
  <p:transition advTm="30000">
    <p:random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4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A09B300-DEFC-4386-BD0F-D455CA79BC3B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2423272"/>
      </p:ext>
    </p:extLst>
  </p:cSld>
  <p:clrMapOvr>
    <a:masterClrMapping/>
  </p:clrMapOvr>
  <p:transition advTm="30000">
    <p:random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3DF9C2F-98F7-4ABC-A3AF-E8E086504EB4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6452615"/>
      </p:ext>
    </p:extLst>
  </p:cSld>
  <p:clrMapOvr>
    <a:masterClrMapping/>
  </p:clrMapOvr>
  <p:transition advTm="30000">
    <p:random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94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94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14E09F7-6371-4396-B861-F665BBFBD3FF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2158300"/>
      </p:ext>
    </p:extLst>
  </p:cSld>
  <p:clrMapOvr>
    <a:masterClrMapping/>
  </p:clrMapOvr>
  <p:transition advTm="30000">
    <p:random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27CC8AF-4873-4E51-AFFC-A82C42770E21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0631473"/>
      </p:ext>
    </p:extLst>
  </p:cSld>
  <p:clrMapOvr>
    <a:masterClrMapping/>
  </p:clrMapOvr>
  <p:transition advTm="30000">
    <p:random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D75C3D2-601A-4A5D-8BA2-17F4424FD238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8108898"/>
      </p:ext>
    </p:extLst>
  </p:cSld>
  <p:clrMapOvr>
    <a:masterClrMapping/>
  </p:clrMapOvr>
  <p:transition advTm="30000">
    <p:random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F3D98C-5D2B-4563-AD97-D78B44BE6F1B}" type="datetimeFigureOut">
              <a:rPr lang="en-US" smtClean="0"/>
              <a:t>11/19/22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BD5E71-9814-4786-ABDF-F680D2EBC2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092959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9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3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693C3AF-8072-4DF1-9139-FE958944DBB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1603740"/>
      </p:ext>
    </p:extLst>
  </p:cSld>
  <p:clrMapOvr>
    <a:masterClrMapping/>
  </p:clrMapOvr>
  <p:transition advTm="30000">
    <p:random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D3C90D7-D058-40AD-86CF-A1489F55EA32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9135440"/>
      </p:ext>
    </p:extLst>
  </p:cSld>
  <p:clrMapOvr>
    <a:masterClrMapping/>
  </p:clrMapOvr>
  <p:transition advTm="30000">
    <p:random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8268C88-0792-4933-B3D6-38E35C801DCF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3547303"/>
      </p:ext>
    </p:extLst>
  </p:cSld>
  <p:clrMapOvr>
    <a:masterClrMapping/>
  </p:clrMapOvr>
  <p:transition advTm="30000">
    <p:random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7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7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888ABF7-DE7D-49FE-B8CA-0101CCE9D644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7090521"/>
      </p:ext>
    </p:extLst>
  </p:cSld>
  <p:clrMapOvr>
    <a:masterClrMapping/>
  </p:clrMapOvr>
  <p:transition advTm="30000">
    <p:random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09600" y="274679"/>
            <a:ext cx="10972800" cy="58515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7AC25AA-026A-4AE8-B732-860E9F82A3DE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8242259"/>
      </p:ext>
    </p:extLst>
  </p:cSld>
  <p:clrMapOvr>
    <a:masterClrMapping/>
  </p:clrMapOvr>
  <p:transition advTm="30000">
    <p:random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09600" y="1600206"/>
            <a:ext cx="53848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6197600" y="1600200"/>
            <a:ext cx="5384800" cy="21859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197600" y="3938629"/>
            <a:ext cx="5384800" cy="2187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75C6EA8-BDDC-46E3-82BE-6757631F1036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162626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6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0294ABB-8683-4909-9087-6ABFF813AE9C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750722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F956312-AEBA-451F-8D26-96268B7AAB56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766291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F956312-AEBA-451F-8D26-96268B7AAB56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930539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F956312-AEBA-451F-8D26-96268B7AAB56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29590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4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F3D98C-5D2B-4563-AD97-D78B44BE6F1B}" type="datetimeFigureOut">
              <a:rPr lang="en-US" smtClean="0"/>
              <a:t>11/19/22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BD5E71-9814-4786-ABDF-F680D2EBC2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101487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F956312-AEBA-451F-8D26-96268B7AAB56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649379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F956312-AEBA-451F-8D26-96268B7AAB56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682613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F956312-AEBA-451F-8D26-96268B7AAB56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714461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F956312-AEBA-451F-8D26-96268B7AAB56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4239165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F956312-AEBA-451F-8D26-96268B7AAB56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2235505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F956312-AEBA-451F-8D26-96268B7AAB56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4888241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F956312-AEBA-451F-8D26-96268B7AAB56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2188041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F956312-AEBA-451F-8D26-96268B7AAB56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6281423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4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B764644-06F4-4202-8D8B-3AC7A1B089A8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2349052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5B0D7C8-71E5-4956-8EDE-5A8D9D56CD2C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82715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F3D98C-5D2B-4563-AD97-D78B44BE6F1B}" type="datetimeFigureOut">
              <a:rPr lang="en-US" smtClean="0"/>
              <a:t>11/19/22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BD5E71-9814-4786-ABDF-F680D2EBC2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403168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94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94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C7A9A4F-2D42-4498-8061-AA4DE79B6F2A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2469103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6AAC779-1773-4A6E-9740-03FE0ED42662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0358449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AD85B4A-3404-486D-9C13-CEAF0E24CC11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2108683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9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3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B9482A8-6D61-49F9-89A5-648DB85D61D2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6635321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FDD2AD6-B95C-49D5-8AA5-66F1DC1F9964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2836993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9A011FB-4F21-42D6-B8A4-D111E751A665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48755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7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7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A6A5BBD-C55E-4980-B5EA-6BD42E7FBD42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1635380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09600" y="274679"/>
            <a:ext cx="10972800" cy="58515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6332A3F-4D7A-4353-9B14-5DAE30F292C0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3558232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8_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09600" y="274679"/>
            <a:ext cx="10972800" cy="58515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6332A3F-4D7A-4353-9B14-5DAE30F292C0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9216612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7_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09600" y="274679"/>
            <a:ext cx="10972800" cy="58515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6332A3F-4D7A-4353-9B14-5DAE30F292C0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97200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94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94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F3D98C-5D2B-4563-AD97-D78B44BE6F1B}" type="datetimeFigureOut">
              <a:rPr lang="en-US" smtClean="0"/>
              <a:t>11/19/22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BD5E71-9814-4786-ABDF-F680D2EBC2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9612388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6_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09600" y="274679"/>
            <a:ext cx="10972800" cy="58515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6332A3F-4D7A-4353-9B14-5DAE30F292C0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9642869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5_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09600" y="274679"/>
            <a:ext cx="10972800" cy="58515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6332A3F-4D7A-4353-9B14-5DAE30F292C0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9574808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4_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09600" y="274679"/>
            <a:ext cx="10972800" cy="58515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6332A3F-4D7A-4353-9B14-5DAE30F292C0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7766796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3_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09600" y="274679"/>
            <a:ext cx="10972800" cy="58515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6332A3F-4D7A-4353-9B14-5DAE30F292C0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5841292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2_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09600" y="274679"/>
            <a:ext cx="10972800" cy="58515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6332A3F-4D7A-4353-9B14-5DAE30F292C0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2401842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1_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09600" y="274679"/>
            <a:ext cx="10972800" cy="58515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6332A3F-4D7A-4353-9B14-5DAE30F292C0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6540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F3D98C-5D2B-4563-AD97-D78B44BE6F1B}" type="datetimeFigureOut">
              <a:rPr lang="en-US" smtClean="0"/>
              <a:t>11/19/22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BD5E71-9814-4786-ABDF-F680D2EBC2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49208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F3D98C-5D2B-4563-AD97-D78B44BE6F1B}" type="datetimeFigureOut">
              <a:rPr lang="en-US" smtClean="0"/>
              <a:t>11/19/22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BD5E71-9814-4786-ABDF-F680D2EBC2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84996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9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3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F3D98C-5D2B-4563-AD97-D78B44BE6F1B}" type="datetimeFigureOut">
              <a:rPr lang="en-US" smtClean="0"/>
              <a:t>11/19/22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BD5E71-9814-4786-ABDF-F680D2EBC2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08780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F3D98C-5D2B-4563-AD97-D78B44BE6F1B}" type="datetimeFigureOut">
              <a:rPr lang="en-US" smtClean="0"/>
              <a:t>11/19/22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BD5E71-9814-4786-ABDF-F680D2EBC2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27758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slideLayout" Target="../slideLayouts/slideLayout25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5" Type="http://schemas.openxmlformats.org/officeDocument/2006/relationships/image" Target="../media/image1.jpg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3.xml"/><Relationship Id="rId13" Type="http://schemas.openxmlformats.org/officeDocument/2006/relationships/slideLayout" Target="../slideLayouts/slideLayout38.xml"/><Relationship Id="rId18" Type="http://schemas.openxmlformats.org/officeDocument/2006/relationships/slideLayout" Target="../slideLayouts/slideLayout43.xml"/><Relationship Id="rId26" Type="http://schemas.openxmlformats.org/officeDocument/2006/relationships/slideLayout" Target="../slideLayouts/slideLayout51.xml"/><Relationship Id="rId3" Type="http://schemas.openxmlformats.org/officeDocument/2006/relationships/slideLayout" Target="../slideLayouts/slideLayout28.xml"/><Relationship Id="rId21" Type="http://schemas.openxmlformats.org/officeDocument/2006/relationships/slideLayout" Target="../slideLayouts/slideLayout46.xml"/><Relationship Id="rId7" Type="http://schemas.openxmlformats.org/officeDocument/2006/relationships/slideLayout" Target="../slideLayouts/slideLayout32.xml"/><Relationship Id="rId12" Type="http://schemas.openxmlformats.org/officeDocument/2006/relationships/slideLayout" Target="../slideLayouts/slideLayout37.xml"/><Relationship Id="rId17" Type="http://schemas.openxmlformats.org/officeDocument/2006/relationships/slideLayout" Target="../slideLayouts/slideLayout42.xml"/><Relationship Id="rId25" Type="http://schemas.openxmlformats.org/officeDocument/2006/relationships/slideLayout" Target="../slideLayouts/slideLayout50.xml"/><Relationship Id="rId2" Type="http://schemas.openxmlformats.org/officeDocument/2006/relationships/slideLayout" Target="../slideLayouts/slideLayout27.xml"/><Relationship Id="rId16" Type="http://schemas.openxmlformats.org/officeDocument/2006/relationships/slideLayout" Target="../slideLayouts/slideLayout41.xml"/><Relationship Id="rId20" Type="http://schemas.openxmlformats.org/officeDocument/2006/relationships/slideLayout" Target="../slideLayouts/slideLayout45.xml"/><Relationship Id="rId29" Type="http://schemas.openxmlformats.org/officeDocument/2006/relationships/slideLayout" Target="../slideLayouts/slideLayout54.xml"/><Relationship Id="rId1" Type="http://schemas.openxmlformats.org/officeDocument/2006/relationships/slideLayout" Target="../slideLayouts/slideLayout26.xml"/><Relationship Id="rId6" Type="http://schemas.openxmlformats.org/officeDocument/2006/relationships/slideLayout" Target="../slideLayouts/slideLayout31.xml"/><Relationship Id="rId11" Type="http://schemas.openxmlformats.org/officeDocument/2006/relationships/slideLayout" Target="../slideLayouts/slideLayout36.xml"/><Relationship Id="rId24" Type="http://schemas.openxmlformats.org/officeDocument/2006/relationships/slideLayout" Target="../slideLayouts/slideLayout49.xml"/><Relationship Id="rId32" Type="http://schemas.openxmlformats.org/officeDocument/2006/relationships/image" Target="../media/image1.jpg"/><Relationship Id="rId5" Type="http://schemas.openxmlformats.org/officeDocument/2006/relationships/slideLayout" Target="../slideLayouts/slideLayout30.xml"/><Relationship Id="rId15" Type="http://schemas.openxmlformats.org/officeDocument/2006/relationships/slideLayout" Target="../slideLayouts/slideLayout40.xml"/><Relationship Id="rId23" Type="http://schemas.openxmlformats.org/officeDocument/2006/relationships/slideLayout" Target="../slideLayouts/slideLayout48.xml"/><Relationship Id="rId28" Type="http://schemas.openxmlformats.org/officeDocument/2006/relationships/slideLayout" Target="../slideLayouts/slideLayout53.xml"/><Relationship Id="rId10" Type="http://schemas.openxmlformats.org/officeDocument/2006/relationships/slideLayout" Target="../slideLayouts/slideLayout35.xml"/><Relationship Id="rId19" Type="http://schemas.openxmlformats.org/officeDocument/2006/relationships/slideLayout" Target="../slideLayouts/slideLayout44.xml"/><Relationship Id="rId31" Type="http://schemas.openxmlformats.org/officeDocument/2006/relationships/theme" Target="../theme/theme3.xml"/><Relationship Id="rId4" Type="http://schemas.openxmlformats.org/officeDocument/2006/relationships/slideLayout" Target="../slideLayouts/slideLayout29.xml"/><Relationship Id="rId9" Type="http://schemas.openxmlformats.org/officeDocument/2006/relationships/slideLayout" Target="../slideLayouts/slideLayout34.xml"/><Relationship Id="rId14" Type="http://schemas.openxmlformats.org/officeDocument/2006/relationships/slideLayout" Target="../slideLayouts/slideLayout39.xml"/><Relationship Id="rId22" Type="http://schemas.openxmlformats.org/officeDocument/2006/relationships/slideLayout" Target="../slideLayouts/slideLayout47.xml"/><Relationship Id="rId27" Type="http://schemas.openxmlformats.org/officeDocument/2006/relationships/slideLayout" Target="../slideLayouts/slideLayout52.xml"/><Relationship Id="rId30" Type="http://schemas.openxmlformats.org/officeDocument/2006/relationships/slideLayout" Target="../slideLayouts/slideLayout5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6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9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F3D98C-5D2B-4563-AD97-D78B44BE6F1B}" type="datetimeFigureOut">
              <a:rPr lang="en-US" smtClean="0"/>
              <a:t>11/19/22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9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9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BD5E71-9814-4786-ABDF-F680D2EBC2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16432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705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5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6"/>
            <a:ext cx="109728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DB76AAF3-E1B5-4A4D-B80E-6E1DB4529AD5}" type="slidenum">
              <a:rPr lang="en-US" alt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6113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  <p:transition advTm="30000">
    <p:random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6"/>
            <a:ext cx="109728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7680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680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680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880A8310-E034-4EE4-A84A-3B27BB4EF4F1}" type="slidenum">
              <a:rPr lang="en-US" alt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74800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702" r:id="rId3"/>
    <p:sldLayoutId id="2147483701" r:id="rId4"/>
    <p:sldLayoutId id="2147483700" r:id="rId5"/>
    <p:sldLayoutId id="2147483699" r:id="rId6"/>
    <p:sldLayoutId id="2147483698" r:id="rId7"/>
    <p:sldLayoutId id="2147483697" r:id="rId8"/>
    <p:sldLayoutId id="2147483696" r:id="rId9"/>
    <p:sldLayoutId id="2147483695" r:id="rId10"/>
    <p:sldLayoutId id="2147483694" r:id="rId11"/>
    <p:sldLayoutId id="2147483693" r:id="rId12"/>
    <p:sldLayoutId id="2147483677" r:id="rId13"/>
    <p:sldLayoutId id="2147483678" r:id="rId14"/>
    <p:sldLayoutId id="2147483679" r:id="rId15"/>
    <p:sldLayoutId id="2147483680" r:id="rId16"/>
    <p:sldLayoutId id="2147483681" r:id="rId17"/>
    <p:sldLayoutId id="2147483682" r:id="rId18"/>
    <p:sldLayoutId id="2147483683" r:id="rId19"/>
    <p:sldLayoutId id="2147483684" r:id="rId20"/>
    <p:sldLayoutId id="2147483685" r:id="rId21"/>
    <p:sldLayoutId id="2147483686" r:id="rId22"/>
    <p:sldLayoutId id="2147483704" r:id="rId23"/>
    <p:sldLayoutId id="2147483703" r:id="rId24"/>
    <p:sldLayoutId id="2147483692" r:id="rId25"/>
    <p:sldLayoutId id="2147483691" r:id="rId26"/>
    <p:sldLayoutId id="2147483690" r:id="rId27"/>
    <p:sldLayoutId id="2147483689" r:id="rId28"/>
    <p:sldLayoutId id="2147483688" r:id="rId29"/>
    <p:sldLayoutId id="2147483687" r:id="rId30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6.emf"/><Relationship Id="rId5" Type="http://schemas.openxmlformats.org/officeDocument/2006/relationships/image" Target="../media/image5.emf"/><Relationship Id="rId4" Type="http://schemas.openxmlformats.org/officeDocument/2006/relationships/image" Target="../media/image4.emf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wmf"/><Relationship Id="rId1" Type="http://schemas.openxmlformats.org/officeDocument/2006/relationships/slideLayout" Target="../slideLayouts/slideLayout4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7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13" Type="http://schemas.openxmlformats.org/officeDocument/2006/relationships/image" Target="../media/image17.gif"/><Relationship Id="rId18" Type="http://schemas.openxmlformats.org/officeDocument/2006/relationships/image" Target="../media/image21.png"/><Relationship Id="rId26" Type="http://schemas.openxmlformats.org/officeDocument/2006/relationships/image" Target="../media/image26.png"/><Relationship Id="rId3" Type="http://schemas.openxmlformats.org/officeDocument/2006/relationships/slideLayout" Target="../slideLayouts/slideLayout27.xml"/><Relationship Id="rId21" Type="http://schemas.openxmlformats.org/officeDocument/2006/relationships/image" Target="../media/image23.png"/><Relationship Id="rId7" Type="http://schemas.openxmlformats.org/officeDocument/2006/relationships/image" Target="../media/image11.png"/><Relationship Id="rId12" Type="http://schemas.openxmlformats.org/officeDocument/2006/relationships/image" Target="../media/image16.gif"/><Relationship Id="rId17" Type="http://schemas.openxmlformats.org/officeDocument/2006/relationships/slide" Target="slide16.xml"/><Relationship Id="rId25" Type="http://schemas.openxmlformats.org/officeDocument/2006/relationships/slide" Target="slide18.xml"/><Relationship Id="rId2" Type="http://schemas.openxmlformats.org/officeDocument/2006/relationships/audio" Target="../media/media1.wma"/><Relationship Id="rId16" Type="http://schemas.openxmlformats.org/officeDocument/2006/relationships/image" Target="../media/image20.gif"/><Relationship Id="rId20" Type="http://schemas.openxmlformats.org/officeDocument/2006/relationships/slide" Target="slide15.xml"/><Relationship Id="rId29" Type="http://schemas.openxmlformats.org/officeDocument/2006/relationships/slide" Target="slide20.xml"/><Relationship Id="rId1" Type="http://schemas.microsoft.com/office/2007/relationships/media" Target="../media/media1.wma"/><Relationship Id="rId6" Type="http://schemas.openxmlformats.org/officeDocument/2006/relationships/image" Target="../media/image10.png"/><Relationship Id="rId11" Type="http://schemas.openxmlformats.org/officeDocument/2006/relationships/image" Target="../media/image15.png"/><Relationship Id="rId24" Type="http://schemas.openxmlformats.org/officeDocument/2006/relationships/image" Target="../media/image25.png"/><Relationship Id="rId5" Type="http://schemas.openxmlformats.org/officeDocument/2006/relationships/image" Target="../media/image9.png"/><Relationship Id="rId15" Type="http://schemas.openxmlformats.org/officeDocument/2006/relationships/image" Target="../media/image19.png"/><Relationship Id="rId23" Type="http://schemas.openxmlformats.org/officeDocument/2006/relationships/slide" Target="slide17.xml"/><Relationship Id="rId28" Type="http://schemas.openxmlformats.org/officeDocument/2006/relationships/image" Target="../media/image27.png"/><Relationship Id="rId10" Type="http://schemas.openxmlformats.org/officeDocument/2006/relationships/image" Target="../media/image14.png"/><Relationship Id="rId19" Type="http://schemas.openxmlformats.org/officeDocument/2006/relationships/image" Target="../media/image22.png"/><Relationship Id="rId31" Type="http://schemas.openxmlformats.org/officeDocument/2006/relationships/image" Target="../media/image29.png"/><Relationship Id="rId4" Type="http://schemas.openxmlformats.org/officeDocument/2006/relationships/audio" Target="../media/audio2.wav"/><Relationship Id="rId9" Type="http://schemas.openxmlformats.org/officeDocument/2006/relationships/image" Target="../media/image13.png"/><Relationship Id="rId14" Type="http://schemas.openxmlformats.org/officeDocument/2006/relationships/image" Target="../media/image18.gif"/><Relationship Id="rId22" Type="http://schemas.openxmlformats.org/officeDocument/2006/relationships/image" Target="../media/image24.png"/><Relationship Id="rId27" Type="http://schemas.openxmlformats.org/officeDocument/2006/relationships/slide" Target="slide19.xml"/><Relationship Id="rId30" Type="http://schemas.openxmlformats.org/officeDocument/2006/relationships/image" Target="../media/image28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13" Type="http://schemas.openxmlformats.org/officeDocument/2006/relationships/slide" Target="slide19.xml"/><Relationship Id="rId18" Type="http://schemas.openxmlformats.org/officeDocument/2006/relationships/image" Target="../media/image37.PNG"/><Relationship Id="rId3" Type="http://schemas.openxmlformats.org/officeDocument/2006/relationships/slide" Target="slide16.xml"/><Relationship Id="rId7" Type="http://schemas.openxmlformats.org/officeDocument/2006/relationships/slide" Target="slide18.xml"/><Relationship Id="rId12" Type="http://schemas.openxmlformats.org/officeDocument/2006/relationships/image" Target="../media/image34.PNG"/><Relationship Id="rId17" Type="http://schemas.openxmlformats.org/officeDocument/2006/relationships/slide" Target="slide21.xml"/><Relationship Id="rId2" Type="http://schemas.openxmlformats.org/officeDocument/2006/relationships/slide" Target="slide23.xml"/><Relationship Id="rId16" Type="http://schemas.openxmlformats.org/officeDocument/2006/relationships/image" Target="../media/image36.PNG"/><Relationship Id="rId1" Type="http://schemas.openxmlformats.org/officeDocument/2006/relationships/slideLayout" Target="../slideLayouts/slideLayout27.xml"/><Relationship Id="rId6" Type="http://schemas.openxmlformats.org/officeDocument/2006/relationships/image" Target="../media/image31.PNG"/><Relationship Id="rId11" Type="http://schemas.openxmlformats.org/officeDocument/2006/relationships/slide" Target="slide20.xml"/><Relationship Id="rId5" Type="http://schemas.openxmlformats.org/officeDocument/2006/relationships/slide" Target="slide15.xml"/><Relationship Id="rId15" Type="http://schemas.openxmlformats.org/officeDocument/2006/relationships/slide" Target="slide22.xml"/><Relationship Id="rId10" Type="http://schemas.openxmlformats.org/officeDocument/2006/relationships/image" Target="../media/image33.PNG"/><Relationship Id="rId4" Type="http://schemas.openxmlformats.org/officeDocument/2006/relationships/image" Target="../media/image30.PNG"/><Relationship Id="rId9" Type="http://schemas.openxmlformats.org/officeDocument/2006/relationships/slide" Target="slide17.xml"/><Relationship Id="rId14" Type="http://schemas.openxmlformats.org/officeDocument/2006/relationships/image" Target="../media/image3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7.xml"/><Relationship Id="rId5" Type="http://schemas.openxmlformats.org/officeDocument/2006/relationships/image" Target="../media/image39.png"/><Relationship Id="rId4" Type="http://schemas.openxmlformats.org/officeDocument/2006/relationships/slide" Target="slide1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7.xml"/><Relationship Id="rId5" Type="http://schemas.openxmlformats.org/officeDocument/2006/relationships/image" Target="../media/image39.png"/><Relationship Id="rId4" Type="http://schemas.openxmlformats.org/officeDocument/2006/relationships/slide" Target="slide1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7.xml"/><Relationship Id="rId5" Type="http://schemas.openxmlformats.org/officeDocument/2006/relationships/image" Target="../media/image39.png"/><Relationship Id="rId4" Type="http://schemas.openxmlformats.org/officeDocument/2006/relationships/slide" Target="slide1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7.xml"/><Relationship Id="rId5" Type="http://schemas.openxmlformats.org/officeDocument/2006/relationships/image" Target="../media/image39.png"/><Relationship Id="rId4" Type="http://schemas.openxmlformats.org/officeDocument/2006/relationships/slide" Target="slide1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7.xml"/><Relationship Id="rId5" Type="http://schemas.openxmlformats.org/officeDocument/2006/relationships/image" Target="../media/image39.png"/><Relationship Id="rId4" Type="http://schemas.openxmlformats.org/officeDocument/2006/relationships/slide" Target="slide1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wmf"/><Relationship Id="rId1" Type="http://schemas.openxmlformats.org/officeDocument/2006/relationships/slideLayout" Target="../slideLayouts/slideLayout4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7.xml"/><Relationship Id="rId5" Type="http://schemas.openxmlformats.org/officeDocument/2006/relationships/image" Target="../media/image39.png"/><Relationship Id="rId4" Type="http://schemas.openxmlformats.org/officeDocument/2006/relationships/slide" Target="slide1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7.xml"/><Relationship Id="rId5" Type="http://schemas.openxmlformats.org/officeDocument/2006/relationships/image" Target="../media/image39.png"/><Relationship Id="rId4" Type="http://schemas.openxmlformats.org/officeDocument/2006/relationships/slide" Target="slide1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7.xml"/><Relationship Id="rId6" Type="http://schemas.openxmlformats.org/officeDocument/2006/relationships/image" Target="../media/image39.png"/><Relationship Id="rId5" Type="http://schemas.openxmlformats.org/officeDocument/2006/relationships/slide" Target="slide14.xml"/><Relationship Id="rId4" Type="http://schemas.openxmlformats.org/officeDocument/2006/relationships/image" Target="../media/image38.jp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wmf"/><Relationship Id="rId1" Type="http://schemas.openxmlformats.org/officeDocument/2006/relationships/slideLayout" Target="../slideLayouts/slideLayout4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wmf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wmf"/><Relationship Id="rId1" Type="http://schemas.openxmlformats.org/officeDocument/2006/relationships/slideLayout" Target="../slideLayouts/slideLayout4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4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4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5">
            <a:extLst>
              <a:ext uri="{FF2B5EF4-FFF2-40B4-BE49-F238E27FC236}">
                <a16:creationId xmlns:a16="http://schemas.microsoft.com/office/drawing/2014/main" id="{AA4B501D-8051-EB4E-9FC4-0E9F58936197}"/>
              </a:ext>
            </a:extLst>
          </p:cNvPr>
          <p:cNvSpPr/>
          <p:nvPr/>
        </p:nvSpPr>
        <p:spPr>
          <a:xfrm>
            <a:off x="1741488" y="1033531"/>
            <a:ext cx="9144000" cy="5143500"/>
          </a:xfrm>
          <a:prstGeom prst="rect">
            <a:avLst/>
          </a:prstGeom>
          <a:solidFill>
            <a:srgbClr val="FEF9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350">
              <a:latin typeface="Times New Roman" panose="02020603050405020304" pitchFamily="18" charset="0"/>
              <a:cs typeface="Times New Roman" panose="02020603050405020304" pitchFamily="18" charset="0"/>
              <a:sym typeface="+mn-lt"/>
            </a:endParaRPr>
          </a:p>
        </p:txBody>
      </p:sp>
      <p:pic>
        <p:nvPicPr>
          <p:cNvPr id="21507" name="图片 23">
            <a:extLst>
              <a:ext uri="{FF2B5EF4-FFF2-40B4-BE49-F238E27FC236}">
                <a16:creationId xmlns:a16="http://schemas.microsoft.com/office/drawing/2014/main" id="{4C07AAC4-3D96-354F-BE92-4A805F0597C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75191" y="-146844"/>
            <a:ext cx="2540000" cy="3014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08" name="图片 22">
            <a:extLst>
              <a:ext uri="{FF2B5EF4-FFF2-40B4-BE49-F238E27FC236}">
                <a16:creationId xmlns:a16="http://schemas.microsoft.com/office/drawing/2014/main" id="{41DFFEFC-991B-6142-80B6-09B86B6D52B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803" y="4359933"/>
            <a:ext cx="4416425" cy="2511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图片 26">
            <a:extLst>
              <a:ext uri="{FF2B5EF4-FFF2-40B4-BE49-F238E27FC236}">
                <a16:creationId xmlns:a16="http://schemas.microsoft.com/office/drawing/2014/main" id="{13045B48-A8B2-CC4E-9758-7AC764FBEA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07" y="1290260"/>
            <a:ext cx="1211263" cy="957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图片 51">
            <a:extLst>
              <a:ext uri="{FF2B5EF4-FFF2-40B4-BE49-F238E27FC236}">
                <a16:creationId xmlns:a16="http://schemas.microsoft.com/office/drawing/2014/main" id="{489A8A81-F077-9445-969C-F28DD1658D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15488" y="3693942"/>
            <a:ext cx="1219200" cy="2400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图片 66">
            <a:extLst>
              <a:ext uri="{FF2B5EF4-FFF2-40B4-BE49-F238E27FC236}">
                <a16:creationId xmlns:a16="http://schemas.microsoft.com/office/drawing/2014/main" id="{0A15149F-F2B7-9441-9FC0-FA2EB6C962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9037" y="455820"/>
            <a:ext cx="955675" cy="793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13" name="TextBox 15">
            <a:extLst>
              <a:ext uri="{FF2B5EF4-FFF2-40B4-BE49-F238E27FC236}">
                <a16:creationId xmlns:a16="http://schemas.microsoft.com/office/drawing/2014/main" id="{A18AE73F-9A99-C64D-B023-42D78E9CBDB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974" y="2595841"/>
            <a:ext cx="12191999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algn="ctr" eaLnBrk="1" hangingPunct="1"/>
            <a:r>
              <a:rPr lang="en-US" altLang="vi-VN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CHIA MỘT SỐ THẬP PHÂN</a:t>
            </a:r>
          </a:p>
          <a:p>
            <a:pPr algn="ctr" eaLnBrk="1" hangingPunct="1"/>
            <a:r>
              <a:rPr lang="en-US" altLang="vi-VN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 10; 100; 1000;…</a:t>
            </a:r>
            <a:endParaRPr lang="en-US" altLang="vi-VN" sz="4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514" name="WordArt 6">
            <a:extLst>
              <a:ext uri="{FF2B5EF4-FFF2-40B4-BE49-F238E27FC236}">
                <a16:creationId xmlns:a16="http://schemas.microsoft.com/office/drawing/2014/main" id="{48CCFBD5-B70B-ED4C-BF15-91BCDF16114F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4833937" y="1550272"/>
            <a:ext cx="2524125" cy="479240"/>
          </a:xfrm>
          <a:prstGeom prst="rect">
            <a:avLst/>
          </a:prstGeom>
        </p:spPr>
        <p:txBody>
          <a:bodyPr wrap="none" fromWordArt="1"/>
          <a:lstStyle/>
          <a:p>
            <a:pPr algn="ctr"/>
            <a:r>
              <a:rPr lang="vi-VN" sz="6000" b="1" kern="1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TOÁN 5</a:t>
            </a:r>
          </a:p>
        </p:txBody>
      </p:sp>
      <p:sp>
        <p:nvSpPr>
          <p:cNvPr id="21515" name="WordArt 187">
            <a:extLst>
              <a:ext uri="{FF2B5EF4-FFF2-40B4-BE49-F238E27FC236}">
                <a16:creationId xmlns:a16="http://schemas.microsoft.com/office/drawing/2014/main" id="{5004AE64-E6C1-D54A-A560-9C0C5F97AB22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4829174" y="6246988"/>
            <a:ext cx="2528888" cy="426415"/>
          </a:xfrm>
          <a:prstGeom prst="rect">
            <a:avLst/>
          </a:prstGeom>
        </p:spPr>
        <p:txBody>
          <a:bodyPr wrap="none" fromWordArt="1"/>
          <a:lstStyle/>
          <a:p>
            <a:pPr algn="ctr"/>
            <a:r>
              <a:rPr lang="vi-VN" sz="2800" b="1" i="1" kern="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Năm học 2022 - 2023</a:t>
            </a:r>
            <a:r>
              <a:rPr lang="vi-VN" sz="2800" b="1" kern="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14" name="WordArt 187">
            <a:extLst>
              <a:ext uri="{FF2B5EF4-FFF2-40B4-BE49-F238E27FC236}">
                <a16:creationId xmlns:a16="http://schemas.microsoft.com/office/drawing/2014/main" id="{A334CF8F-D37C-6E49-80F7-729FFD4EB2F1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0" y="242286"/>
            <a:ext cx="12192000" cy="527870"/>
          </a:xfrm>
          <a:prstGeom prst="rect">
            <a:avLst/>
          </a:prstGeom>
        </p:spPr>
        <p:txBody>
          <a:bodyPr wrap="none" fromWordArt="1"/>
          <a:lstStyle/>
          <a:p>
            <a:pPr algn="ctr"/>
            <a:r>
              <a:rPr lang="vi-VN" sz="2400" b="1" kern="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PHÒNG GIÁO DỤC VÀ ĐÀO TẠO QUẬN LONG BIÊN</a:t>
            </a:r>
          </a:p>
          <a:p>
            <a:pPr algn="ctr"/>
            <a:r>
              <a:rPr lang="vi-VN" sz="2400" b="1" kern="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Trường Tiểu học Phúc Lợi</a:t>
            </a:r>
          </a:p>
        </p:txBody>
      </p:sp>
    </p:spTree>
    <p:extLst>
      <p:ext uri="{BB962C8B-B14F-4D97-AF65-F5344CB8AC3E}">
        <p14:creationId xmlns:p14="http://schemas.microsoft.com/office/powerpoint/2010/main" val="913387857"/>
      </p:ext>
    </p:extLst>
  </p:cSld>
  <p:clrMapOvr>
    <a:masterClrMapping/>
  </p:clrMapOvr>
  <p:transition advTm="30000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55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5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4779 -0.02454 L 0.04779 -0.02431 C 0.0651 -0.00602 0.04752 -0.02547 0.06094 -0.00949 C 0.06315 -0.00695 0.06536 -0.00533 0.06706 -0.00255 C 0.06953 0.00116 0.07135 0.00625 0.07396 0.00972 C 0.08125 0.01944 0.07318 0.00926 0.08021 0.01666 C 0.08685 0.02384 0.08255 0.02083 0.08711 0.02384 C 0.08867 0.02546 0.08997 0.02801 0.0918 0.02916 C 0.09362 0.03032 0.09609 0.03148 0.09779 0.0331 C 0.09883 0.03403 0.09948 0.03518 0.10013 0.03588 C 0.10182 0.03703 0.10338 0.03773 0.10482 0.03866 C 0.10599 0.03935 0.10703 0.04074 0.10807 0.04143 C 0.10872 0.0419 0.1095 0.04236 0.11029 0.04282 C 0.11146 0.04352 0.11237 0.04467 0.11341 0.0456 C 0.11497 0.04653 0.11654 0.04768 0.1181 0.04838 C 0.11914 0.04884 0.12018 0.04907 0.12122 0.04977 C 0.12226 0.05046 0.12318 0.05162 0.12422 0.05254 C 0.12552 0.05324 0.13021 0.05486 0.13125 0.05509 C 0.13424 0.05879 0.13333 0.0581 0.13724 0.06065 C 0.13958 0.06203 0.14219 0.06296 0.1444 0.06481 C 0.14935 0.06921 0.14635 0.06713 0.15364 0.07037 L 0.15989 0.07315 L 0.16289 0.07453 C 0.16849 0.07407 0.17422 0.07384 0.17995 0.07315 C 0.18099 0.07291 0.18203 0.07199 0.18307 0.07176 C 0.18437 0.07106 0.18555 0.0706 0.18685 0.07037 C 0.19049 0.06921 0.19414 0.06852 0.19779 0.06759 C 0.19948 0.06713 0.2013 0.0669 0.20312 0.0662 C 0.20625 0.06504 0.21042 0.06366 0.21315 0.06203 L 0.21549 0.06065 C 0.2168 0.05879 0.21927 0.05532 0.22096 0.0537 C 0.22187 0.05278 0.22292 0.05185 0.22396 0.05116 C 0.22565 0.05 0.2276 0.0493 0.22917 0.04838 C 0.23073 0.04699 0.2319 0.04514 0.23333 0.04421 C 0.23984 0.03935 0.24088 0.03935 0.24648 0.03727 C 0.25 0.03472 0.25677 0.02963 0.25963 0.02639 C 0.26042 0.02546 0.26094 0.02453 0.26185 0.02384 C 0.26289 0.02222 0.26406 0.02106 0.26497 0.01944 C 0.26562 0.01852 0.26562 0.01643 0.26654 0.01528 C 0.26719 0.01435 0.26797 0.01435 0.26888 0.01389 C 0.26914 0.0125 0.26979 0.01111 0.27031 0.00972 C 0.27213 0.00671 0.27669 0.00416 0.27812 0.00301 C 0.28021 0.00116 0.28203 -0.00093 0.28437 -0.00255 C 0.28841 -0.00579 0.29258 -0.00903 0.29674 -0.01204 C 0.29844 -0.01343 0.30039 -0.01482 0.30208 -0.01621 C 0.30768 -0.0213 0.30508 -0.01968 0.30989 -0.02176 C 0.31029 -0.02315 0.3112 -0.02477 0.31211 -0.02593 C 0.31263 -0.02685 0.31706 -0.02824 0.31758 -0.02871 C 0.31888 -0.0294 0.32005 -0.03079 0.32148 -0.03148 C 0.32409 -0.03264 0.33359 -0.0338 0.33542 -0.03403 C 0.35404 -0.03727 0.33203 -0.03334 0.35078 -0.0382 C 0.35338 -0.03889 0.35599 -0.03912 0.35859 -0.03959 C 0.36081 -0.04005 0.36315 -0.04051 0.36549 -0.04097 C 0.3668 -0.04144 0.3681 -0.0419 0.3694 -0.04236 C 0.37604 -0.0419 0.38281 -0.0419 0.38945 -0.04097 C 0.3944 -0.04051 0.39922 -0.03866 0.40417 -0.0382 C 0.41445 -0.03727 0.42474 -0.03727 0.43516 -0.03681 C 0.44114 -0.03426 0.43672 -0.03588 0.44674 -0.03403 C 0.44896 -0.0338 0.4513 -0.03334 0.45364 -0.03287 C 0.45612 -0.03172 0.4569 -0.03148 0.45898 -0.03009 C 0.46042 -0.02917 0.46159 -0.02801 0.46276 -0.02732 C 0.46445 -0.02662 0.46601 -0.02639 0.46745 -0.02593 C 0.46888 -0.02547 0.47018 -0.025 0.47148 -0.02454 C 0.47305 -0.02408 0.475 -0.02361 0.47682 -0.02315 C 0.47838 -0.02269 0.47995 -0.02222 0.48151 -0.02176 C 0.48333 -0.0213 0.48503 -0.02107 0.48685 -0.02037 C 0.48828 -0.01991 0.49505 -0.01759 0.49766 -0.01621 C 0.49935 -0.01528 0.50078 -0.01435 0.50234 -0.01343 L 0.50469 -0.01204 C 0.50872 -0.00741 0.50534 -0.01042 0.51159 -0.0081 C 0.5125 -0.00764 0.51315 -0.00695 0.51393 -0.00672 C 0.51601 -0.00556 0.5181 -0.00486 0.52018 -0.00394 L 0.52318 -0.00255 C 0.52422 -0.00209 0.52513 -0.00162 0.5263 -0.00116 L 0.53021 0.00023 C 0.5319 0.00069 0.53333 0.00116 0.53489 0.00162 C 0.53594 0.00185 0.53685 0.00254 0.53776 0.00301 C 0.54948 0.00254 0.5612 0.00278 0.57279 0.00162 C 0.57487 0.00139 0.57669 -0.0007 0.57878 -0.00116 C 0.58503 -0.00232 0.58476 -0.00162 0.58971 -0.00394 C 0.60078 -0.00834 0.58203 -0.00116 0.59753 -0.0081 C 0.60052 -0.00949 0.60208 -0.00996 0.60521 -0.01204 C 0.60651 -0.01297 0.60781 -0.01412 0.60911 -0.01482 C 0.61003 -0.01528 0.6112 -0.01574 0.61211 -0.01621 C 0.61367 -0.01713 0.61523 -0.01806 0.6168 -0.01898 C 0.61758 -0.01945 0.61836 -0.01991 0.61914 -0.02037 C 0.62096 -0.02176 0.62266 -0.02315 0.62448 -0.02454 C 0.62526 -0.025 0.62604 -0.02523 0.62682 -0.02593 C 0.63255 -0.03009 0.62734 -0.02755 0.63307 -0.03009 C 0.63385 -0.03102 0.6345 -0.03218 0.63542 -0.03287 C 0.63685 -0.03403 0.63841 -0.03449 0.63997 -0.03542 C 0.64075 -0.03588 0.64154 -0.03658 0.64232 -0.03681 C 0.64336 -0.03727 0.6444 -0.03773 0.64544 -0.0382 C 0.64805 -0.03959 0.65052 -0.04167 0.65312 -0.04236 C 0.65521 -0.04306 0.65729 -0.04329 0.65937 -0.04375 C 0.66042 -0.04422 0.66146 -0.04468 0.66237 -0.04514 C 0.66315 -0.0456 0.66393 -0.04607 0.66471 -0.04653 C 0.6668 -0.04746 0.66888 -0.04838 0.67096 -0.04931 C 0.672 -0.04977 0.67305 -0.05 0.67396 -0.0507 C 0.67591 -0.05162 0.67747 -0.05278 0.67943 -0.05347 C 0.68151 -0.05394 0.68359 -0.0544 0.68568 -0.05463 C 0.69049 -0.05394 0.69544 -0.05347 0.70026 -0.05209 C 0.70169 -0.05162 0.70286 -0.05 0.70417 -0.04931 C 0.71966 -0.03935 0.70039 -0.05255 0.71185 -0.04375 C 0.71263 -0.04329 0.71354 -0.04306 0.71419 -0.04236 C 0.71953 -0.03773 0.71315 -0.04121 0.71966 -0.0382 C 0.72044 -0.03727 0.72109 -0.03611 0.722 -0.03542 C 0.72344 -0.03426 0.72513 -0.03426 0.72656 -0.03287 C 0.72786 -0.03148 0.72904 -0.02963 0.73047 -0.02871 C 0.73138 -0.02778 0.73255 -0.02778 0.73359 -0.02732 C 0.73516 -0.02639 0.73815 -0.02454 0.73815 -0.02431 C 0.74479 -0.01667 0.73646 -0.02616 0.74284 -0.02037 C 0.74362 -0.01968 0.74427 -0.01806 0.74518 -0.01759 C 0.74609 -0.01713 0.74726 -0.01759 0.74831 -0.01759 L 0.74831 -0.01736 L 0.74831 -0.01759 " pathEditMode="relative" rAng="0" ptsTypes="AAAAAAAAAAAAAAAAAAAAAAAAAAAAAAAAAAAAAAAAAAAAAAAAAAAAAAAAAAAAAAAAAAAAAAAAAAAAAAAAAAAAAAAAAAAAAAAAAAAAAAAAAAAAAAAAAAAA">
                                      <p:cBhvr>
                                        <p:cTn id="1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5026" y="344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 Box 6"/>
          <p:cNvSpPr txBox="1">
            <a:spLocks noChangeArrowheads="1"/>
          </p:cNvSpPr>
          <p:nvPr/>
        </p:nvSpPr>
        <p:spPr bwMode="auto">
          <a:xfrm>
            <a:off x="1714500" y="2286000"/>
            <a:ext cx="8763000" cy="1569660"/>
          </a:xfrm>
          <a:prstGeom prst="rect">
            <a:avLst/>
          </a:prstGeom>
          <a:solidFill>
            <a:sysClr val="window" lastClr="FFFFFF"/>
          </a:solidFill>
          <a:ln w="9525">
            <a:solidFill>
              <a:sysClr val="window" lastClr="FFFFFF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just" fontAlgn="base">
              <a:spcBef>
                <a:spcPct val="50000"/>
              </a:spcBef>
              <a:spcAft>
                <a:spcPct val="0"/>
              </a:spcAft>
              <a:buNone/>
              <a:defRPr/>
            </a:pPr>
            <a:r>
              <a:rPr lang="en-US" altLang="en-US" b="1" u="sng" kern="0" dirty="0" err="1">
                <a:solidFill>
                  <a:srgbClr val="0000FF"/>
                </a:solidFill>
                <a:latin typeface="Times New Roman" pitchFamily="18" charset="0"/>
              </a:rPr>
              <a:t>Quy</a:t>
            </a:r>
            <a:r>
              <a:rPr lang="en-US" altLang="en-US" b="1" u="sng" kern="0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altLang="en-US" b="1" u="sng" kern="0" dirty="0" err="1">
                <a:solidFill>
                  <a:srgbClr val="0000FF"/>
                </a:solidFill>
                <a:latin typeface="Times New Roman" pitchFamily="18" charset="0"/>
              </a:rPr>
              <a:t>tắc</a:t>
            </a:r>
            <a:r>
              <a:rPr lang="en-US" altLang="en-US" b="1" kern="0" dirty="0">
                <a:solidFill>
                  <a:srgbClr val="0000FF"/>
                </a:solidFill>
                <a:latin typeface="Times New Roman" pitchFamily="18" charset="0"/>
              </a:rPr>
              <a:t>: </a:t>
            </a:r>
            <a:r>
              <a:rPr lang="en-US" altLang="en-US" b="1" kern="0" dirty="0" err="1">
                <a:solidFill>
                  <a:srgbClr val="0000FF"/>
                </a:solidFill>
                <a:latin typeface="Times New Roman" pitchFamily="18" charset="0"/>
              </a:rPr>
              <a:t>Muốn</a:t>
            </a:r>
            <a:r>
              <a:rPr lang="en-US" altLang="en-US" b="1" kern="0" dirty="0">
                <a:solidFill>
                  <a:srgbClr val="0000FF"/>
                </a:solidFill>
                <a:latin typeface="Times New Roman" pitchFamily="18" charset="0"/>
              </a:rPr>
              <a:t> chia </a:t>
            </a:r>
            <a:r>
              <a:rPr lang="en-US" altLang="en-US" b="1" kern="0" dirty="0" err="1">
                <a:solidFill>
                  <a:srgbClr val="0000FF"/>
                </a:solidFill>
                <a:latin typeface="Times New Roman" pitchFamily="18" charset="0"/>
              </a:rPr>
              <a:t>một</a:t>
            </a:r>
            <a:r>
              <a:rPr lang="en-US" altLang="en-US" b="1" kern="0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altLang="en-US" b="1" kern="0" dirty="0" err="1">
                <a:solidFill>
                  <a:srgbClr val="0000FF"/>
                </a:solidFill>
                <a:latin typeface="Times New Roman" pitchFamily="18" charset="0"/>
              </a:rPr>
              <a:t>sô</a:t>
            </a:r>
            <a:r>
              <a:rPr lang="en-US" altLang="en-US" b="1" kern="0" dirty="0">
                <a:solidFill>
                  <a:srgbClr val="0000FF"/>
                </a:solidFill>
                <a:latin typeface="Times New Roman" pitchFamily="18" charset="0"/>
              </a:rPr>
              <a:t>́ </a:t>
            </a:r>
            <a:r>
              <a:rPr lang="en-US" altLang="en-US" b="1" kern="0" dirty="0" err="1">
                <a:solidFill>
                  <a:srgbClr val="0000FF"/>
                </a:solidFill>
                <a:latin typeface="Times New Roman" pitchFamily="18" charset="0"/>
              </a:rPr>
              <a:t>thập</a:t>
            </a:r>
            <a:r>
              <a:rPr lang="en-US" altLang="en-US" b="1" kern="0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altLang="en-US" b="1" kern="0" dirty="0" err="1">
                <a:solidFill>
                  <a:srgbClr val="0000FF"/>
                </a:solidFill>
                <a:latin typeface="Times New Roman" pitchFamily="18" charset="0"/>
              </a:rPr>
              <a:t>phân</a:t>
            </a:r>
            <a:r>
              <a:rPr lang="en-US" altLang="en-US" b="1" kern="0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altLang="en-US" b="1" kern="0" dirty="0" err="1">
                <a:solidFill>
                  <a:srgbClr val="0000FF"/>
                </a:solidFill>
                <a:latin typeface="Times New Roman" pitchFamily="18" charset="0"/>
              </a:rPr>
              <a:t>cho</a:t>
            </a:r>
            <a:r>
              <a:rPr lang="en-US" altLang="en-US" b="1" kern="0" dirty="0">
                <a:solidFill>
                  <a:srgbClr val="0000FF"/>
                </a:solidFill>
                <a:latin typeface="Times New Roman" pitchFamily="18" charset="0"/>
              </a:rPr>
              <a:t> 10 , 100 ,1000 </a:t>
            </a:r>
            <a:r>
              <a:rPr lang="en-US" altLang="en-US" b="1" kern="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…</a:t>
            </a:r>
            <a:r>
              <a:rPr lang="en-US" altLang="en-US" b="1" kern="0" dirty="0">
                <a:solidFill>
                  <a:srgbClr val="0000FF"/>
                </a:solidFill>
                <a:latin typeface="Times New Roman" pitchFamily="18" charset="0"/>
              </a:rPr>
              <a:t>.ta chỉ </a:t>
            </a:r>
            <a:r>
              <a:rPr lang="en-US" altLang="en-US" b="1" kern="0" dirty="0" err="1">
                <a:solidFill>
                  <a:srgbClr val="0000FF"/>
                </a:solidFill>
                <a:latin typeface="Times New Roman" pitchFamily="18" charset="0"/>
              </a:rPr>
              <a:t>việc</a:t>
            </a:r>
            <a:r>
              <a:rPr lang="en-US" altLang="en-US" b="1" kern="0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altLang="en-US" b="1" kern="0" dirty="0" err="1">
                <a:solidFill>
                  <a:srgbClr val="0000FF"/>
                </a:solidFill>
                <a:latin typeface="Times New Roman" pitchFamily="18" charset="0"/>
              </a:rPr>
              <a:t>chuyển</a:t>
            </a:r>
            <a:r>
              <a:rPr lang="en-US" altLang="en-US" b="1" kern="0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altLang="en-US" b="1" kern="0" dirty="0" err="1">
                <a:solidFill>
                  <a:srgbClr val="0000FF"/>
                </a:solidFill>
                <a:latin typeface="Times New Roman" pitchFamily="18" charset="0"/>
              </a:rPr>
              <a:t>dấu</a:t>
            </a:r>
            <a:r>
              <a:rPr lang="en-US" altLang="en-US" b="1" kern="0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altLang="en-US" b="1" kern="0" dirty="0" err="1">
                <a:solidFill>
                  <a:srgbClr val="0000FF"/>
                </a:solidFill>
                <a:latin typeface="Times New Roman" pitchFamily="18" charset="0"/>
              </a:rPr>
              <a:t>phẩy</a:t>
            </a:r>
            <a:r>
              <a:rPr lang="en-US" altLang="en-US" b="1" kern="0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altLang="en-US" b="1" kern="0" dirty="0" err="1">
                <a:solidFill>
                  <a:srgbClr val="0000FF"/>
                </a:solidFill>
                <a:latin typeface="Times New Roman" pitchFamily="18" charset="0"/>
              </a:rPr>
              <a:t>của</a:t>
            </a:r>
            <a:r>
              <a:rPr lang="en-US" altLang="en-US" b="1" kern="0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altLang="en-US" b="1" kern="0" dirty="0" err="1">
                <a:solidFill>
                  <a:srgbClr val="0000FF"/>
                </a:solidFill>
                <a:latin typeface="Times New Roman" pitchFamily="18" charset="0"/>
              </a:rPr>
              <a:t>sô</a:t>
            </a:r>
            <a:r>
              <a:rPr lang="en-US" altLang="en-US" b="1" kern="0" dirty="0">
                <a:solidFill>
                  <a:srgbClr val="0000FF"/>
                </a:solidFill>
                <a:latin typeface="Times New Roman" pitchFamily="18" charset="0"/>
              </a:rPr>
              <a:t>́ </a:t>
            </a:r>
            <a:r>
              <a:rPr lang="en-US" altLang="en-US" b="1" kern="0" dirty="0" err="1">
                <a:solidFill>
                  <a:srgbClr val="0000FF"/>
                </a:solidFill>
                <a:latin typeface="Times New Roman" pitchFamily="18" charset="0"/>
              </a:rPr>
              <a:t>đó</a:t>
            </a:r>
            <a:r>
              <a:rPr lang="en-US" altLang="en-US" b="1" kern="0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altLang="en-US" b="1" kern="0" dirty="0" err="1">
                <a:solidFill>
                  <a:srgbClr val="0000FF"/>
                </a:solidFill>
                <a:latin typeface="Times New Roman" pitchFamily="18" charset="0"/>
              </a:rPr>
              <a:t>lần</a:t>
            </a:r>
            <a:r>
              <a:rPr lang="en-US" altLang="en-US" b="1" kern="0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altLang="en-US" b="1" kern="0" dirty="0" err="1">
                <a:solidFill>
                  <a:srgbClr val="0000FF"/>
                </a:solidFill>
                <a:latin typeface="Times New Roman" pitchFamily="18" charset="0"/>
              </a:rPr>
              <a:t>lượt</a:t>
            </a:r>
            <a:r>
              <a:rPr lang="en-US" altLang="en-US" b="1" kern="0" dirty="0">
                <a:solidFill>
                  <a:srgbClr val="0000FF"/>
                </a:solidFill>
                <a:latin typeface="Times New Roman" pitchFamily="18" charset="0"/>
              </a:rPr>
              <a:t> sang </a:t>
            </a:r>
            <a:r>
              <a:rPr lang="en-US" altLang="en-US" b="1" kern="0" dirty="0" err="1">
                <a:solidFill>
                  <a:srgbClr val="0000FF"/>
                </a:solidFill>
                <a:latin typeface="Times New Roman" pitchFamily="18" charset="0"/>
              </a:rPr>
              <a:t>bên</a:t>
            </a:r>
            <a:r>
              <a:rPr lang="en-US" altLang="en-US" b="1" kern="0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altLang="en-US" b="1" kern="0" dirty="0" err="1">
                <a:solidFill>
                  <a:srgbClr val="0000FF"/>
                </a:solidFill>
                <a:latin typeface="Times New Roman" pitchFamily="18" charset="0"/>
              </a:rPr>
              <a:t>trái</a:t>
            </a:r>
            <a:r>
              <a:rPr lang="en-US" altLang="en-US" b="1" kern="0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altLang="en-US" b="1" kern="0" dirty="0" err="1">
                <a:solidFill>
                  <a:srgbClr val="0000FF"/>
                </a:solidFill>
                <a:latin typeface="Times New Roman" pitchFamily="18" charset="0"/>
              </a:rPr>
              <a:t>một</a:t>
            </a:r>
            <a:r>
              <a:rPr lang="en-US" altLang="en-US" b="1" kern="0" dirty="0">
                <a:solidFill>
                  <a:srgbClr val="0000FF"/>
                </a:solidFill>
                <a:latin typeface="Times New Roman" pitchFamily="18" charset="0"/>
              </a:rPr>
              <a:t>, </a:t>
            </a:r>
            <a:r>
              <a:rPr lang="en-US" altLang="en-US" b="1" kern="0" dirty="0" err="1">
                <a:solidFill>
                  <a:srgbClr val="0000FF"/>
                </a:solidFill>
                <a:latin typeface="Times New Roman" pitchFamily="18" charset="0"/>
              </a:rPr>
              <a:t>hai</a:t>
            </a:r>
            <a:r>
              <a:rPr lang="en-US" altLang="en-US" b="1" kern="0" dirty="0">
                <a:solidFill>
                  <a:srgbClr val="0000FF"/>
                </a:solidFill>
                <a:latin typeface="Times New Roman" pitchFamily="18" charset="0"/>
              </a:rPr>
              <a:t>, </a:t>
            </a:r>
            <a:r>
              <a:rPr lang="en-US" altLang="en-US" b="1" kern="0" dirty="0" err="1">
                <a:solidFill>
                  <a:srgbClr val="0000FF"/>
                </a:solidFill>
                <a:latin typeface="Times New Roman" pitchFamily="18" charset="0"/>
              </a:rPr>
              <a:t>ba</a:t>
            </a:r>
            <a:r>
              <a:rPr lang="en-US" altLang="en-US" b="1" kern="0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altLang="en-US" b="1" kern="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…</a:t>
            </a:r>
            <a:r>
              <a:rPr lang="en-US" altLang="en-US" b="1" kern="0" dirty="0" err="1">
                <a:solidFill>
                  <a:srgbClr val="0000FF"/>
                </a:solidFill>
                <a:latin typeface="Times New Roman" pitchFamily="18" charset="0"/>
              </a:rPr>
              <a:t>chữ</a:t>
            </a:r>
            <a:r>
              <a:rPr lang="en-US" altLang="en-US" b="1" kern="0" dirty="0">
                <a:solidFill>
                  <a:srgbClr val="0000FF"/>
                </a:solidFill>
                <a:latin typeface="Times New Roman" pitchFamily="18" charset="0"/>
              </a:rPr>
              <a:t>̃ </a:t>
            </a:r>
            <a:r>
              <a:rPr lang="en-US" altLang="en-US" b="1" kern="0" dirty="0" err="1">
                <a:solidFill>
                  <a:srgbClr val="0000FF"/>
                </a:solidFill>
                <a:latin typeface="Times New Roman" pitchFamily="18" charset="0"/>
              </a:rPr>
              <a:t>sô</a:t>
            </a:r>
            <a:r>
              <a:rPr lang="en-US" altLang="en-US" b="1" kern="0" dirty="0">
                <a:solidFill>
                  <a:srgbClr val="0000FF"/>
                </a:solidFill>
                <a:latin typeface="Times New Roman" pitchFamily="18" charset="0"/>
              </a:rPr>
              <a:t>́ .</a:t>
            </a:r>
            <a:endParaRPr lang="en-US" altLang="en-US" b="1" kern="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TextBox 20"/>
          <p:cNvSpPr txBox="1">
            <a:spLocks noChangeArrowheads="1"/>
          </p:cNvSpPr>
          <p:nvPr/>
        </p:nvSpPr>
        <p:spPr bwMode="auto">
          <a:xfrm>
            <a:off x="1866900" y="1447800"/>
            <a:ext cx="8458200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just"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       </a:t>
            </a:r>
            <a:r>
              <a:rPr lang="en-US" altLang="en-US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Hãy</a:t>
            </a:r>
            <a:r>
              <a:rPr lang="en-US" altLang="en-US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 </a:t>
            </a:r>
            <a:r>
              <a:rPr lang="en-US" altLang="en-US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nêu</a:t>
            </a:r>
            <a:r>
              <a:rPr lang="en-US" altLang="en-US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 </a:t>
            </a:r>
            <a:r>
              <a:rPr lang="en-US" altLang="en-US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cách</a:t>
            </a:r>
            <a:r>
              <a:rPr lang="en-US" altLang="en-US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 chia </a:t>
            </a:r>
            <a:r>
              <a:rPr lang="en-US" altLang="en-US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một</a:t>
            </a:r>
            <a:r>
              <a:rPr lang="en-US" altLang="en-US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 </a:t>
            </a:r>
            <a:r>
              <a:rPr lang="en-US" altLang="en-US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số</a:t>
            </a:r>
            <a:r>
              <a:rPr lang="en-US" altLang="en-US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 </a:t>
            </a:r>
            <a:r>
              <a:rPr lang="en-US" altLang="en-US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thập</a:t>
            </a:r>
            <a:r>
              <a:rPr lang="en-US" altLang="en-US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 </a:t>
            </a:r>
            <a:r>
              <a:rPr lang="en-US" altLang="en-US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phân</a:t>
            </a:r>
            <a:r>
              <a:rPr lang="en-US" altLang="en-US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 </a:t>
            </a:r>
            <a:r>
              <a:rPr lang="en-US" altLang="en-US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cho</a:t>
            </a:r>
            <a:r>
              <a:rPr lang="en-US" altLang="en-US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 10; 100; 1000;</a:t>
            </a:r>
            <a:r>
              <a:rPr lang="en-US" altLang="en-US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…</a:t>
            </a:r>
            <a:r>
              <a:rPr lang="en-US" altLang="en-US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?</a:t>
            </a:r>
            <a:endParaRPr lang="en-US" altLang="en-US" b="1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42198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4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21" grpId="0"/>
      <p:bldP spid="21" grpId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BDRLC08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0" y="609600"/>
            <a:ext cx="6096000" cy="6064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2" name="Rectangle 15"/>
          <p:cNvSpPr>
            <a:spLocks noChangeArrowheads="1"/>
          </p:cNvSpPr>
          <p:nvPr/>
        </p:nvSpPr>
        <p:spPr bwMode="auto">
          <a:xfrm>
            <a:off x="1524021" y="3049072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en-US" altLang="en-US" sz="1800">
              <a:solidFill>
                <a:srgbClr val="000000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038600" y="4191001"/>
            <a:ext cx="4648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7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7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endParaRPr lang="en-US" sz="7200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40105656"/>
      </p:ext>
    </p:extLst>
  </p:cSld>
  <p:clrMapOvr>
    <a:masterClrMapping/>
  </p:clrMapOvr>
  <p:transition>
    <p:zoom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2163792" y="2152011"/>
            <a:ext cx="289560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endParaRPr lang="vi-VN" altLang="en-US" sz="2000">
              <a:latin typeface="Times New Roman" pitchFamily="18" charset="0"/>
            </a:endParaRPr>
          </a:p>
        </p:txBody>
      </p:sp>
      <p:sp>
        <p:nvSpPr>
          <p:cNvPr id="5" name="Text Box 12"/>
          <p:cNvSpPr txBox="1">
            <a:spLocks noChangeArrowheads="1"/>
          </p:cNvSpPr>
          <p:nvPr/>
        </p:nvSpPr>
        <p:spPr bwMode="auto">
          <a:xfrm>
            <a:off x="1782793" y="753762"/>
            <a:ext cx="55626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457200" indent="-45720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0" indent="0">
              <a:spcBef>
                <a:spcPct val="50000"/>
              </a:spcBef>
              <a:buNone/>
            </a:pPr>
            <a:r>
              <a:rPr lang="en-US" altLang="en-US" b="1" u="sng" dirty="0" err="1">
                <a:latin typeface="Times New Roman" pitchFamily="18" charset="0"/>
              </a:rPr>
              <a:t>Bài</a:t>
            </a:r>
            <a:r>
              <a:rPr lang="en-US" altLang="en-US" b="1" u="sng" dirty="0">
                <a:latin typeface="Times New Roman" pitchFamily="18" charset="0"/>
              </a:rPr>
              <a:t> 1</a:t>
            </a:r>
            <a:r>
              <a:rPr lang="en-US" altLang="en-US" b="1" dirty="0">
                <a:latin typeface="Times New Roman" pitchFamily="18" charset="0"/>
              </a:rPr>
              <a:t>: </a:t>
            </a:r>
            <a:r>
              <a:rPr lang="en-US" altLang="en-US" b="1" dirty="0" err="1">
                <a:latin typeface="Times New Roman" pitchFamily="18" charset="0"/>
              </a:rPr>
              <a:t>Tính</a:t>
            </a:r>
            <a:r>
              <a:rPr lang="en-US" altLang="en-US" b="1" dirty="0">
                <a:latin typeface="Times New Roman" pitchFamily="18" charset="0"/>
              </a:rPr>
              <a:t> </a:t>
            </a:r>
            <a:r>
              <a:rPr lang="en-US" altLang="en-US" b="1" dirty="0" err="1">
                <a:latin typeface="Times New Roman" pitchFamily="18" charset="0"/>
              </a:rPr>
              <a:t>nhẩm</a:t>
            </a:r>
            <a:r>
              <a:rPr lang="en-US" altLang="en-US" b="1" dirty="0">
                <a:latin typeface="Times New Roman" pitchFamily="18" charset="0"/>
              </a:rPr>
              <a:t>:</a:t>
            </a:r>
          </a:p>
        </p:txBody>
      </p:sp>
      <p:sp>
        <p:nvSpPr>
          <p:cNvPr id="6" name="Text Box 14"/>
          <p:cNvSpPr txBox="1">
            <a:spLocks noChangeArrowheads="1"/>
          </p:cNvSpPr>
          <p:nvPr/>
        </p:nvSpPr>
        <p:spPr bwMode="auto">
          <a:xfrm>
            <a:off x="2438400" y="1737176"/>
            <a:ext cx="2983662" cy="28007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514350" indent="-514350">
              <a:spcBef>
                <a:spcPct val="50000"/>
              </a:spcBef>
              <a:buFontTx/>
              <a:buAutoNum type="alphaLcParenR"/>
            </a:pPr>
            <a:r>
              <a:rPr lang="en-US" altLang="en-US" dirty="0">
                <a:latin typeface="Times New Roman" pitchFamily="18" charset="0"/>
              </a:rPr>
              <a:t>43,2  : 10 </a:t>
            </a:r>
          </a:p>
          <a:p>
            <a:pPr>
              <a:spcBef>
                <a:spcPct val="50000"/>
              </a:spcBef>
              <a:buNone/>
            </a:pPr>
            <a:r>
              <a:rPr lang="en-US" altLang="en-US" dirty="0">
                <a:latin typeface="Times New Roman" pitchFamily="18" charset="0"/>
              </a:rPr>
              <a:t>     0,65  :  10  </a:t>
            </a:r>
          </a:p>
          <a:p>
            <a:pPr>
              <a:spcBef>
                <a:spcPct val="50000"/>
              </a:spcBef>
              <a:buNone/>
            </a:pPr>
            <a:r>
              <a:rPr lang="en-US" altLang="en-US" dirty="0">
                <a:latin typeface="Times New Roman" pitchFamily="18" charset="0"/>
              </a:rPr>
              <a:t>    432,9 : 100 </a:t>
            </a:r>
          </a:p>
          <a:p>
            <a:pPr>
              <a:spcBef>
                <a:spcPct val="50000"/>
              </a:spcBef>
              <a:buNone/>
            </a:pPr>
            <a:r>
              <a:rPr lang="en-US" altLang="en-US" dirty="0">
                <a:latin typeface="Times New Roman" pitchFamily="18" charset="0"/>
              </a:rPr>
              <a:t>   13,96 : 1000  </a:t>
            </a:r>
          </a:p>
        </p:txBody>
      </p:sp>
      <p:sp>
        <p:nvSpPr>
          <p:cNvPr id="13" name="Text Box 33"/>
          <p:cNvSpPr txBox="1">
            <a:spLocks noChangeArrowheads="1"/>
          </p:cNvSpPr>
          <p:nvPr/>
        </p:nvSpPr>
        <p:spPr bwMode="auto">
          <a:xfrm>
            <a:off x="6248400" y="1737175"/>
            <a:ext cx="3048000" cy="35394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514350" indent="-514350">
              <a:spcBef>
                <a:spcPct val="50000"/>
              </a:spcBef>
              <a:buFontTx/>
              <a:buAutoNum type="alphaLcParenR" startAt="2"/>
            </a:pPr>
            <a:r>
              <a:rPr lang="en-US" altLang="en-US" dirty="0">
                <a:latin typeface="Times New Roman" pitchFamily="18" charset="0"/>
              </a:rPr>
              <a:t>23,7  : 10</a:t>
            </a:r>
          </a:p>
          <a:p>
            <a:pPr>
              <a:spcBef>
                <a:spcPct val="50000"/>
              </a:spcBef>
              <a:buNone/>
            </a:pPr>
            <a:r>
              <a:rPr lang="en-US" altLang="en-US" dirty="0">
                <a:latin typeface="Times New Roman" pitchFamily="18" charset="0"/>
              </a:rPr>
              <a:t>     2,07  : 10</a:t>
            </a:r>
          </a:p>
          <a:p>
            <a:pPr>
              <a:spcBef>
                <a:spcPct val="50000"/>
              </a:spcBef>
              <a:buNone/>
            </a:pPr>
            <a:r>
              <a:rPr lang="en-US" altLang="en-US" dirty="0">
                <a:latin typeface="Times New Roman" pitchFamily="18" charset="0"/>
              </a:rPr>
              <a:t>     2,23  : 100</a:t>
            </a:r>
          </a:p>
          <a:p>
            <a:pPr>
              <a:spcBef>
                <a:spcPct val="50000"/>
              </a:spcBef>
              <a:buNone/>
            </a:pPr>
            <a:r>
              <a:rPr lang="en-US" altLang="en-US" dirty="0">
                <a:latin typeface="Times New Roman" pitchFamily="18" charset="0"/>
              </a:rPr>
              <a:t>     999,8 : 1000</a:t>
            </a:r>
          </a:p>
          <a:p>
            <a:pPr marL="514350" indent="-514350">
              <a:spcBef>
                <a:spcPct val="50000"/>
              </a:spcBef>
              <a:buFontTx/>
              <a:buAutoNum type="alphaLcParenR" startAt="2"/>
            </a:pPr>
            <a:endParaRPr lang="en-US" altLang="en-US" dirty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913749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1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8" name="Picture 13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7549" y="857963"/>
            <a:ext cx="9140452" cy="5144075"/>
          </a:xfrm>
          <a:prstGeom prst="rect">
            <a:avLst/>
          </a:prstGeom>
        </p:spPr>
      </p:pic>
      <p:pic>
        <p:nvPicPr>
          <p:cNvPr id="124" name="den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7650" y="1411886"/>
            <a:ext cx="1988993" cy="1988993"/>
          </a:xfrm>
          <a:prstGeom prst="rect">
            <a:avLst/>
          </a:prstGeom>
        </p:spPr>
      </p:pic>
      <p:pic>
        <p:nvPicPr>
          <p:cNvPr id="125" name="den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9744" y="1675247"/>
            <a:ext cx="1979858" cy="1979858"/>
          </a:xfrm>
          <a:prstGeom prst="rect">
            <a:avLst/>
          </a:prstGeom>
        </p:spPr>
      </p:pic>
      <p:pic>
        <p:nvPicPr>
          <p:cNvPr id="126" name="den3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46783" y="1410752"/>
            <a:ext cx="1979858" cy="1984420"/>
          </a:xfrm>
          <a:prstGeom prst="rect">
            <a:avLst/>
          </a:prstGeom>
        </p:spPr>
      </p:pic>
      <p:pic>
        <p:nvPicPr>
          <p:cNvPr id="127" name="den4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3470" y="3122296"/>
            <a:ext cx="1988993" cy="1988993"/>
          </a:xfrm>
          <a:prstGeom prst="rect">
            <a:avLst/>
          </a:prstGeom>
        </p:spPr>
      </p:pic>
      <p:pic>
        <p:nvPicPr>
          <p:cNvPr id="128" name="den5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4744" y="3385864"/>
            <a:ext cx="1979858" cy="1979858"/>
          </a:xfrm>
          <a:prstGeom prst="rect">
            <a:avLst/>
          </a:prstGeom>
        </p:spPr>
      </p:pic>
      <p:pic>
        <p:nvPicPr>
          <p:cNvPr id="129" name="den6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80246" y="3121343"/>
            <a:ext cx="1988993" cy="1988993"/>
          </a:xfrm>
          <a:prstGeom prst="rect">
            <a:avLst/>
          </a:prstGeom>
        </p:spPr>
      </p:pic>
      <p:pic>
        <p:nvPicPr>
          <p:cNvPr id="146" name="Picture 145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7977" y="1683340"/>
            <a:ext cx="876446" cy="876446"/>
          </a:xfrm>
          <a:prstGeom prst="rect">
            <a:avLst/>
          </a:prstGeom>
        </p:spPr>
      </p:pic>
      <p:pic>
        <p:nvPicPr>
          <p:cNvPr id="147" name="Picture 146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4473" y="1520232"/>
            <a:ext cx="795830" cy="795830"/>
          </a:xfrm>
          <a:prstGeom prst="rect">
            <a:avLst/>
          </a:prstGeom>
        </p:spPr>
      </p:pic>
      <p:pic>
        <p:nvPicPr>
          <p:cNvPr id="148" name="Picture 147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90188" y="2160877"/>
            <a:ext cx="845678" cy="845678"/>
          </a:xfrm>
          <a:prstGeom prst="rect">
            <a:avLst/>
          </a:prstGeom>
        </p:spPr>
      </p:pic>
      <p:pic>
        <p:nvPicPr>
          <p:cNvPr id="149" name="Picture 148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7520" y="126126"/>
            <a:ext cx="1321423" cy="4544962"/>
          </a:xfrm>
          <a:prstGeom prst="rect">
            <a:avLst/>
          </a:prstGeom>
        </p:spPr>
      </p:pic>
      <p:pic>
        <p:nvPicPr>
          <p:cNvPr id="150" name="Picture 149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2455" y="4671088"/>
            <a:ext cx="485775" cy="678656"/>
          </a:xfrm>
          <a:prstGeom prst="rect">
            <a:avLst/>
          </a:prstGeom>
        </p:spPr>
      </p:pic>
      <p:pic>
        <p:nvPicPr>
          <p:cNvPr id="159" name="Picture 158">
            <a:hlinkClick r:id="rId17" action="ppaction://hlinksldjump"/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76565" y="5246371"/>
            <a:ext cx="885616" cy="748665"/>
          </a:xfrm>
          <a:prstGeom prst="rect">
            <a:avLst/>
          </a:prstGeom>
        </p:spPr>
      </p:pic>
      <p:pic>
        <p:nvPicPr>
          <p:cNvPr id="4" name="vuidehoc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9"/>
          <a:stretch>
            <a:fillRect/>
          </a:stretch>
        </p:blipFill>
        <p:spPr>
          <a:xfrm>
            <a:off x="1514473" y="-503662"/>
            <a:ext cx="457200" cy="457200"/>
          </a:xfrm>
          <a:prstGeom prst="rect">
            <a:avLst/>
          </a:prstGeom>
        </p:spPr>
      </p:pic>
      <p:pic>
        <p:nvPicPr>
          <p:cNvPr id="139" name="mau1">
            <a:hlinkClick r:id="rId20" action="ppaction://hlinksldjump"/>
          </p:cNvPr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7650" y="1411886"/>
            <a:ext cx="1988993" cy="1988993"/>
          </a:xfrm>
          <a:prstGeom prst="rect">
            <a:avLst/>
          </a:prstGeom>
        </p:spPr>
      </p:pic>
      <p:pic>
        <p:nvPicPr>
          <p:cNvPr id="140" name="mau2">
            <a:hlinkClick r:id="rId17" action="ppaction://hlinksldjump"/>
          </p:cNvPr>
          <p:cNvPicPr>
            <a:picLocks noChangeAspect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9745" y="1675247"/>
            <a:ext cx="1975306" cy="1979858"/>
          </a:xfrm>
          <a:prstGeom prst="rect">
            <a:avLst/>
          </a:prstGeom>
        </p:spPr>
      </p:pic>
      <p:pic>
        <p:nvPicPr>
          <p:cNvPr id="141" name="mau3">
            <a:hlinkClick r:id="rId23" action="ppaction://hlinksldjump"/>
          </p:cNvPr>
          <p:cNvPicPr>
            <a:picLocks noChangeAspect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46783" y="1410751"/>
            <a:ext cx="1979858" cy="1979858"/>
          </a:xfrm>
          <a:prstGeom prst="rect">
            <a:avLst/>
          </a:prstGeom>
        </p:spPr>
      </p:pic>
      <p:pic>
        <p:nvPicPr>
          <p:cNvPr id="142" name="mau4">
            <a:hlinkClick r:id="rId25" action="ppaction://hlinksldjump"/>
          </p:cNvPr>
          <p:cNvPicPr>
            <a:picLocks noChangeAspect="1"/>
          </p:cNvPicPr>
          <p:nvPr/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3470" y="3122296"/>
            <a:ext cx="1988993" cy="1988993"/>
          </a:xfrm>
          <a:prstGeom prst="rect">
            <a:avLst/>
          </a:prstGeom>
        </p:spPr>
      </p:pic>
      <p:pic>
        <p:nvPicPr>
          <p:cNvPr id="143" name="mau5">
            <a:hlinkClick r:id="rId27" action="ppaction://hlinksldjump"/>
          </p:cNvPr>
          <p:cNvPicPr>
            <a:picLocks noChangeAspect="1"/>
          </p:cNvPicPr>
          <p:nvPr/>
        </p:nvPicPr>
        <p:blipFill>
          <a:blip r:embed="rId2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4744" y="3393008"/>
            <a:ext cx="1975306" cy="1979858"/>
          </a:xfrm>
          <a:prstGeom prst="rect">
            <a:avLst/>
          </a:prstGeom>
        </p:spPr>
      </p:pic>
      <p:pic>
        <p:nvPicPr>
          <p:cNvPr id="144" name="mau6">
            <a:hlinkClick r:id="rId29" action="ppaction://hlinksldjump"/>
          </p:cNvPr>
          <p:cNvPicPr>
            <a:picLocks noChangeAspect="1"/>
          </p:cNvPicPr>
          <p:nvPr/>
        </p:nvPicPr>
        <p:blipFill>
          <a:blip r:embed="rId3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80246" y="3121343"/>
            <a:ext cx="1988993" cy="1988993"/>
          </a:xfrm>
          <a:prstGeom prst="rect">
            <a:avLst/>
          </a:prstGeom>
        </p:spPr>
      </p:pic>
      <p:sp>
        <p:nvSpPr>
          <p:cNvPr id="75" name="Rectangle 74"/>
          <p:cNvSpPr/>
          <p:nvPr/>
        </p:nvSpPr>
        <p:spPr>
          <a:xfrm>
            <a:off x="4697321" y="1285207"/>
            <a:ext cx="5757863" cy="4000500"/>
          </a:xfrm>
          <a:prstGeom prst="rect">
            <a:avLst/>
          </a:prstGeom>
          <a:blipFill dpi="0" rotWithShape="1">
            <a:blip r:embed="rId3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</p:spTree>
    <p:extLst>
      <p:ext uri="{BB962C8B-B14F-4D97-AF65-F5344CB8AC3E}">
        <p14:creationId xmlns:p14="http://schemas.microsoft.com/office/powerpoint/2010/main" val="39918729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27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550" fill="hold">
                                          <p:stCondLst>
                                            <p:cond delay="55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550" fill="hold">
                                          <p:stCondLst>
                                            <p:cond delay="110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550" fill="hold">
                                          <p:stCondLst>
                                            <p:cond delay="165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550" fill="hold">
                                          <p:stCondLst>
                                            <p:cond delay="220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6058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1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4"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1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5"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1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6"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1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7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1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8"/>
                  </p:tgtEl>
                </p:cond>
              </p:nextCondLst>
            </p:seq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1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>
                      <p:stCondLst>
                        <p:cond delay="0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5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9"/>
                  </p:tgtEl>
                </p:cond>
              </p:nextCondLst>
            </p:seq>
            <p:seq concurrent="1" nextAc="seek">
              <p:cTn id="49" restart="whenNotActive" fill="hold" evtFilter="cancelBubble" nodeType="interactiveSeq">
                <p:stCondLst>
                  <p:cond evt="onClick" delay="0">
                    <p:tgtEl>
                      <p:spTgt spid="1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0" fill="hold">
                      <p:stCondLst>
                        <p:cond delay="0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5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9"/>
                  </p:tgtEl>
                </p:cond>
              </p:nextCondLst>
            </p:seq>
            <p:seq concurrent="1" nextAc="seek">
              <p:cTn id="55" restart="whenNotActive" fill="hold" evtFilter="cancelBubble" nodeType="interactiveSeq">
                <p:stCondLst>
                  <p:cond evt="onClick" delay="0">
                    <p:tgtEl>
                      <p:spTgt spid="1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" fill="hold">
                      <p:stCondLst>
                        <p:cond delay="0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5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0"/>
                  </p:tgtEl>
                </p:cond>
              </p:nextCondLst>
            </p:seq>
            <p:seq concurrent="1" nextAc="seek">
              <p:cTn id="61" restart="whenNotActive" fill="hold" evtFilter="cancelBubble" nodeType="interactiveSeq">
                <p:stCondLst>
                  <p:cond evt="onClick" delay="0">
                    <p:tgtEl>
                      <p:spTgt spid="1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2" fill="hold">
                      <p:stCondLst>
                        <p:cond delay="0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5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1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1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" dur="5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2"/>
                  </p:tgtEl>
                </p:cond>
              </p:nextCondLst>
            </p:seq>
            <p:seq concurrent="1" nextAc="seek">
              <p:cTn id="73" restart="whenNotActive" fill="hold" evtFilter="cancelBubble" nodeType="interactiveSeq">
                <p:stCondLst>
                  <p:cond evt="onClick" delay="0">
                    <p:tgtEl>
                      <p:spTgt spid="1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4" fill="hold">
                      <p:stCondLst>
                        <p:cond delay="0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7" dur="50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3"/>
                  </p:tgtEl>
                </p:cond>
              </p:nextCondLst>
            </p:seq>
            <p:seq concurrent="1" nextAc="seek">
              <p:cTn id="79" restart="whenNotActive" fill="hold" evtFilter="cancelBubble" nodeType="interactiveSeq">
                <p:stCondLst>
                  <p:cond evt="onClick" delay="0">
                    <p:tgtEl>
                      <p:spTgt spid="1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0" fill="hold">
                      <p:stCondLst>
                        <p:cond delay="0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3" dur="50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4"/>
                  </p:tgtEl>
                </p:cond>
              </p:nextCondLst>
            </p:seq>
            <p:audio>
              <p:cMediaNode vol="80000">
                <p:cTn id="8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Quad Arrow Callout 40">
            <a:hlinkClick r:id="rId2" action="ppaction://hlinksldjump"/>
          </p:cNvPr>
          <p:cNvSpPr/>
          <p:nvPr/>
        </p:nvSpPr>
        <p:spPr bwMode="auto">
          <a:xfrm>
            <a:off x="11125200" y="5927824"/>
            <a:ext cx="685800" cy="685799"/>
          </a:xfrm>
          <a:prstGeom prst="quadArrowCallout">
            <a:avLst/>
          </a:prstGeom>
          <a:solidFill>
            <a:srgbClr val="3366CC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4" name="Text Box 6"/>
          <p:cNvSpPr txBox="1">
            <a:spLocks noChangeArrowheads="1"/>
          </p:cNvSpPr>
          <p:nvPr/>
        </p:nvSpPr>
        <p:spPr bwMode="auto">
          <a:xfrm>
            <a:off x="1219199" y="1981200"/>
            <a:ext cx="9906001" cy="2308324"/>
          </a:xfrm>
          <a:prstGeom prst="rect">
            <a:avLst/>
          </a:prstGeom>
          <a:solidFill>
            <a:sysClr val="window" lastClr="FFFFFF"/>
          </a:solidFill>
          <a:ln w="9525">
            <a:solidFill>
              <a:sysClr val="window" lastClr="FFFFFF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just" fontAlgn="base">
              <a:spcBef>
                <a:spcPct val="50000"/>
              </a:spcBef>
              <a:spcAft>
                <a:spcPct val="0"/>
              </a:spcAft>
              <a:buNone/>
              <a:defRPr/>
            </a:pPr>
            <a:r>
              <a:rPr lang="en-US" altLang="en-US" b="1" u="sng" kern="0" dirty="0" err="1">
                <a:solidFill>
                  <a:srgbClr val="0000FF"/>
                </a:solidFill>
                <a:latin typeface="Times New Roman" pitchFamily="18" charset="0"/>
              </a:rPr>
              <a:t>Quy</a:t>
            </a:r>
            <a:r>
              <a:rPr lang="en-US" altLang="en-US" b="1" u="sng" kern="0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altLang="en-US" b="1" u="sng" kern="0" dirty="0" err="1">
                <a:solidFill>
                  <a:srgbClr val="0000FF"/>
                </a:solidFill>
                <a:latin typeface="Times New Roman" pitchFamily="18" charset="0"/>
              </a:rPr>
              <a:t>tắc</a:t>
            </a:r>
            <a:r>
              <a:rPr lang="en-US" altLang="en-US" b="1" kern="0" dirty="0">
                <a:solidFill>
                  <a:srgbClr val="0000FF"/>
                </a:solidFill>
                <a:latin typeface="Times New Roman" pitchFamily="18" charset="0"/>
              </a:rPr>
              <a:t>: </a:t>
            </a:r>
          </a:p>
          <a:p>
            <a:pPr algn="just" fontAlgn="base">
              <a:spcBef>
                <a:spcPct val="50000"/>
              </a:spcBef>
              <a:spcAft>
                <a:spcPct val="0"/>
              </a:spcAft>
              <a:buNone/>
              <a:defRPr/>
            </a:pPr>
            <a:r>
              <a:rPr lang="en-US" altLang="en-US" b="1" kern="0" dirty="0">
                <a:solidFill>
                  <a:srgbClr val="0000FF"/>
                </a:solidFill>
                <a:latin typeface="Times New Roman" pitchFamily="18" charset="0"/>
              </a:rPr>
              <a:t>         </a:t>
            </a:r>
            <a:r>
              <a:rPr lang="en-US" altLang="en-US" b="1" kern="0" dirty="0" err="1">
                <a:solidFill>
                  <a:srgbClr val="FF0000"/>
                </a:solidFill>
                <a:latin typeface="Times New Roman" pitchFamily="18" charset="0"/>
              </a:rPr>
              <a:t>Muốn</a:t>
            </a:r>
            <a:r>
              <a:rPr lang="en-US" altLang="en-US" b="1" kern="0" dirty="0">
                <a:solidFill>
                  <a:srgbClr val="FF0000"/>
                </a:solidFill>
                <a:latin typeface="Times New Roman" pitchFamily="18" charset="0"/>
              </a:rPr>
              <a:t> chia </a:t>
            </a:r>
            <a:r>
              <a:rPr lang="en-US" altLang="en-US" b="1" kern="0" dirty="0" err="1">
                <a:solidFill>
                  <a:srgbClr val="FF0000"/>
                </a:solidFill>
                <a:latin typeface="Times New Roman" pitchFamily="18" charset="0"/>
              </a:rPr>
              <a:t>một</a:t>
            </a:r>
            <a:r>
              <a:rPr lang="en-US" altLang="en-US" b="1" kern="0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altLang="en-US" b="1" kern="0" dirty="0" err="1">
                <a:solidFill>
                  <a:srgbClr val="FF0000"/>
                </a:solidFill>
                <a:latin typeface="Times New Roman" pitchFamily="18" charset="0"/>
              </a:rPr>
              <a:t>sô</a:t>
            </a:r>
            <a:r>
              <a:rPr lang="en-US" altLang="en-US" b="1" kern="0" dirty="0">
                <a:solidFill>
                  <a:srgbClr val="FF0000"/>
                </a:solidFill>
                <a:latin typeface="Times New Roman" pitchFamily="18" charset="0"/>
              </a:rPr>
              <a:t>́ </a:t>
            </a:r>
            <a:r>
              <a:rPr lang="en-US" altLang="en-US" b="1" kern="0" dirty="0" err="1">
                <a:solidFill>
                  <a:srgbClr val="FF0000"/>
                </a:solidFill>
                <a:latin typeface="Times New Roman" pitchFamily="18" charset="0"/>
              </a:rPr>
              <a:t>thập</a:t>
            </a:r>
            <a:r>
              <a:rPr lang="en-US" altLang="en-US" b="1" kern="0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altLang="en-US" b="1" kern="0" dirty="0" err="1">
                <a:solidFill>
                  <a:srgbClr val="FF0000"/>
                </a:solidFill>
                <a:latin typeface="Times New Roman" pitchFamily="18" charset="0"/>
              </a:rPr>
              <a:t>phân</a:t>
            </a:r>
            <a:r>
              <a:rPr lang="en-US" altLang="en-US" b="1" kern="0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altLang="en-US" b="1" kern="0" dirty="0" err="1">
                <a:solidFill>
                  <a:srgbClr val="FF0000"/>
                </a:solidFill>
                <a:latin typeface="Times New Roman" pitchFamily="18" charset="0"/>
              </a:rPr>
              <a:t>cho</a:t>
            </a:r>
            <a:r>
              <a:rPr lang="en-US" altLang="en-US" b="1" kern="0" dirty="0">
                <a:solidFill>
                  <a:srgbClr val="FF0000"/>
                </a:solidFill>
                <a:latin typeface="Times New Roman" pitchFamily="18" charset="0"/>
              </a:rPr>
              <a:t> 10, 100, 1000 </a:t>
            </a:r>
            <a:r>
              <a:rPr lang="en-US" altLang="en-US" b="1" kern="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…</a:t>
            </a:r>
            <a:r>
              <a:rPr lang="en-US" altLang="en-US" b="1" kern="0" dirty="0">
                <a:solidFill>
                  <a:srgbClr val="FF0000"/>
                </a:solidFill>
                <a:latin typeface="Times New Roman" pitchFamily="18" charset="0"/>
              </a:rPr>
              <a:t>. ta chỉ </a:t>
            </a:r>
            <a:r>
              <a:rPr lang="en-US" altLang="en-US" b="1" kern="0" dirty="0" err="1">
                <a:solidFill>
                  <a:srgbClr val="FF0000"/>
                </a:solidFill>
                <a:latin typeface="Times New Roman" pitchFamily="18" charset="0"/>
              </a:rPr>
              <a:t>việc</a:t>
            </a:r>
            <a:r>
              <a:rPr lang="en-US" altLang="en-US" b="1" kern="0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altLang="en-US" b="1" kern="0" dirty="0" err="1">
                <a:solidFill>
                  <a:srgbClr val="FF0000"/>
                </a:solidFill>
                <a:latin typeface="Times New Roman" pitchFamily="18" charset="0"/>
              </a:rPr>
              <a:t>chuyển</a:t>
            </a:r>
            <a:r>
              <a:rPr lang="en-US" altLang="en-US" b="1" kern="0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altLang="en-US" b="1" kern="0" dirty="0" err="1">
                <a:solidFill>
                  <a:srgbClr val="FF0000"/>
                </a:solidFill>
                <a:latin typeface="Times New Roman" pitchFamily="18" charset="0"/>
              </a:rPr>
              <a:t>dấu</a:t>
            </a:r>
            <a:r>
              <a:rPr lang="en-US" altLang="en-US" b="1" kern="0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altLang="en-US" b="1" kern="0" dirty="0" err="1">
                <a:solidFill>
                  <a:srgbClr val="FF0000"/>
                </a:solidFill>
                <a:latin typeface="Times New Roman" pitchFamily="18" charset="0"/>
              </a:rPr>
              <a:t>phẩy</a:t>
            </a:r>
            <a:r>
              <a:rPr lang="en-US" altLang="en-US" b="1" kern="0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altLang="en-US" b="1" kern="0" dirty="0" err="1">
                <a:solidFill>
                  <a:srgbClr val="FF0000"/>
                </a:solidFill>
                <a:latin typeface="Times New Roman" pitchFamily="18" charset="0"/>
              </a:rPr>
              <a:t>của</a:t>
            </a:r>
            <a:r>
              <a:rPr lang="en-US" altLang="en-US" b="1" kern="0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altLang="en-US" b="1" kern="0" dirty="0" err="1">
                <a:solidFill>
                  <a:srgbClr val="FF0000"/>
                </a:solidFill>
                <a:latin typeface="Times New Roman" pitchFamily="18" charset="0"/>
              </a:rPr>
              <a:t>sô</a:t>
            </a:r>
            <a:r>
              <a:rPr lang="en-US" altLang="en-US" b="1" kern="0" dirty="0">
                <a:solidFill>
                  <a:srgbClr val="FF0000"/>
                </a:solidFill>
                <a:latin typeface="Times New Roman" pitchFamily="18" charset="0"/>
              </a:rPr>
              <a:t>́ </a:t>
            </a:r>
            <a:r>
              <a:rPr lang="en-US" altLang="en-US" b="1" kern="0" dirty="0" err="1">
                <a:solidFill>
                  <a:srgbClr val="FF0000"/>
                </a:solidFill>
                <a:latin typeface="Times New Roman" pitchFamily="18" charset="0"/>
              </a:rPr>
              <a:t>đó</a:t>
            </a:r>
            <a:r>
              <a:rPr lang="en-US" altLang="en-US" b="1" kern="0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altLang="en-US" b="1" kern="0" dirty="0" err="1">
                <a:solidFill>
                  <a:srgbClr val="FF0000"/>
                </a:solidFill>
                <a:latin typeface="Times New Roman" pitchFamily="18" charset="0"/>
              </a:rPr>
              <a:t>lần</a:t>
            </a:r>
            <a:r>
              <a:rPr lang="en-US" altLang="en-US" b="1" kern="0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altLang="en-US" b="1" kern="0" dirty="0" err="1">
                <a:solidFill>
                  <a:srgbClr val="FF0000"/>
                </a:solidFill>
                <a:latin typeface="Times New Roman" pitchFamily="18" charset="0"/>
              </a:rPr>
              <a:t>lượt</a:t>
            </a:r>
            <a:r>
              <a:rPr lang="en-US" altLang="en-US" b="1" kern="0" dirty="0">
                <a:solidFill>
                  <a:srgbClr val="FF0000"/>
                </a:solidFill>
                <a:latin typeface="Times New Roman" pitchFamily="18" charset="0"/>
              </a:rPr>
              <a:t> sang </a:t>
            </a:r>
            <a:r>
              <a:rPr lang="en-US" altLang="en-US" b="1" kern="0" dirty="0" err="1">
                <a:solidFill>
                  <a:srgbClr val="FF0000"/>
                </a:solidFill>
                <a:latin typeface="Times New Roman" pitchFamily="18" charset="0"/>
              </a:rPr>
              <a:t>bên</a:t>
            </a:r>
            <a:r>
              <a:rPr lang="en-US" altLang="en-US" b="1" kern="0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altLang="en-US" b="1" kern="0" dirty="0" err="1">
                <a:solidFill>
                  <a:srgbClr val="FF0000"/>
                </a:solidFill>
                <a:latin typeface="Times New Roman" pitchFamily="18" charset="0"/>
              </a:rPr>
              <a:t>trái</a:t>
            </a:r>
            <a:r>
              <a:rPr lang="en-US" altLang="en-US" b="1" kern="0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altLang="en-US" b="1" kern="0" dirty="0" err="1">
                <a:solidFill>
                  <a:srgbClr val="FF0000"/>
                </a:solidFill>
                <a:latin typeface="Times New Roman" pitchFamily="18" charset="0"/>
              </a:rPr>
              <a:t>một</a:t>
            </a:r>
            <a:r>
              <a:rPr lang="en-US" altLang="en-US" b="1" kern="0" dirty="0">
                <a:solidFill>
                  <a:srgbClr val="FF0000"/>
                </a:solidFill>
                <a:latin typeface="Times New Roman" pitchFamily="18" charset="0"/>
              </a:rPr>
              <a:t>, </a:t>
            </a:r>
            <a:r>
              <a:rPr lang="en-US" altLang="en-US" b="1" kern="0" dirty="0" err="1">
                <a:solidFill>
                  <a:srgbClr val="FF0000"/>
                </a:solidFill>
                <a:latin typeface="Times New Roman" pitchFamily="18" charset="0"/>
              </a:rPr>
              <a:t>hai</a:t>
            </a:r>
            <a:r>
              <a:rPr lang="en-US" altLang="en-US" b="1" kern="0" dirty="0">
                <a:solidFill>
                  <a:srgbClr val="FF0000"/>
                </a:solidFill>
                <a:latin typeface="Times New Roman" pitchFamily="18" charset="0"/>
              </a:rPr>
              <a:t>, </a:t>
            </a:r>
            <a:r>
              <a:rPr lang="en-US" altLang="en-US" b="1" kern="0" dirty="0" err="1">
                <a:solidFill>
                  <a:srgbClr val="FF0000"/>
                </a:solidFill>
                <a:latin typeface="Times New Roman" pitchFamily="18" charset="0"/>
              </a:rPr>
              <a:t>ba</a:t>
            </a:r>
            <a:r>
              <a:rPr lang="en-US" altLang="en-US" b="1" kern="0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altLang="en-US" b="1" kern="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…</a:t>
            </a:r>
            <a:r>
              <a:rPr lang="en-US" altLang="en-US" b="1" kern="0" dirty="0" err="1">
                <a:solidFill>
                  <a:srgbClr val="FF0000"/>
                </a:solidFill>
                <a:latin typeface="Times New Roman" pitchFamily="18" charset="0"/>
              </a:rPr>
              <a:t>chữ</a:t>
            </a:r>
            <a:r>
              <a:rPr lang="en-US" altLang="en-US" b="1" kern="0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altLang="en-US" b="1" kern="0" dirty="0" err="1">
                <a:solidFill>
                  <a:srgbClr val="FF0000"/>
                </a:solidFill>
                <a:latin typeface="Times New Roman" pitchFamily="18" charset="0"/>
              </a:rPr>
              <a:t>sô</a:t>
            </a:r>
            <a:r>
              <a:rPr lang="en-US" altLang="en-US" b="1" kern="0" dirty="0">
                <a:solidFill>
                  <a:srgbClr val="FF0000"/>
                </a:solidFill>
                <a:latin typeface="Times New Roman" pitchFamily="18" charset="0"/>
              </a:rPr>
              <a:t>́.</a:t>
            </a:r>
            <a:endParaRPr lang="en-US" altLang="en-US" b="1" kern="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3898213" y="688650"/>
            <a:ext cx="184731" cy="186204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GB" sz="11500" b="1" dirty="0">
              <a:solidFill>
                <a:srgbClr val="FF0000"/>
              </a:solidFill>
              <a:latin typeface="Rockwell Extra Bold" panose="02060903040505020403" pitchFamily="18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7106435" y="688650"/>
            <a:ext cx="184731" cy="186204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GB" sz="11500" b="1" dirty="0">
              <a:solidFill>
                <a:srgbClr val="FF0000"/>
              </a:solidFill>
              <a:latin typeface="Rockwell Extra Bold" panose="02060903040505020403" pitchFamily="18" charset="0"/>
            </a:endParaRPr>
          </a:p>
        </p:txBody>
      </p:sp>
      <p:pic>
        <p:nvPicPr>
          <p:cNvPr id="33" name="Picture 32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53351" y="0"/>
            <a:ext cx="3052199" cy="3352801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34" name="Picture 33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3272401" cy="3371849"/>
          </a:xfrm>
          <a:prstGeom prst="rect">
            <a:avLst/>
          </a:prstGeom>
        </p:spPr>
      </p:pic>
      <p:pic>
        <p:nvPicPr>
          <p:cNvPr id="35" name="Picture 34">
            <a:hlinkClick r:id="rId7" action="ppaction://hlinksldjump"/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7011" y="-2618"/>
            <a:ext cx="3096057" cy="335542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36" name="Picture 35">
            <a:hlinkClick r:id="rId9" action="ppaction://hlinksldjump"/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6501" y="0"/>
            <a:ext cx="2971800" cy="3352801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37" name="Picture 36">
            <a:hlinkClick r:id="rId11" action="ppaction://hlinksldjump"/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57646" y="3348966"/>
            <a:ext cx="3052199" cy="354330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38" name="Picture 37">
            <a:hlinkClick r:id="rId13" action="ppaction://hlinksldjump"/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3314700"/>
            <a:ext cx="3253350" cy="3543299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pic>
        <p:nvPicPr>
          <p:cNvPr id="39" name="Picture 38">
            <a:hlinkClick r:id="rId15" action="ppaction://hlinksldjump"/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43635" y="3314701"/>
            <a:ext cx="3014100" cy="3543299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40" name="Picture 39">
            <a:hlinkClick r:id="rId17" action="ppaction://hlinksldjump"/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6502" y="3314701"/>
            <a:ext cx="2971800" cy="3543299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1096580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2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3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3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4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48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Snip Diagonal Corner Rectangle 39"/>
          <p:cNvSpPr/>
          <p:nvPr/>
        </p:nvSpPr>
        <p:spPr>
          <a:xfrm>
            <a:off x="2057062" y="1129734"/>
            <a:ext cx="7892143" cy="1670957"/>
          </a:xfrm>
          <a:prstGeom prst="snip2DiagRect">
            <a:avLst/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en-US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43,2 : 10= ?</a:t>
            </a:r>
          </a:p>
        </p:txBody>
      </p:sp>
      <p:sp>
        <p:nvSpPr>
          <p:cNvPr id="50" name="Snip Diagonal Corner Rectangle 49"/>
          <p:cNvSpPr/>
          <p:nvPr/>
        </p:nvSpPr>
        <p:spPr>
          <a:xfrm>
            <a:off x="2149930" y="3014069"/>
            <a:ext cx="7892143" cy="1670957"/>
          </a:xfrm>
          <a:prstGeom prst="snip2DiagRect">
            <a:avLst/>
          </a:prstGeom>
          <a:solidFill>
            <a:srgbClr val="CCFF99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ct val="20000"/>
              </a:spcBef>
              <a:buClr>
                <a:schemeClr val="hlink"/>
              </a:buClr>
              <a:buSzPct val="60000"/>
            </a:pPr>
            <a:r>
              <a:rPr lang="en-US" altLang="en-US" sz="3200" b="1" dirty="0">
                <a:solidFill>
                  <a:srgbClr val="FF0000"/>
                </a:solidFill>
                <a:latin typeface="Times New Roman" pitchFamily="18" charset="0"/>
              </a:rPr>
              <a:t>4,32</a:t>
            </a:r>
          </a:p>
        </p:txBody>
      </p:sp>
      <p:pic>
        <p:nvPicPr>
          <p:cNvPr id="46" name="Picture 45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10601" y="5257800"/>
            <a:ext cx="1800225" cy="1101152"/>
          </a:xfrm>
          <a:prstGeom prst="rect">
            <a:avLst/>
          </a:prstGeom>
          <a:solidFill>
            <a:srgbClr val="FFFFFF"/>
          </a:solidFill>
        </p:spPr>
      </p:pic>
    </p:spTree>
    <p:extLst>
      <p:ext uri="{BB962C8B-B14F-4D97-AF65-F5344CB8AC3E}">
        <p14:creationId xmlns:p14="http://schemas.microsoft.com/office/powerpoint/2010/main" val="19754461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900" decel="100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 animBg="1"/>
      <p:bldP spid="50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Snip Diagonal Corner Rectangle 39"/>
          <p:cNvSpPr/>
          <p:nvPr/>
        </p:nvSpPr>
        <p:spPr>
          <a:xfrm>
            <a:off x="2149930" y="1165453"/>
            <a:ext cx="7892143" cy="1670957"/>
          </a:xfrm>
          <a:prstGeom prst="snip2DiagRect">
            <a:avLst/>
          </a:prstGeom>
          <a:solidFill>
            <a:srgbClr val="FFFFFF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en-US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0,65 : 10 = ?</a:t>
            </a:r>
          </a:p>
        </p:txBody>
      </p:sp>
      <p:sp>
        <p:nvSpPr>
          <p:cNvPr id="50" name="Snip Diagonal Corner Rectangle 49"/>
          <p:cNvSpPr/>
          <p:nvPr/>
        </p:nvSpPr>
        <p:spPr>
          <a:xfrm>
            <a:off x="2145922" y="2981719"/>
            <a:ext cx="7892143" cy="1670957"/>
          </a:xfrm>
          <a:prstGeom prst="snip2DiagRect">
            <a:avLst/>
          </a:prstGeom>
          <a:solidFill>
            <a:srgbClr val="CCFF99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0,065</a:t>
            </a:r>
          </a:p>
        </p:txBody>
      </p:sp>
      <p:pic>
        <p:nvPicPr>
          <p:cNvPr id="46" name="Picture 45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39201" y="4898404"/>
            <a:ext cx="1800225" cy="11011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31305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900" decel="100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 animBg="1"/>
      <p:bldP spid="50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Snip Diagonal Corner Rectangle 39"/>
          <p:cNvSpPr/>
          <p:nvPr/>
        </p:nvSpPr>
        <p:spPr>
          <a:xfrm>
            <a:off x="2149930" y="1165453"/>
            <a:ext cx="7892143" cy="1670957"/>
          </a:xfrm>
          <a:prstGeom prst="snip2DiagRect">
            <a:avLst/>
          </a:prstGeom>
          <a:solidFill>
            <a:srgbClr val="FFFFFF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en-US" altLang="en-US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432,9 : 100 = ?</a:t>
            </a:r>
            <a:endParaRPr lang="en-US" sz="3200" b="1" dirty="0">
              <a:solidFill>
                <a:schemeClr val="tx1">
                  <a:lumMod val="95000"/>
                  <a:lumOff val="5000"/>
                </a:schemeClr>
              </a:solidFill>
              <a:latin typeface="Calibri" panose="020F0502020204030204"/>
            </a:endParaRPr>
          </a:p>
        </p:txBody>
      </p:sp>
      <p:sp>
        <p:nvSpPr>
          <p:cNvPr id="50" name="Snip Diagonal Corner Rectangle 49"/>
          <p:cNvSpPr/>
          <p:nvPr/>
        </p:nvSpPr>
        <p:spPr>
          <a:xfrm>
            <a:off x="2145922" y="2981719"/>
            <a:ext cx="7892143" cy="1670957"/>
          </a:xfrm>
          <a:prstGeom prst="snip2DiagRect">
            <a:avLst/>
          </a:prstGeom>
          <a:solidFill>
            <a:srgbClr val="CCFF99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4,329</a:t>
            </a:r>
          </a:p>
        </p:txBody>
      </p:sp>
      <p:pic>
        <p:nvPicPr>
          <p:cNvPr id="46" name="Picture 45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39201" y="4898404"/>
            <a:ext cx="1800225" cy="11011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16271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900" decel="100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 animBg="1"/>
      <p:bldP spid="50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Snip Diagonal Corner Rectangle 39"/>
          <p:cNvSpPr/>
          <p:nvPr/>
        </p:nvSpPr>
        <p:spPr>
          <a:xfrm>
            <a:off x="2149930" y="1165453"/>
            <a:ext cx="7892143" cy="1670957"/>
          </a:xfrm>
          <a:prstGeom prst="snip2DiagRect">
            <a:avLst/>
          </a:prstGeom>
          <a:solidFill>
            <a:srgbClr val="FFFFFF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en-US" altLang="en-US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13,96 : 1000 = ?</a:t>
            </a:r>
            <a:endParaRPr lang="en-US" sz="3200" b="1" dirty="0">
              <a:solidFill>
                <a:schemeClr val="tx1">
                  <a:lumMod val="95000"/>
                  <a:lumOff val="5000"/>
                </a:schemeClr>
              </a:solidFill>
              <a:latin typeface="Calibri" panose="020F0502020204030204"/>
            </a:endParaRPr>
          </a:p>
        </p:txBody>
      </p:sp>
      <p:sp>
        <p:nvSpPr>
          <p:cNvPr id="50" name="Snip Diagonal Corner Rectangle 49"/>
          <p:cNvSpPr/>
          <p:nvPr/>
        </p:nvSpPr>
        <p:spPr>
          <a:xfrm>
            <a:off x="2145922" y="2981719"/>
            <a:ext cx="7892143" cy="1670957"/>
          </a:xfrm>
          <a:prstGeom prst="snip2DiagRect">
            <a:avLst/>
          </a:prstGeom>
          <a:solidFill>
            <a:srgbClr val="CCFF99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altLang="en-US" sz="3200" b="1" dirty="0">
                <a:solidFill>
                  <a:srgbClr val="FF0000"/>
                </a:solidFill>
                <a:latin typeface="Times New Roman" pitchFamily="18" charset="0"/>
              </a:rPr>
              <a:t>0,01396</a:t>
            </a:r>
            <a:endParaRPr lang="en-US" altLang="en-US" sz="3200" dirty="0">
              <a:solidFill>
                <a:schemeClr val="hlink"/>
              </a:solidFill>
              <a:latin typeface="Times New Roman" pitchFamily="18" charset="0"/>
            </a:endParaRPr>
          </a:p>
          <a:p>
            <a:pPr algn="ctr" defTabSz="685800">
              <a:defRPr/>
            </a:pPr>
            <a:endParaRPr lang="en-US" sz="3200" b="1" dirty="0">
              <a:solidFill>
                <a:prstClr val="white"/>
              </a:solidFill>
              <a:latin typeface="Calibri" panose="020F0502020204030204"/>
            </a:endParaRPr>
          </a:p>
        </p:txBody>
      </p:sp>
      <p:pic>
        <p:nvPicPr>
          <p:cNvPr id="46" name="Picture 45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39201" y="4898404"/>
            <a:ext cx="1800225" cy="11011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93348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900" decel="100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 animBg="1"/>
      <p:bldP spid="50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Snip Diagonal Corner Rectangle 39"/>
          <p:cNvSpPr/>
          <p:nvPr/>
        </p:nvSpPr>
        <p:spPr>
          <a:xfrm>
            <a:off x="2149930" y="1165453"/>
            <a:ext cx="7892143" cy="1670957"/>
          </a:xfrm>
          <a:prstGeom prst="snip2DiagRect">
            <a:avLst/>
          </a:prstGeom>
          <a:solidFill>
            <a:srgbClr val="FFFFFF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en-US" altLang="en-US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23,7 : 10 = ?</a:t>
            </a:r>
            <a:r>
              <a:rPr lang="en-US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>
                <a:solidFill>
                  <a:prstClr val="white"/>
                </a:solidFill>
                <a:latin typeface="Calibri" panose="020F0502020204030204"/>
              </a:rPr>
              <a:t>?</a:t>
            </a:r>
          </a:p>
        </p:txBody>
      </p:sp>
      <p:sp>
        <p:nvSpPr>
          <p:cNvPr id="50" name="Snip Diagonal Corner Rectangle 49"/>
          <p:cNvSpPr/>
          <p:nvPr/>
        </p:nvSpPr>
        <p:spPr>
          <a:xfrm>
            <a:off x="2145922" y="2981719"/>
            <a:ext cx="7892143" cy="1670957"/>
          </a:xfrm>
          <a:prstGeom prst="snip2DiagRect">
            <a:avLst/>
          </a:prstGeom>
          <a:solidFill>
            <a:srgbClr val="CCFF99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ct val="20000"/>
              </a:spcBef>
              <a:buClr>
                <a:schemeClr val="hlink"/>
              </a:buClr>
              <a:buSzPct val="60000"/>
            </a:pPr>
            <a:r>
              <a:rPr lang="en-US" altLang="en-US" sz="3200" b="1" dirty="0">
                <a:solidFill>
                  <a:srgbClr val="FF0000"/>
                </a:solidFill>
                <a:latin typeface="Times New Roman" pitchFamily="18" charset="0"/>
              </a:rPr>
              <a:t>0,237</a:t>
            </a:r>
          </a:p>
        </p:txBody>
      </p:sp>
      <p:pic>
        <p:nvPicPr>
          <p:cNvPr id="46" name="Picture 45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39201" y="4898404"/>
            <a:ext cx="1800225" cy="11011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7871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900" decel="100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 animBg="1"/>
      <p:bldP spid="50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BDRLC08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0" y="609600"/>
            <a:ext cx="6096000" cy="6064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2" name="Rectangle 15"/>
          <p:cNvSpPr>
            <a:spLocks noChangeArrowheads="1"/>
          </p:cNvSpPr>
          <p:nvPr/>
        </p:nvSpPr>
        <p:spPr bwMode="auto">
          <a:xfrm>
            <a:off x="1524021" y="3049072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en-US" altLang="en-US" sz="1800">
              <a:solidFill>
                <a:srgbClr val="000000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343400" y="4149804"/>
            <a:ext cx="4267200" cy="1488996"/>
          </a:xfrm>
          <a:prstGeom prst="rect">
            <a:avLst/>
          </a:prstGeom>
          <a:noFill/>
        </p:spPr>
        <p:txBody>
          <a:bodyPr wrap="square" rtlCol="0">
            <a:prstTxWarp prst="textDoubleWave1">
              <a:avLst/>
            </a:prstTxWarp>
            <a:spAutoFit/>
          </a:bodyPr>
          <a:lstStyle/>
          <a:p>
            <a:r>
              <a:rPr lang="vi-VN" sz="6600" b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Khởi động</a:t>
            </a:r>
            <a:endParaRPr lang="en-US" sz="6600" b="1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58491972"/>
      </p:ext>
    </p:extLst>
  </p:cSld>
  <p:clrMapOvr>
    <a:masterClrMapping/>
  </p:clrMapOvr>
  <p:transition>
    <p:zoom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Snip Diagonal Corner Rectangle 39"/>
          <p:cNvSpPr/>
          <p:nvPr/>
        </p:nvSpPr>
        <p:spPr>
          <a:xfrm>
            <a:off x="2149930" y="1165453"/>
            <a:ext cx="7892143" cy="1670957"/>
          </a:xfrm>
          <a:prstGeom prst="snip2DiagRect">
            <a:avLst/>
          </a:prstGeom>
          <a:solidFill>
            <a:srgbClr val="FFFFFF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en-US" altLang="en-US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2,07 : 10 = ?</a:t>
            </a:r>
            <a:r>
              <a:rPr lang="en-US" sz="3200" b="1" dirty="0">
                <a:solidFill>
                  <a:prstClr val="white"/>
                </a:solidFill>
                <a:latin typeface="Calibri" panose="020F0502020204030204"/>
              </a:rPr>
              <a:t>6 ?</a:t>
            </a:r>
          </a:p>
        </p:txBody>
      </p:sp>
      <p:sp>
        <p:nvSpPr>
          <p:cNvPr id="50" name="Snip Diagonal Corner Rectangle 49"/>
          <p:cNvSpPr/>
          <p:nvPr/>
        </p:nvSpPr>
        <p:spPr>
          <a:xfrm>
            <a:off x="2145922" y="2981719"/>
            <a:ext cx="7892143" cy="1670957"/>
          </a:xfrm>
          <a:prstGeom prst="snip2DiagRect">
            <a:avLst/>
          </a:prstGeom>
          <a:solidFill>
            <a:srgbClr val="CCFF99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defRPr/>
            </a:pP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0,207</a:t>
            </a:r>
          </a:p>
        </p:txBody>
      </p:sp>
      <p:pic>
        <p:nvPicPr>
          <p:cNvPr id="46" name="Picture 45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39201" y="4898404"/>
            <a:ext cx="1800225" cy="11011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74138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900" decel="100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 animBg="1"/>
      <p:bldP spid="50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nip Diagonal Corner Rectangle 39">
            <a:extLst>
              <a:ext uri="{FF2B5EF4-FFF2-40B4-BE49-F238E27FC236}">
                <a16:creationId xmlns:a16="http://schemas.microsoft.com/office/drawing/2014/main" id="{39595DCA-E449-414C-BD16-7733BD54277A}"/>
              </a:ext>
            </a:extLst>
          </p:cNvPr>
          <p:cNvSpPr/>
          <p:nvPr/>
        </p:nvSpPr>
        <p:spPr>
          <a:xfrm>
            <a:off x="2149930" y="1165453"/>
            <a:ext cx="7892143" cy="1670957"/>
          </a:xfrm>
          <a:prstGeom prst="snip2DiagRect">
            <a:avLst/>
          </a:prstGeom>
          <a:solidFill>
            <a:srgbClr val="FFFFFF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en-US" altLang="en-US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2,23 : 100 = ?</a:t>
            </a:r>
            <a:r>
              <a:rPr lang="en-US" sz="3200" b="1" dirty="0">
                <a:solidFill>
                  <a:prstClr val="white"/>
                </a:solidFill>
                <a:latin typeface="Calibri" panose="020F0502020204030204"/>
              </a:rPr>
              <a:t>6 ?</a:t>
            </a:r>
          </a:p>
        </p:txBody>
      </p:sp>
      <p:sp>
        <p:nvSpPr>
          <p:cNvPr id="5" name="Snip Diagonal Corner Rectangle 49">
            <a:extLst>
              <a:ext uri="{FF2B5EF4-FFF2-40B4-BE49-F238E27FC236}">
                <a16:creationId xmlns:a16="http://schemas.microsoft.com/office/drawing/2014/main" id="{BEEB598C-AAA4-4E35-933C-896B2AC017A9}"/>
              </a:ext>
            </a:extLst>
          </p:cNvPr>
          <p:cNvSpPr/>
          <p:nvPr/>
        </p:nvSpPr>
        <p:spPr>
          <a:xfrm>
            <a:off x="2145922" y="2981719"/>
            <a:ext cx="7892143" cy="1670957"/>
          </a:xfrm>
          <a:prstGeom prst="snip2DiagRect">
            <a:avLst/>
          </a:prstGeom>
          <a:solidFill>
            <a:srgbClr val="CCFF99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defRPr/>
            </a:pP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0,0223</a:t>
            </a:r>
          </a:p>
        </p:txBody>
      </p:sp>
      <p:pic>
        <p:nvPicPr>
          <p:cNvPr id="6" name="Picture 5">
            <a:hlinkClick r:id="rId4" action="ppaction://hlinksldjump"/>
            <a:extLst>
              <a:ext uri="{FF2B5EF4-FFF2-40B4-BE49-F238E27FC236}">
                <a16:creationId xmlns:a16="http://schemas.microsoft.com/office/drawing/2014/main" id="{01ED0087-C26F-48EC-84A3-E3796827A4D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39201" y="4898404"/>
            <a:ext cx="1800225" cy="11011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13567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9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nip Diagonal Corner Rectangle 39">
            <a:extLst>
              <a:ext uri="{FF2B5EF4-FFF2-40B4-BE49-F238E27FC236}">
                <a16:creationId xmlns:a16="http://schemas.microsoft.com/office/drawing/2014/main" id="{961A35F0-A9A0-4C77-AF1D-E4075F79AF08}"/>
              </a:ext>
            </a:extLst>
          </p:cNvPr>
          <p:cNvSpPr/>
          <p:nvPr/>
        </p:nvSpPr>
        <p:spPr>
          <a:xfrm>
            <a:off x="2149930" y="1165453"/>
            <a:ext cx="7892143" cy="1670957"/>
          </a:xfrm>
          <a:prstGeom prst="snip2DiagRect">
            <a:avLst/>
          </a:prstGeom>
          <a:solidFill>
            <a:srgbClr val="FFFFFF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en-US" altLang="en-US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999,8 : 1000 = ?</a:t>
            </a:r>
            <a:r>
              <a:rPr lang="en-US" sz="3200" b="1" dirty="0">
                <a:solidFill>
                  <a:prstClr val="white"/>
                </a:solidFill>
                <a:latin typeface="Calibri" panose="020F0502020204030204"/>
              </a:rPr>
              <a:t>6 ?</a:t>
            </a:r>
          </a:p>
        </p:txBody>
      </p:sp>
      <p:sp>
        <p:nvSpPr>
          <p:cNvPr id="5" name="Snip Diagonal Corner Rectangle 49">
            <a:extLst>
              <a:ext uri="{FF2B5EF4-FFF2-40B4-BE49-F238E27FC236}">
                <a16:creationId xmlns:a16="http://schemas.microsoft.com/office/drawing/2014/main" id="{F501ACFD-056F-4980-9831-53BCDD28E668}"/>
              </a:ext>
            </a:extLst>
          </p:cNvPr>
          <p:cNvSpPr/>
          <p:nvPr/>
        </p:nvSpPr>
        <p:spPr>
          <a:xfrm>
            <a:off x="2145922" y="2981719"/>
            <a:ext cx="7892143" cy="1670957"/>
          </a:xfrm>
          <a:prstGeom prst="snip2DiagRect">
            <a:avLst/>
          </a:prstGeom>
          <a:solidFill>
            <a:srgbClr val="CCFF99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defRPr/>
            </a:pP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0,9998</a:t>
            </a:r>
          </a:p>
        </p:txBody>
      </p:sp>
      <p:pic>
        <p:nvPicPr>
          <p:cNvPr id="6" name="Picture 5">
            <a:hlinkClick r:id="rId5" action="ppaction://hlinksldjump"/>
            <a:extLst>
              <a:ext uri="{FF2B5EF4-FFF2-40B4-BE49-F238E27FC236}">
                <a16:creationId xmlns:a16="http://schemas.microsoft.com/office/drawing/2014/main" id="{40AC80B3-7144-46C0-ACFA-B55B331BDF0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39201" y="4898404"/>
            <a:ext cx="1800225" cy="11011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34216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9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2163792" y="2152011"/>
            <a:ext cx="289560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endParaRPr lang="vi-VN" altLang="en-US" sz="2000" b="1">
              <a:latin typeface="Times New Roman" pitchFamily="18" charset="0"/>
            </a:endParaRPr>
          </a:p>
        </p:txBody>
      </p:sp>
      <p:sp>
        <p:nvSpPr>
          <p:cNvPr id="5" name="Text Box 12"/>
          <p:cNvSpPr txBox="1">
            <a:spLocks noChangeArrowheads="1"/>
          </p:cNvSpPr>
          <p:nvPr/>
        </p:nvSpPr>
        <p:spPr bwMode="auto">
          <a:xfrm>
            <a:off x="1905000" y="877670"/>
            <a:ext cx="55626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457200" indent="-45720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0" indent="0">
              <a:spcBef>
                <a:spcPct val="50000"/>
              </a:spcBef>
              <a:buNone/>
            </a:pPr>
            <a:r>
              <a:rPr lang="en-US" altLang="en-US" b="1" u="sng" dirty="0" err="1">
                <a:latin typeface="Times New Roman" pitchFamily="18" charset="0"/>
              </a:rPr>
              <a:t>Bài</a:t>
            </a:r>
            <a:r>
              <a:rPr lang="en-US" altLang="en-US" b="1" u="sng" dirty="0">
                <a:latin typeface="Times New Roman" pitchFamily="18" charset="0"/>
              </a:rPr>
              <a:t> 1:</a:t>
            </a:r>
            <a:r>
              <a:rPr lang="en-US" altLang="en-US" b="1" dirty="0">
                <a:latin typeface="Times New Roman" pitchFamily="18" charset="0"/>
              </a:rPr>
              <a:t> </a:t>
            </a:r>
            <a:r>
              <a:rPr lang="en-US" altLang="en-US" b="1" dirty="0" err="1">
                <a:latin typeface="Times New Roman" pitchFamily="18" charset="0"/>
              </a:rPr>
              <a:t>Tính</a:t>
            </a:r>
            <a:r>
              <a:rPr lang="en-US" altLang="en-US" b="1" dirty="0">
                <a:latin typeface="Times New Roman" pitchFamily="18" charset="0"/>
              </a:rPr>
              <a:t> </a:t>
            </a:r>
            <a:r>
              <a:rPr lang="en-US" altLang="en-US" b="1" dirty="0" err="1">
                <a:latin typeface="Times New Roman" pitchFamily="18" charset="0"/>
              </a:rPr>
              <a:t>nhẩm</a:t>
            </a:r>
            <a:r>
              <a:rPr lang="en-US" altLang="en-US" b="1" dirty="0">
                <a:latin typeface="Times New Roman" pitchFamily="18" charset="0"/>
              </a:rPr>
              <a:t>:</a:t>
            </a:r>
          </a:p>
        </p:txBody>
      </p:sp>
      <p:sp>
        <p:nvSpPr>
          <p:cNvPr id="6" name="Text Box 14"/>
          <p:cNvSpPr txBox="1">
            <a:spLocks noChangeArrowheads="1"/>
          </p:cNvSpPr>
          <p:nvPr/>
        </p:nvSpPr>
        <p:spPr bwMode="auto">
          <a:xfrm>
            <a:off x="1752600" y="1828801"/>
            <a:ext cx="3306792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b="1" dirty="0">
                <a:latin typeface="Times New Roman" pitchFamily="18" charset="0"/>
              </a:rPr>
              <a:t>a)  43,2  : 10 = </a:t>
            </a:r>
          </a:p>
        </p:txBody>
      </p:sp>
      <p:sp>
        <p:nvSpPr>
          <p:cNvPr id="7" name="Text Box 21"/>
          <p:cNvSpPr txBox="1">
            <a:spLocks noChangeArrowheads="1"/>
          </p:cNvSpPr>
          <p:nvPr/>
        </p:nvSpPr>
        <p:spPr bwMode="auto">
          <a:xfrm>
            <a:off x="2283124" y="2667533"/>
            <a:ext cx="2700068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b="1">
                <a:latin typeface="Times New Roman" pitchFamily="18" charset="0"/>
              </a:rPr>
              <a:t>0,65  :  10 =</a:t>
            </a:r>
          </a:p>
        </p:txBody>
      </p:sp>
      <p:sp>
        <p:nvSpPr>
          <p:cNvPr id="8" name="Text Box 22"/>
          <p:cNvSpPr txBox="1">
            <a:spLocks noChangeArrowheads="1"/>
          </p:cNvSpPr>
          <p:nvPr/>
        </p:nvSpPr>
        <p:spPr bwMode="auto">
          <a:xfrm>
            <a:off x="2026488" y="3486824"/>
            <a:ext cx="2728104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b="1">
                <a:latin typeface="Times New Roman" pitchFamily="18" charset="0"/>
              </a:rPr>
              <a:t>432,9 : 100 = </a:t>
            </a:r>
          </a:p>
        </p:txBody>
      </p:sp>
      <p:sp>
        <p:nvSpPr>
          <p:cNvPr id="9" name="Text Box 26"/>
          <p:cNvSpPr txBox="1">
            <a:spLocks noChangeArrowheads="1"/>
          </p:cNvSpPr>
          <p:nvPr/>
        </p:nvSpPr>
        <p:spPr bwMode="auto">
          <a:xfrm>
            <a:off x="5745192" y="1923352"/>
            <a:ext cx="137160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endParaRPr lang="vi-VN" altLang="en-US" sz="2000" b="1">
              <a:latin typeface="Times New Roman" pitchFamily="18" charset="0"/>
            </a:endParaRPr>
          </a:p>
        </p:txBody>
      </p:sp>
      <p:sp>
        <p:nvSpPr>
          <p:cNvPr id="10" name="Text Box 27"/>
          <p:cNvSpPr txBox="1">
            <a:spLocks noChangeArrowheads="1"/>
          </p:cNvSpPr>
          <p:nvPr/>
        </p:nvSpPr>
        <p:spPr bwMode="auto">
          <a:xfrm>
            <a:off x="4526013" y="1833173"/>
            <a:ext cx="1223513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b="1" dirty="0">
                <a:latin typeface="Times New Roman" pitchFamily="18" charset="0"/>
              </a:rPr>
              <a:t> </a:t>
            </a:r>
            <a:r>
              <a:rPr lang="en-US" altLang="en-US" sz="2000" b="1" dirty="0">
                <a:latin typeface="Times New Roman" pitchFamily="18" charset="0"/>
              </a:rPr>
              <a:t> </a:t>
            </a:r>
            <a:r>
              <a:rPr lang="en-US" altLang="en-US" b="1" dirty="0">
                <a:solidFill>
                  <a:srgbClr val="FF0000"/>
                </a:solidFill>
                <a:latin typeface="Times New Roman" pitchFamily="18" charset="0"/>
              </a:rPr>
              <a:t>4,32</a:t>
            </a:r>
          </a:p>
        </p:txBody>
      </p:sp>
      <p:sp>
        <p:nvSpPr>
          <p:cNvPr id="11" name="Text Box 28"/>
          <p:cNvSpPr txBox="1">
            <a:spLocks noChangeArrowheads="1"/>
          </p:cNvSpPr>
          <p:nvPr/>
        </p:nvSpPr>
        <p:spPr bwMode="auto">
          <a:xfrm>
            <a:off x="4706428" y="2654203"/>
            <a:ext cx="12573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b="1">
                <a:solidFill>
                  <a:srgbClr val="FF0000"/>
                </a:solidFill>
                <a:latin typeface="Times New Roman" pitchFamily="18" charset="0"/>
              </a:rPr>
              <a:t>0,065</a:t>
            </a:r>
          </a:p>
        </p:txBody>
      </p:sp>
      <p:sp>
        <p:nvSpPr>
          <p:cNvPr id="12" name="Text Box 29"/>
          <p:cNvSpPr txBox="1">
            <a:spLocks noChangeArrowheads="1"/>
          </p:cNvSpPr>
          <p:nvPr/>
        </p:nvSpPr>
        <p:spPr bwMode="auto">
          <a:xfrm>
            <a:off x="4449792" y="3440028"/>
            <a:ext cx="16002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000" b="1">
                <a:latin typeface="Times New Roman" pitchFamily="18" charset="0"/>
              </a:rPr>
              <a:t>   </a:t>
            </a:r>
            <a:r>
              <a:rPr lang="en-US" altLang="en-US" b="1">
                <a:solidFill>
                  <a:srgbClr val="FF0000"/>
                </a:solidFill>
                <a:latin typeface="Times New Roman" pitchFamily="18" charset="0"/>
              </a:rPr>
              <a:t>4,329</a:t>
            </a:r>
          </a:p>
        </p:txBody>
      </p:sp>
      <p:sp>
        <p:nvSpPr>
          <p:cNvPr id="13" name="Text Box 33"/>
          <p:cNvSpPr txBox="1">
            <a:spLocks noChangeArrowheads="1"/>
          </p:cNvSpPr>
          <p:nvPr/>
        </p:nvSpPr>
        <p:spPr bwMode="auto">
          <a:xfrm>
            <a:off x="6469092" y="1811414"/>
            <a:ext cx="29337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b="1" dirty="0">
                <a:latin typeface="Times New Roman" pitchFamily="18" charset="0"/>
              </a:rPr>
              <a:t>b)  23,7  : 10 =  </a:t>
            </a:r>
          </a:p>
        </p:txBody>
      </p:sp>
      <p:sp>
        <p:nvSpPr>
          <p:cNvPr id="14" name="Text Box 34"/>
          <p:cNvSpPr txBox="1">
            <a:spLocks noChangeArrowheads="1"/>
          </p:cNvSpPr>
          <p:nvPr/>
        </p:nvSpPr>
        <p:spPr bwMode="auto">
          <a:xfrm>
            <a:off x="6985174" y="2629386"/>
            <a:ext cx="25908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b="1" dirty="0">
                <a:latin typeface="Times New Roman" pitchFamily="18" charset="0"/>
              </a:rPr>
              <a:t>2,07  : 10 = </a:t>
            </a:r>
          </a:p>
        </p:txBody>
      </p:sp>
      <p:sp>
        <p:nvSpPr>
          <p:cNvPr id="15" name="Text Box 35"/>
          <p:cNvSpPr txBox="1">
            <a:spLocks noChangeArrowheads="1"/>
          </p:cNvSpPr>
          <p:nvPr/>
        </p:nvSpPr>
        <p:spPr bwMode="auto">
          <a:xfrm>
            <a:off x="6811992" y="3447358"/>
            <a:ext cx="25908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b="1">
                <a:latin typeface="Times New Roman" pitchFamily="18" charset="0"/>
              </a:rPr>
              <a:t>2,23  : 100 = </a:t>
            </a:r>
          </a:p>
        </p:txBody>
      </p:sp>
      <p:sp>
        <p:nvSpPr>
          <p:cNvPr id="16" name="Text Box 39"/>
          <p:cNvSpPr txBox="1">
            <a:spLocks noChangeArrowheads="1"/>
          </p:cNvSpPr>
          <p:nvPr/>
        </p:nvSpPr>
        <p:spPr bwMode="auto">
          <a:xfrm>
            <a:off x="9021792" y="1783423"/>
            <a:ext cx="14478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b="1">
                <a:solidFill>
                  <a:srgbClr val="FF0000"/>
                </a:solidFill>
                <a:latin typeface="Times New Roman" pitchFamily="18" charset="0"/>
              </a:rPr>
              <a:t>2,37</a:t>
            </a:r>
          </a:p>
        </p:txBody>
      </p:sp>
      <p:sp>
        <p:nvSpPr>
          <p:cNvPr id="17" name="Text Box 41"/>
          <p:cNvSpPr txBox="1">
            <a:spLocks noChangeArrowheads="1"/>
          </p:cNvSpPr>
          <p:nvPr/>
        </p:nvSpPr>
        <p:spPr bwMode="auto">
          <a:xfrm>
            <a:off x="8183592" y="2761552"/>
            <a:ext cx="198120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endParaRPr lang="vi-VN" altLang="en-US" sz="2000" b="1">
              <a:latin typeface="Times New Roman" pitchFamily="18" charset="0"/>
            </a:endParaRPr>
          </a:p>
        </p:txBody>
      </p:sp>
      <p:sp>
        <p:nvSpPr>
          <p:cNvPr id="18" name="Text Box 42"/>
          <p:cNvSpPr txBox="1">
            <a:spLocks noChangeArrowheads="1"/>
          </p:cNvSpPr>
          <p:nvPr/>
        </p:nvSpPr>
        <p:spPr bwMode="auto">
          <a:xfrm>
            <a:off x="8945592" y="2615390"/>
            <a:ext cx="12192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b="1" dirty="0">
                <a:latin typeface="Times New Roman" pitchFamily="18" charset="0"/>
              </a:rPr>
              <a:t> </a:t>
            </a:r>
            <a:r>
              <a:rPr lang="en-US" altLang="en-US" b="1" dirty="0">
                <a:solidFill>
                  <a:srgbClr val="FF0000"/>
                </a:solidFill>
                <a:latin typeface="Times New Roman" pitchFamily="18" charset="0"/>
              </a:rPr>
              <a:t>0,207</a:t>
            </a:r>
          </a:p>
        </p:txBody>
      </p:sp>
      <p:sp>
        <p:nvSpPr>
          <p:cNvPr id="19" name="Text Box 46"/>
          <p:cNvSpPr txBox="1">
            <a:spLocks noChangeArrowheads="1"/>
          </p:cNvSpPr>
          <p:nvPr/>
        </p:nvSpPr>
        <p:spPr bwMode="auto">
          <a:xfrm>
            <a:off x="8869392" y="3447358"/>
            <a:ext cx="15240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b="1">
                <a:solidFill>
                  <a:srgbClr val="FF0000"/>
                </a:solidFill>
                <a:latin typeface="Times New Roman" pitchFamily="18" charset="0"/>
              </a:rPr>
              <a:t>  0,0223</a:t>
            </a:r>
          </a:p>
        </p:txBody>
      </p:sp>
      <p:sp>
        <p:nvSpPr>
          <p:cNvPr id="20" name="Text Box 22"/>
          <p:cNvSpPr txBox="1">
            <a:spLocks noChangeArrowheads="1"/>
          </p:cNvSpPr>
          <p:nvPr/>
        </p:nvSpPr>
        <p:spPr bwMode="auto">
          <a:xfrm>
            <a:off x="1782793" y="4325062"/>
            <a:ext cx="32766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b="1">
                <a:latin typeface="Times New Roman" pitchFamily="18" charset="0"/>
              </a:rPr>
              <a:t>13,96 : 1000 = </a:t>
            </a:r>
          </a:p>
        </p:txBody>
      </p:sp>
      <p:sp>
        <p:nvSpPr>
          <p:cNvPr id="21" name="Text Box 29"/>
          <p:cNvSpPr txBox="1">
            <a:spLocks noChangeArrowheads="1"/>
          </p:cNvSpPr>
          <p:nvPr/>
        </p:nvSpPr>
        <p:spPr bwMode="auto">
          <a:xfrm>
            <a:off x="4373593" y="4283807"/>
            <a:ext cx="1972214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000" b="1">
                <a:latin typeface="Times New Roman" pitchFamily="18" charset="0"/>
              </a:rPr>
              <a:t>   </a:t>
            </a:r>
            <a:r>
              <a:rPr lang="en-US" altLang="en-US" b="1">
                <a:solidFill>
                  <a:srgbClr val="FF0000"/>
                </a:solidFill>
                <a:latin typeface="Times New Roman" pitchFamily="18" charset="0"/>
              </a:rPr>
              <a:t>0,01396</a:t>
            </a:r>
          </a:p>
        </p:txBody>
      </p:sp>
      <p:sp>
        <p:nvSpPr>
          <p:cNvPr id="22" name="Text Box 35"/>
          <p:cNvSpPr txBox="1">
            <a:spLocks noChangeArrowheads="1"/>
          </p:cNvSpPr>
          <p:nvPr/>
        </p:nvSpPr>
        <p:spPr bwMode="auto">
          <a:xfrm>
            <a:off x="6586617" y="4279325"/>
            <a:ext cx="30480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b="1" dirty="0">
                <a:latin typeface="Times New Roman" pitchFamily="18" charset="0"/>
              </a:rPr>
              <a:t>999,8 : 1000 = </a:t>
            </a:r>
          </a:p>
        </p:txBody>
      </p:sp>
      <p:sp>
        <p:nvSpPr>
          <p:cNvPr id="23" name="Text Box 46"/>
          <p:cNvSpPr txBox="1">
            <a:spLocks noChangeArrowheads="1"/>
          </p:cNvSpPr>
          <p:nvPr/>
        </p:nvSpPr>
        <p:spPr bwMode="auto">
          <a:xfrm>
            <a:off x="8916875" y="4269892"/>
            <a:ext cx="15240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b="1" dirty="0">
                <a:solidFill>
                  <a:srgbClr val="FF0000"/>
                </a:solidFill>
                <a:latin typeface="Times New Roman" pitchFamily="18" charset="0"/>
              </a:rPr>
              <a:t>  0,9998</a:t>
            </a:r>
          </a:p>
        </p:txBody>
      </p:sp>
    </p:spTree>
    <p:extLst>
      <p:ext uri="{BB962C8B-B14F-4D97-AF65-F5344CB8AC3E}">
        <p14:creationId xmlns:p14="http://schemas.microsoft.com/office/powerpoint/2010/main" val="221398488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12"/>
          <p:cNvSpPr txBox="1">
            <a:spLocks noChangeArrowheads="1"/>
          </p:cNvSpPr>
          <p:nvPr/>
        </p:nvSpPr>
        <p:spPr bwMode="auto">
          <a:xfrm>
            <a:off x="1987408" y="352099"/>
            <a:ext cx="64008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0" indent="0" eaLnBrk="0" fontAlgn="base" hangingPunct="0">
              <a:spcBef>
                <a:spcPct val="50000"/>
              </a:spcBef>
              <a:spcAft>
                <a:spcPct val="0"/>
              </a:spcAft>
              <a:buNone/>
            </a:pPr>
            <a:r>
              <a:rPr lang="en-US" altLang="en-US" sz="2800" b="1" u="sng" dirty="0" err="1">
                <a:solidFill>
                  <a:prstClr val="black"/>
                </a:solidFill>
                <a:latin typeface="Times New Roman" pitchFamily="18" charset="0"/>
              </a:rPr>
              <a:t>Bài</a:t>
            </a:r>
            <a:r>
              <a:rPr lang="en-US" altLang="en-US" sz="2800" b="1" u="sng" dirty="0">
                <a:solidFill>
                  <a:prstClr val="black"/>
                </a:solidFill>
                <a:latin typeface="Times New Roman" pitchFamily="18" charset="0"/>
              </a:rPr>
              <a:t> 2</a:t>
            </a:r>
            <a:r>
              <a:rPr lang="en-US" altLang="en-US" sz="2800" b="1" dirty="0">
                <a:solidFill>
                  <a:prstClr val="black"/>
                </a:solidFill>
                <a:latin typeface="Times New Roman" pitchFamily="18" charset="0"/>
              </a:rPr>
              <a:t>: </a:t>
            </a:r>
            <a:r>
              <a:rPr lang="en-US" altLang="en-US" sz="2800" b="1" dirty="0" err="1">
                <a:solidFill>
                  <a:prstClr val="black"/>
                </a:solidFill>
                <a:latin typeface="Times New Roman" pitchFamily="18" charset="0"/>
              </a:rPr>
              <a:t>Tính</a:t>
            </a:r>
            <a:r>
              <a:rPr lang="en-US" altLang="en-US" sz="2800" b="1" dirty="0">
                <a:solidFill>
                  <a:prstClr val="black"/>
                </a:solidFill>
                <a:latin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prstClr val="black"/>
                </a:solidFill>
                <a:latin typeface="Times New Roman" pitchFamily="18" charset="0"/>
              </a:rPr>
              <a:t>nhẩm</a:t>
            </a:r>
            <a:r>
              <a:rPr lang="en-US" altLang="en-US" sz="2800" b="1" dirty="0">
                <a:solidFill>
                  <a:prstClr val="black"/>
                </a:solidFill>
                <a:latin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prstClr val="black"/>
                </a:solidFill>
                <a:latin typeface="Times New Roman" pitchFamily="18" charset="0"/>
              </a:rPr>
              <a:t>rồi</a:t>
            </a:r>
            <a:r>
              <a:rPr lang="en-US" altLang="en-US" sz="2800" b="1" dirty="0">
                <a:solidFill>
                  <a:prstClr val="black"/>
                </a:solidFill>
                <a:latin typeface="Times New Roman" pitchFamily="18" charset="0"/>
              </a:rPr>
              <a:t> so </a:t>
            </a:r>
            <a:r>
              <a:rPr lang="en-US" altLang="en-US" sz="2800" b="1" dirty="0" err="1">
                <a:solidFill>
                  <a:prstClr val="black"/>
                </a:solidFill>
                <a:latin typeface="Times New Roman" pitchFamily="18" charset="0"/>
              </a:rPr>
              <a:t>sánh</a:t>
            </a:r>
            <a:r>
              <a:rPr lang="en-US" altLang="en-US" sz="2800" b="1" dirty="0">
                <a:solidFill>
                  <a:prstClr val="black"/>
                </a:solidFill>
                <a:latin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prstClr val="black"/>
                </a:solidFill>
                <a:latin typeface="Times New Roman" pitchFamily="18" charset="0"/>
              </a:rPr>
              <a:t>kết</a:t>
            </a:r>
            <a:r>
              <a:rPr lang="en-US" altLang="en-US" sz="2800" b="1" dirty="0">
                <a:solidFill>
                  <a:prstClr val="black"/>
                </a:solidFill>
                <a:latin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prstClr val="black"/>
                </a:solidFill>
                <a:latin typeface="Times New Roman" pitchFamily="18" charset="0"/>
              </a:rPr>
              <a:t>quả</a:t>
            </a:r>
            <a:r>
              <a:rPr lang="en-US" altLang="en-US" sz="2800" b="1" dirty="0">
                <a:solidFill>
                  <a:prstClr val="black"/>
                </a:solidFill>
                <a:latin typeface="Times New Roman" pitchFamily="18" charset="0"/>
              </a:rPr>
              <a:t>:</a:t>
            </a:r>
          </a:p>
        </p:txBody>
      </p:sp>
      <p:sp>
        <p:nvSpPr>
          <p:cNvPr id="9" name="Text Box 10"/>
          <p:cNvSpPr txBox="1">
            <a:spLocks noChangeArrowheads="1"/>
          </p:cNvSpPr>
          <p:nvPr/>
        </p:nvSpPr>
        <p:spPr bwMode="auto">
          <a:xfrm>
            <a:off x="1600201" y="1115323"/>
            <a:ext cx="1903555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a/ 12,9  : 10</a:t>
            </a:r>
          </a:p>
        </p:txBody>
      </p:sp>
      <p:sp>
        <p:nvSpPr>
          <p:cNvPr id="10" name="Text Box 11"/>
          <p:cNvSpPr txBox="1">
            <a:spLocks noChangeArrowheads="1"/>
          </p:cNvSpPr>
          <p:nvPr/>
        </p:nvSpPr>
        <p:spPr bwMode="auto">
          <a:xfrm>
            <a:off x="2284555" y="1838980"/>
            <a:ext cx="12192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280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1,29 </a:t>
            </a:r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         </a:t>
            </a:r>
          </a:p>
        </p:txBody>
      </p:sp>
      <p:sp>
        <p:nvSpPr>
          <p:cNvPr id="11" name="Text Box 12"/>
          <p:cNvSpPr txBox="1">
            <a:spLocks noChangeArrowheads="1"/>
          </p:cNvSpPr>
          <p:nvPr/>
        </p:nvSpPr>
        <p:spPr bwMode="auto">
          <a:xfrm>
            <a:off x="3733800" y="1115323"/>
            <a:ext cx="19050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12,9  x   0,1</a:t>
            </a:r>
          </a:p>
        </p:txBody>
      </p:sp>
      <p:sp>
        <p:nvSpPr>
          <p:cNvPr id="12" name="Text Box 13"/>
          <p:cNvSpPr txBox="1">
            <a:spLocks noChangeArrowheads="1"/>
          </p:cNvSpPr>
          <p:nvPr/>
        </p:nvSpPr>
        <p:spPr bwMode="auto">
          <a:xfrm>
            <a:off x="4191000" y="1838980"/>
            <a:ext cx="10668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280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1,29</a:t>
            </a:r>
          </a:p>
        </p:txBody>
      </p:sp>
      <p:sp>
        <p:nvSpPr>
          <p:cNvPr id="13" name="Text Box 14"/>
          <p:cNvSpPr txBox="1">
            <a:spLocks noChangeArrowheads="1"/>
          </p:cNvSpPr>
          <p:nvPr/>
        </p:nvSpPr>
        <p:spPr bwMode="auto">
          <a:xfrm>
            <a:off x="3384332" y="1852117"/>
            <a:ext cx="7620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32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</a:p>
        </p:txBody>
      </p:sp>
      <p:sp>
        <p:nvSpPr>
          <p:cNvPr id="14" name="Text Box 15"/>
          <p:cNvSpPr txBox="1">
            <a:spLocks noChangeArrowheads="1"/>
          </p:cNvSpPr>
          <p:nvPr/>
        </p:nvSpPr>
        <p:spPr bwMode="auto">
          <a:xfrm>
            <a:off x="1600200" y="2509439"/>
            <a:ext cx="22098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b/123,4 </a:t>
            </a:r>
            <a:r>
              <a:rPr lang="vi-VN" sz="28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: 100</a:t>
            </a:r>
          </a:p>
        </p:txBody>
      </p:sp>
      <p:sp>
        <p:nvSpPr>
          <p:cNvPr id="15" name="Text Box 16"/>
          <p:cNvSpPr txBox="1">
            <a:spLocks noChangeArrowheads="1"/>
          </p:cNvSpPr>
          <p:nvPr/>
        </p:nvSpPr>
        <p:spPr bwMode="auto">
          <a:xfrm>
            <a:off x="4114800" y="2509439"/>
            <a:ext cx="20955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123,4 x 0,01</a:t>
            </a:r>
          </a:p>
        </p:txBody>
      </p:sp>
      <p:sp>
        <p:nvSpPr>
          <p:cNvPr id="16" name="Text Box 17"/>
          <p:cNvSpPr txBox="1">
            <a:spLocks noChangeArrowheads="1"/>
          </p:cNvSpPr>
          <p:nvPr/>
        </p:nvSpPr>
        <p:spPr bwMode="auto">
          <a:xfrm>
            <a:off x="2362200" y="3119349"/>
            <a:ext cx="16002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280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1,234</a:t>
            </a:r>
          </a:p>
        </p:txBody>
      </p:sp>
      <p:sp>
        <p:nvSpPr>
          <p:cNvPr id="17" name="Text Box 18"/>
          <p:cNvSpPr txBox="1">
            <a:spLocks noChangeArrowheads="1"/>
          </p:cNvSpPr>
          <p:nvPr/>
        </p:nvSpPr>
        <p:spPr bwMode="auto">
          <a:xfrm>
            <a:off x="4572000" y="3134380"/>
            <a:ext cx="13716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280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1,234</a:t>
            </a:r>
          </a:p>
        </p:txBody>
      </p:sp>
      <p:sp>
        <p:nvSpPr>
          <p:cNvPr id="18" name="Text Box 19"/>
          <p:cNvSpPr txBox="1">
            <a:spLocks noChangeArrowheads="1"/>
          </p:cNvSpPr>
          <p:nvPr/>
        </p:nvSpPr>
        <p:spPr bwMode="auto">
          <a:xfrm>
            <a:off x="3657600" y="3067395"/>
            <a:ext cx="4572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32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3352801" y="1125503"/>
            <a:ext cx="56927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endParaRPr lang="en-US" sz="2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3657601" y="2499259"/>
            <a:ext cx="56927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endParaRPr lang="en-US" sz="2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9" name="Text Box 10"/>
          <p:cNvSpPr txBox="1">
            <a:spLocks noChangeArrowheads="1"/>
          </p:cNvSpPr>
          <p:nvPr/>
        </p:nvSpPr>
        <p:spPr bwMode="auto">
          <a:xfrm>
            <a:off x="6453117" y="1115323"/>
            <a:ext cx="1903555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vi-VN" sz="280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/ </a:t>
            </a:r>
            <a:r>
              <a:rPr lang="vi-VN" sz="2800">
                <a:latin typeface="Times New Roman" panose="02020603050405020304" pitchFamily="18" charset="0"/>
                <a:cs typeface="Times New Roman" panose="02020603050405020304" pitchFamily="18" charset="0"/>
              </a:rPr>
              <a:t>5,7</a:t>
            </a:r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  : 10</a:t>
            </a:r>
          </a:p>
        </p:txBody>
      </p:sp>
      <p:sp>
        <p:nvSpPr>
          <p:cNvPr id="40" name="Text Box 11"/>
          <p:cNvSpPr txBox="1">
            <a:spLocks noChangeArrowheads="1"/>
          </p:cNvSpPr>
          <p:nvPr/>
        </p:nvSpPr>
        <p:spPr bwMode="auto">
          <a:xfrm>
            <a:off x="7137471" y="1601425"/>
            <a:ext cx="12192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vi-VN" sz="280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5,7</a:t>
            </a:r>
            <a:r>
              <a:rPr lang="en-US" sz="280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         </a:t>
            </a:r>
          </a:p>
        </p:txBody>
      </p:sp>
      <p:sp>
        <p:nvSpPr>
          <p:cNvPr id="41" name="Text Box 12"/>
          <p:cNvSpPr txBox="1">
            <a:spLocks noChangeArrowheads="1"/>
          </p:cNvSpPr>
          <p:nvPr/>
        </p:nvSpPr>
        <p:spPr bwMode="auto">
          <a:xfrm>
            <a:off x="8586716" y="1115323"/>
            <a:ext cx="19050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vi-VN" sz="2800">
                <a:latin typeface="Times New Roman" panose="02020603050405020304" pitchFamily="18" charset="0"/>
                <a:cs typeface="Times New Roman" panose="02020603050405020304" pitchFamily="18" charset="0"/>
              </a:rPr>
              <a:t>5,7</a:t>
            </a:r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  x   0,1</a:t>
            </a:r>
          </a:p>
        </p:txBody>
      </p:sp>
      <p:sp>
        <p:nvSpPr>
          <p:cNvPr id="42" name="Text Box 13"/>
          <p:cNvSpPr txBox="1">
            <a:spLocks noChangeArrowheads="1"/>
          </p:cNvSpPr>
          <p:nvPr/>
        </p:nvSpPr>
        <p:spPr bwMode="auto">
          <a:xfrm>
            <a:off x="9043916" y="1601425"/>
            <a:ext cx="10668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vi-VN" sz="280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5,7</a:t>
            </a:r>
            <a:endParaRPr lang="en-US" sz="280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3" name="Text Box 14"/>
          <p:cNvSpPr txBox="1">
            <a:spLocks noChangeArrowheads="1"/>
          </p:cNvSpPr>
          <p:nvPr/>
        </p:nvSpPr>
        <p:spPr bwMode="auto">
          <a:xfrm>
            <a:off x="8205716" y="1677626"/>
            <a:ext cx="7620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32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8205717" y="1125503"/>
            <a:ext cx="56927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endParaRPr lang="en-US" sz="2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5" name="Text Box 10"/>
          <p:cNvSpPr txBox="1">
            <a:spLocks noChangeArrowheads="1"/>
          </p:cNvSpPr>
          <p:nvPr/>
        </p:nvSpPr>
        <p:spPr bwMode="auto">
          <a:xfrm>
            <a:off x="6412172" y="2572078"/>
            <a:ext cx="2037236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vi-VN" sz="2800">
                <a:latin typeface="Times New Roman" panose="02020603050405020304" pitchFamily="18" charset="0"/>
                <a:cs typeface="Times New Roman" panose="02020603050405020304" pitchFamily="18" charset="0"/>
              </a:rPr>
              <a:t>d/</a:t>
            </a:r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>
                <a:latin typeface="Times New Roman" panose="02020603050405020304" pitchFamily="18" charset="0"/>
                <a:cs typeface="Times New Roman" panose="02020603050405020304" pitchFamily="18" charset="0"/>
              </a:rPr>
              <a:t>87,6</a:t>
            </a:r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 : 10</a:t>
            </a:r>
            <a:r>
              <a:rPr lang="vi-VN" sz="2800"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endParaRPr lang="en-US" sz="2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6" name="Text Box 11"/>
          <p:cNvSpPr txBox="1">
            <a:spLocks noChangeArrowheads="1"/>
          </p:cNvSpPr>
          <p:nvPr/>
        </p:nvSpPr>
        <p:spPr bwMode="auto">
          <a:xfrm>
            <a:off x="7137471" y="3089712"/>
            <a:ext cx="12192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vi-VN" sz="280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0,876</a:t>
            </a:r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        </a:t>
            </a:r>
          </a:p>
        </p:txBody>
      </p:sp>
      <p:sp>
        <p:nvSpPr>
          <p:cNvPr id="47" name="Text Box 12"/>
          <p:cNvSpPr txBox="1">
            <a:spLocks noChangeArrowheads="1"/>
          </p:cNvSpPr>
          <p:nvPr/>
        </p:nvSpPr>
        <p:spPr bwMode="auto">
          <a:xfrm>
            <a:off x="8686800" y="2572078"/>
            <a:ext cx="19050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vi-VN" sz="2800">
                <a:latin typeface="Times New Roman" panose="02020603050405020304" pitchFamily="18" charset="0"/>
                <a:cs typeface="Times New Roman" panose="02020603050405020304" pitchFamily="18" charset="0"/>
              </a:rPr>
              <a:t>87,6 x 0,01</a:t>
            </a:r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</a:p>
        </p:txBody>
      </p:sp>
      <p:sp>
        <p:nvSpPr>
          <p:cNvPr id="48" name="Text Box 13"/>
          <p:cNvSpPr txBox="1">
            <a:spLocks noChangeArrowheads="1"/>
          </p:cNvSpPr>
          <p:nvPr/>
        </p:nvSpPr>
        <p:spPr bwMode="auto">
          <a:xfrm>
            <a:off x="9043916" y="3089712"/>
            <a:ext cx="10668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vi-VN" sz="280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0,876</a:t>
            </a:r>
            <a:endParaRPr lang="en-US" sz="280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9" name="Text Box 14"/>
          <p:cNvSpPr txBox="1">
            <a:spLocks noChangeArrowheads="1"/>
          </p:cNvSpPr>
          <p:nvPr/>
        </p:nvSpPr>
        <p:spPr bwMode="auto">
          <a:xfrm>
            <a:off x="8331844" y="3087083"/>
            <a:ext cx="7620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32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</a:p>
        </p:txBody>
      </p:sp>
      <p:sp>
        <p:nvSpPr>
          <p:cNvPr id="50" name="TextBox 49"/>
          <p:cNvSpPr txBox="1"/>
          <p:nvPr/>
        </p:nvSpPr>
        <p:spPr>
          <a:xfrm>
            <a:off x="8273957" y="2582258"/>
            <a:ext cx="56927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endParaRPr lang="en-US" sz="2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1" name="AutoShape 11"/>
          <p:cNvSpPr>
            <a:spLocks/>
          </p:cNvSpPr>
          <p:nvPr/>
        </p:nvSpPr>
        <p:spPr bwMode="auto">
          <a:xfrm rot="16200000">
            <a:off x="2666830" y="1104900"/>
            <a:ext cx="152400" cy="1143000"/>
          </a:xfrm>
          <a:prstGeom prst="leftBrace">
            <a:avLst>
              <a:gd name="adj1" fmla="val 23299"/>
              <a:gd name="adj2" fmla="val 50000"/>
            </a:avLst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vi-VN" altLang="en-US" sz="1800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52" name="AutoShape 11"/>
          <p:cNvSpPr>
            <a:spLocks/>
          </p:cNvSpPr>
          <p:nvPr/>
        </p:nvSpPr>
        <p:spPr bwMode="auto">
          <a:xfrm rot="16200000">
            <a:off x="4642505" y="896795"/>
            <a:ext cx="123463" cy="1564327"/>
          </a:xfrm>
          <a:prstGeom prst="leftBrace">
            <a:avLst>
              <a:gd name="adj1" fmla="val 23299"/>
              <a:gd name="adj2" fmla="val 50000"/>
            </a:avLst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vi-VN" altLang="en-US" sz="1800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54" name="AutoShape 11"/>
          <p:cNvSpPr>
            <a:spLocks/>
          </p:cNvSpPr>
          <p:nvPr/>
        </p:nvSpPr>
        <p:spPr bwMode="auto">
          <a:xfrm rot="16200000">
            <a:off x="2788166" y="2264521"/>
            <a:ext cx="180516" cy="1558352"/>
          </a:xfrm>
          <a:prstGeom prst="leftBrace">
            <a:avLst>
              <a:gd name="adj1" fmla="val 23299"/>
              <a:gd name="adj2" fmla="val 50000"/>
            </a:avLst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vi-VN" altLang="en-US" sz="1800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55" name="AutoShape 11"/>
          <p:cNvSpPr>
            <a:spLocks/>
          </p:cNvSpPr>
          <p:nvPr/>
        </p:nvSpPr>
        <p:spPr bwMode="auto">
          <a:xfrm rot="16200000">
            <a:off x="4969083" y="2146725"/>
            <a:ext cx="206036" cy="1774532"/>
          </a:xfrm>
          <a:prstGeom prst="leftBrace">
            <a:avLst>
              <a:gd name="adj1" fmla="val 23299"/>
              <a:gd name="adj2" fmla="val 50000"/>
            </a:avLst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vi-VN" altLang="en-US" sz="1800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56" name="AutoShape 11"/>
          <p:cNvSpPr>
            <a:spLocks/>
          </p:cNvSpPr>
          <p:nvPr/>
        </p:nvSpPr>
        <p:spPr bwMode="auto">
          <a:xfrm rot="16200000">
            <a:off x="7612487" y="2504857"/>
            <a:ext cx="97636" cy="1118330"/>
          </a:xfrm>
          <a:prstGeom prst="leftBrace">
            <a:avLst>
              <a:gd name="adj1" fmla="val 23299"/>
              <a:gd name="adj2" fmla="val 50000"/>
            </a:avLst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vi-VN" altLang="en-US" sz="1800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57" name="AutoShape 11"/>
          <p:cNvSpPr>
            <a:spLocks/>
          </p:cNvSpPr>
          <p:nvPr/>
        </p:nvSpPr>
        <p:spPr bwMode="auto">
          <a:xfrm rot="16200000">
            <a:off x="9799262" y="2414527"/>
            <a:ext cx="111440" cy="1273468"/>
          </a:xfrm>
          <a:prstGeom prst="leftBrace">
            <a:avLst>
              <a:gd name="adj1" fmla="val 23299"/>
              <a:gd name="adj2" fmla="val 50000"/>
            </a:avLst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vi-VN" altLang="en-US" sz="1800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58" name="AutoShape 11"/>
          <p:cNvSpPr>
            <a:spLocks/>
          </p:cNvSpPr>
          <p:nvPr/>
        </p:nvSpPr>
        <p:spPr bwMode="auto">
          <a:xfrm rot="16200000">
            <a:off x="7396805" y="1055021"/>
            <a:ext cx="97636" cy="1118330"/>
          </a:xfrm>
          <a:prstGeom prst="leftBrace">
            <a:avLst>
              <a:gd name="adj1" fmla="val 23299"/>
              <a:gd name="adj2" fmla="val 50000"/>
            </a:avLst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vi-VN" altLang="en-US" sz="1800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59" name="AutoShape 11"/>
          <p:cNvSpPr>
            <a:spLocks/>
          </p:cNvSpPr>
          <p:nvPr/>
        </p:nvSpPr>
        <p:spPr bwMode="auto">
          <a:xfrm rot="16200000">
            <a:off x="9583580" y="964691"/>
            <a:ext cx="111440" cy="1273468"/>
          </a:xfrm>
          <a:prstGeom prst="leftBrace">
            <a:avLst>
              <a:gd name="adj1" fmla="val 23299"/>
              <a:gd name="adj2" fmla="val 50000"/>
            </a:avLst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vi-VN" altLang="en-US" sz="1800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60" name="Text Box 10"/>
          <p:cNvSpPr txBox="1">
            <a:spLocks noChangeArrowheads="1"/>
          </p:cNvSpPr>
          <p:nvPr/>
        </p:nvSpPr>
        <p:spPr bwMode="auto">
          <a:xfrm>
            <a:off x="1863583" y="1103592"/>
            <a:ext cx="1640172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280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12,9  : 10</a:t>
            </a:r>
          </a:p>
        </p:txBody>
      </p:sp>
      <p:sp>
        <p:nvSpPr>
          <p:cNvPr id="61" name="Text Box 12"/>
          <p:cNvSpPr txBox="1">
            <a:spLocks noChangeArrowheads="1"/>
          </p:cNvSpPr>
          <p:nvPr/>
        </p:nvSpPr>
        <p:spPr bwMode="auto">
          <a:xfrm>
            <a:off x="3735969" y="1124205"/>
            <a:ext cx="19050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280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12,9  x   0,1</a:t>
            </a:r>
          </a:p>
        </p:txBody>
      </p:sp>
      <p:sp>
        <p:nvSpPr>
          <p:cNvPr id="62" name="Text Box 36"/>
          <p:cNvSpPr txBox="1">
            <a:spLocks noChangeArrowheads="1"/>
          </p:cNvSpPr>
          <p:nvPr/>
        </p:nvSpPr>
        <p:spPr bwMode="auto">
          <a:xfrm>
            <a:off x="1905000" y="3962440"/>
            <a:ext cx="8229600" cy="19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just" fontAlgn="base"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en-US" altLang="en-US" sz="3600" b="1" dirty="0">
                <a:latin typeface="Times New Roman" pitchFamily="18" charset="0"/>
              </a:rPr>
              <a:t>      </a:t>
            </a:r>
            <a:r>
              <a:rPr lang="en-US" altLang="en-US" sz="2800" b="1" dirty="0">
                <a:latin typeface="Times New Roman" pitchFamily="18" charset="0"/>
              </a:rPr>
              <a:t>Qua </a:t>
            </a:r>
            <a:r>
              <a:rPr lang="en-US" altLang="en-US" sz="2800" b="1" dirty="0" err="1">
                <a:latin typeface="Times New Roman" pitchFamily="18" charset="0"/>
              </a:rPr>
              <a:t>các</a:t>
            </a:r>
            <a:r>
              <a:rPr lang="en-US" altLang="en-US" sz="2800" b="1" dirty="0">
                <a:latin typeface="Times New Roman" pitchFamily="18" charset="0"/>
              </a:rPr>
              <a:t> </a:t>
            </a:r>
            <a:r>
              <a:rPr lang="en-US" altLang="en-US" sz="2800" b="1" dirty="0" err="1">
                <a:latin typeface="Times New Roman" pitchFamily="18" charset="0"/>
              </a:rPr>
              <a:t>phép</a:t>
            </a:r>
            <a:r>
              <a:rPr lang="en-US" altLang="en-US" sz="2800" b="1" dirty="0">
                <a:latin typeface="Times New Roman" pitchFamily="18" charset="0"/>
              </a:rPr>
              <a:t> </a:t>
            </a:r>
            <a:r>
              <a:rPr lang="en-US" altLang="en-US" sz="2800" b="1" dirty="0" err="1">
                <a:latin typeface="Times New Roman" pitchFamily="18" charset="0"/>
              </a:rPr>
              <a:t>tính</a:t>
            </a:r>
            <a:r>
              <a:rPr lang="en-US" altLang="en-US" sz="2800" b="1" dirty="0">
                <a:latin typeface="Times New Roman" pitchFamily="18" charset="0"/>
              </a:rPr>
              <a:t> </a:t>
            </a:r>
            <a:r>
              <a:rPr lang="en-US" altLang="en-US" sz="2800" b="1" dirty="0" err="1">
                <a:latin typeface="Times New Roman" pitchFamily="18" charset="0"/>
              </a:rPr>
              <a:t>trên</a:t>
            </a:r>
            <a:r>
              <a:rPr lang="en-US" altLang="en-US" sz="2800" b="1" dirty="0">
                <a:latin typeface="Times New Roman" pitchFamily="18" charset="0"/>
              </a:rPr>
              <a:t> </a:t>
            </a:r>
            <a:r>
              <a:rPr lang="en-US" altLang="en-US" sz="2800" b="1" dirty="0" err="1">
                <a:latin typeface="Times New Roman" pitchFamily="18" charset="0"/>
              </a:rPr>
              <a:t>em</a:t>
            </a:r>
            <a:r>
              <a:rPr lang="en-US" altLang="en-US" sz="2800" b="1" dirty="0">
                <a:latin typeface="Times New Roman" pitchFamily="18" charset="0"/>
              </a:rPr>
              <a:t> </a:t>
            </a:r>
            <a:r>
              <a:rPr lang="en-US" altLang="en-US" sz="2800" b="1" dirty="0" err="1">
                <a:latin typeface="Times New Roman" pitchFamily="18" charset="0"/>
              </a:rPr>
              <a:t>có</a:t>
            </a:r>
            <a:r>
              <a:rPr lang="en-US" altLang="en-US" sz="2800" b="1" dirty="0">
                <a:latin typeface="Times New Roman" pitchFamily="18" charset="0"/>
              </a:rPr>
              <a:t> </a:t>
            </a:r>
            <a:r>
              <a:rPr lang="en-US" altLang="en-US" sz="2800" b="1" dirty="0" err="1">
                <a:latin typeface="Times New Roman" pitchFamily="18" charset="0"/>
              </a:rPr>
              <a:t>nhận</a:t>
            </a:r>
            <a:r>
              <a:rPr lang="en-US" altLang="en-US" sz="2800" b="1" dirty="0">
                <a:latin typeface="Times New Roman" pitchFamily="18" charset="0"/>
              </a:rPr>
              <a:t> </a:t>
            </a:r>
            <a:r>
              <a:rPr lang="en-US" altLang="en-US" sz="2800" b="1" dirty="0" err="1">
                <a:latin typeface="Times New Roman" pitchFamily="18" charset="0"/>
              </a:rPr>
              <a:t>xét</a:t>
            </a:r>
            <a:r>
              <a:rPr lang="en-US" altLang="en-US" sz="2800" b="1" dirty="0">
                <a:latin typeface="Times New Roman" pitchFamily="18" charset="0"/>
              </a:rPr>
              <a:t> </a:t>
            </a:r>
            <a:r>
              <a:rPr lang="en-US" altLang="en-US" sz="2800" b="1" dirty="0" err="1">
                <a:latin typeface="Times New Roman" pitchFamily="18" charset="0"/>
              </a:rPr>
              <a:t>gì</a:t>
            </a:r>
            <a:r>
              <a:rPr lang="en-US" altLang="en-US" sz="2800" b="1" dirty="0">
                <a:latin typeface="Times New Roman" pitchFamily="18" charset="0"/>
              </a:rPr>
              <a:t> </a:t>
            </a:r>
            <a:r>
              <a:rPr lang="en-US" altLang="en-US" sz="2800" b="1" dirty="0" err="1">
                <a:latin typeface="Times New Roman" pitchFamily="18" charset="0"/>
              </a:rPr>
              <a:t>khi</a:t>
            </a:r>
            <a:r>
              <a:rPr lang="en-US" altLang="en-US" sz="2800" b="1" dirty="0">
                <a:latin typeface="Times New Roman" pitchFamily="18" charset="0"/>
              </a:rPr>
              <a:t> chia </a:t>
            </a:r>
            <a:r>
              <a:rPr lang="en-US" altLang="en-US" sz="2800" b="1" dirty="0" err="1">
                <a:latin typeface="Times New Roman" pitchFamily="18" charset="0"/>
              </a:rPr>
              <a:t>một</a:t>
            </a:r>
            <a:r>
              <a:rPr lang="en-US" altLang="en-US" sz="2800" b="1" dirty="0">
                <a:latin typeface="Times New Roman" pitchFamily="18" charset="0"/>
              </a:rPr>
              <a:t> </a:t>
            </a:r>
            <a:r>
              <a:rPr lang="en-US" altLang="en-US" sz="2800" b="1" dirty="0" err="1">
                <a:latin typeface="Times New Roman" pitchFamily="18" charset="0"/>
              </a:rPr>
              <a:t>số</a:t>
            </a:r>
            <a:r>
              <a:rPr lang="en-US" altLang="en-US" sz="2800" b="1" dirty="0">
                <a:latin typeface="Times New Roman" pitchFamily="18" charset="0"/>
              </a:rPr>
              <a:t> </a:t>
            </a:r>
            <a:r>
              <a:rPr lang="en-US" altLang="en-US" sz="2800" b="1" dirty="0" err="1">
                <a:latin typeface="Times New Roman" pitchFamily="18" charset="0"/>
              </a:rPr>
              <a:t>thập</a:t>
            </a:r>
            <a:r>
              <a:rPr lang="en-US" altLang="en-US" sz="2800" b="1" dirty="0">
                <a:latin typeface="Times New Roman" pitchFamily="18" charset="0"/>
              </a:rPr>
              <a:t> </a:t>
            </a:r>
            <a:r>
              <a:rPr lang="en-US" altLang="en-US" sz="2800" b="1" dirty="0" err="1">
                <a:latin typeface="Times New Roman" pitchFamily="18" charset="0"/>
              </a:rPr>
              <a:t>phân</a:t>
            </a:r>
            <a:r>
              <a:rPr lang="en-US" altLang="en-US" sz="2800" b="1" dirty="0">
                <a:latin typeface="Times New Roman" pitchFamily="18" charset="0"/>
              </a:rPr>
              <a:t> </a:t>
            </a:r>
            <a:r>
              <a:rPr lang="en-US" altLang="en-US" sz="2800" b="1" dirty="0" err="1">
                <a:latin typeface="Times New Roman" pitchFamily="18" charset="0"/>
              </a:rPr>
              <a:t>cho</a:t>
            </a:r>
            <a:r>
              <a:rPr lang="en-US" altLang="en-US" sz="2800" b="1" dirty="0">
                <a:latin typeface="Times New Roman" pitchFamily="18" charset="0"/>
              </a:rPr>
              <a:t> 10, 100, 1000</a:t>
            </a:r>
            <a:r>
              <a:rPr lang="en-US" altLang="en-US" sz="2800" b="1" dirty="0">
                <a:latin typeface="Times New Roman" pitchFamily="18" charset="0"/>
                <a:cs typeface="Times New Roman" pitchFamily="18" charset="0"/>
              </a:rPr>
              <a:t>…</a:t>
            </a:r>
            <a:r>
              <a:rPr lang="en-US" altLang="en-US" sz="2800" b="1" dirty="0">
                <a:latin typeface="Times New Roman" pitchFamily="18" charset="0"/>
              </a:rPr>
              <a:t> </a:t>
            </a:r>
            <a:r>
              <a:rPr lang="en-US" altLang="en-US" sz="2800" b="1" dirty="0" err="1">
                <a:latin typeface="Times New Roman" pitchFamily="18" charset="0"/>
              </a:rPr>
              <a:t>hoặc</a:t>
            </a:r>
            <a:r>
              <a:rPr lang="en-US" altLang="en-US" sz="2800" b="1" dirty="0">
                <a:latin typeface="Times New Roman" pitchFamily="18" charset="0"/>
              </a:rPr>
              <a:t> </a:t>
            </a:r>
            <a:r>
              <a:rPr lang="en-US" altLang="en-US" sz="2800" b="1" dirty="0" err="1">
                <a:latin typeface="Times New Roman" pitchFamily="18" charset="0"/>
              </a:rPr>
              <a:t>nhân</a:t>
            </a:r>
            <a:r>
              <a:rPr lang="en-US" altLang="en-US" sz="2800" b="1" dirty="0">
                <a:latin typeface="Times New Roman" pitchFamily="18" charset="0"/>
              </a:rPr>
              <a:t> </a:t>
            </a:r>
            <a:r>
              <a:rPr lang="en-US" altLang="en-US" sz="2800" b="1" dirty="0" err="1">
                <a:latin typeface="Times New Roman" pitchFamily="18" charset="0"/>
              </a:rPr>
              <a:t>số</a:t>
            </a:r>
            <a:r>
              <a:rPr lang="en-US" altLang="en-US" sz="2800" b="1" dirty="0">
                <a:latin typeface="Times New Roman" pitchFamily="18" charset="0"/>
              </a:rPr>
              <a:t> </a:t>
            </a:r>
            <a:r>
              <a:rPr lang="en-US" altLang="en-US" sz="2800" b="1" dirty="0" err="1">
                <a:latin typeface="Times New Roman" pitchFamily="18" charset="0"/>
              </a:rPr>
              <a:t>thập</a:t>
            </a:r>
            <a:r>
              <a:rPr lang="en-US" altLang="en-US" sz="2800" b="1" dirty="0">
                <a:latin typeface="Times New Roman" pitchFamily="18" charset="0"/>
              </a:rPr>
              <a:t> </a:t>
            </a:r>
            <a:r>
              <a:rPr lang="en-US" altLang="en-US" sz="2800" b="1" dirty="0" err="1">
                <a:latin typeface="Times New Roman" pitchFamily="18" charset="0"/>
              </a:rPr>
              <a:t>phân</a:t>
            </a:r>
            <a:r>
              <a:rPr lang="en-US" altLang="en-US" sz="2800" b="1" dirty="0">
                <a:latin typeface="Times New Roman" pitchFamily="18" charset="0"/>
              </a:rPr>
              <a:t> </a:t>
            </a:r>
            <a:r>
              <a:rPr lang="en-US" altLang="en-US" sz="2800" b="1" dirty="0" err="1">
                <a:latin typeface="Times New Roman" pitchFamily="18" charset="0"/>
              </a:rPr>
              <a:t>đó</a:t>
            </a:r>
            <a:r>
              <a:rPr lang="en-US" altLang="en-US" sz="2800" b="1" dirty="0">
                <a:latin typeface="Times New Roman" pitchFamily="18" charset="0"/>
              </a:rPr>
              <a:t> </a:t>
            </a:r>
            <a:r>
              <a:rPr lang="en-US" altLang="en-US" sz="2800" b="1" dirty="0" err="1">
                <a:latin typeface="Times New Roman" pitchFamily="18" charset="0"/>
              </a:rPr>
              <a:t>lần</a:t>
            </a:r>
            <a:r>
              <a:rPr lang="en-US" altLang="en-US" sz="2800" b="1" dirty="0">
                <a:latin typeface="Times New Roman" pitchFamily="18" charset="0"/>
              </a:rPr>
              <a:t> </a:t>
            </a:r>
            <a:r>
              <a:rPr lang="en-US" altLang="en-US" sz="2800" b="1" dirty="0" err="1">
                <a:latin typeface="Times New Roman" pitchFamily="18" charset="0"/>
              </a:rPr>
              <a:t>lượt</a:t>
            </a:r>
            <a:r>
              <a:rPr lang="en-US" altLang="en-US" sz="2800" b="1" dirty="0">
                <a:latin typeface="Times New Roman" pitchFamily="18" charset="0"/>
              </a:rPr>
              <a:t> </a:t>
            </a:r>
            <a:r>
              <a:rPr lang="en-US" altLang="en-US" sz="2800" b="1" dirty="0" err="1">
                <a:latin typeface="Times New Roman" pitchFamily="18" charset="0"/>
              </a:rPr>
              <a:t>với</a:t>
            </a:r>
            <a:r>
              <a:rPr lang="en-US" altLang="en-US" sz="2800" b="1" dirty="0">
                <a:latin typeface="Times New Roman" pitchFamily="18" charset="0"/>
              </a:rPr>
              <a:t> 0,1; 0,01; 0,001, </a:t>
            </a:r>
            <a:r>
              <a:rPr lang="en-US" altLang="en-US" sz="2800" b="1" dirty="0">
                <a:latin typeface="Times New Roman" pitchFamily="18" charset="0"/>
                <a:cs typeface="Times New Roman" pitchFamily="18" charset="0"/>
              </a:rPr>
              <a:t>…</a:t>
            </a:r>
            <a:r>
              <a:rPr lang="en-US" altLang="en-US" sz="2800" b="1" dirty="0">
                <a:latin typeface="Times New Roman" pitchFamily="18" charset="0"/>
              </a:rPr>
              <a:t>?</a:t>
            </a:r>
            <a:endParaRPr lang="en-US" alt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3" name="Text Box 9"/>
          <p:cNvSpPr txBox="1">
            <a:spLocks noChangeArrowheads="1"/>
          </p:cNvSpPr>
          <p:nvPr/>
        </p:nvSpPr>
        <p:spPr bwMode="auto">
          <a:xfrm>
            <a:off x="2046434" y="4516438"/>
            <a:ext cx="8229600" cy="1384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just" fontAlgn="base"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en-US" altLang="en-US" sz="2800" b="1">
                <a:solidFill>
                  <a:srgbClr val="0000FF"/>
                </a:solidFill>
                <a:latin typeface="Times New Roman" pitchFamily="18" charset="0"/>
              </a:rPr>
              <a:t>       Khi chia một số thập phân cho 10, 100, 1000</a:t>
            </a:r>
            <a:r>
              <a:rPr lang="en-US" altLang="en-US" sz="28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…</a:t>
            </a:r>
            <a:r>
              <a:rPr lang="en-US" altLang="en-US" sz="2800" b="1">
                <a:solidFill>
                  <a:srgbClr val="0000FF"/>
                </a:solidFill>
                <a:latin typeface="Times New Roman" pitchFamily="18" charset="0"/>
              </a:rPr>
              <a:t> thì kết quả cũng chính bằng nhân số đó với 0,1; 0,01; 0,001</a:t>
            </a:r>
            <a:r>
              <a:rPr lang="en-US" altLang="en-US" sz="28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…</a:t>
            </a:r>
          </a:p>
        </p:txBody>
      </p:sp>
      <p:sp>
        <p:nvSpPr>
          <p:cNvPr id="64" name="Text Box 36"/>
          <p:cNvSpPr txBox="1">
            <a:spLocks noChangeArrowheads="1"/>
          </p:cNvSpPr>
          <p:nvPr/>
        </p:nvSpPr>
        <p:spPr bwMode="auto">
          <a:xfrm>
            <a:off x="2019300" y="4670325"/>
            <a:ext cx="8001000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just" fontAlgn="base"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en-US" altLang="en-US" sz="3600" b="1" dirty="0">
                <a:solidFill>
                  <a:srgbClr val="FF0000"/>
                </a:solidFill>
                <a:latin typeface="Times New Roman" pitchFamily="18" charset="0"/>
              </a:rPr>
              <a:t>    </a:t>
            </a:r>
            <a:r>
              <a:rPr lang="en-US" altLang="en-US" sz="2800" b="1" dirty="0">
                <a:solidFill>
                  <a:srgbClr val="FF0000"/>
                </a:solidFill>
                <a:latin typeface="Times New Roman" pitchFamily="18" charset="0"/>
              </a:rPr>
              <a:t>Khi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itchFamily="18" charset="0"/>
              </a:rPr>
              <a:t>n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à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itchFamily="18" charset="0"/>
              </a:rPr>
              <a:t>o</a:t>
            </a:r>
            <a:r>
              <a:rPr lang="en-US" altLang="en-US" sz="28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itchFamily="18" charset="0"/>
              </a:rPr>
              <a:t>thì</a:t>
            </a:r>
            <a:r>
              <a:rPr lang="en-US" altLang="en-US" sz="28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itchFamily="18" charset="0"/>
              </a:rPr>
              <a:t>chuyển</a:t>
            </a:r>
            <a:r>
              <a:rPr lang="en-US" altLang="en-US" sz="28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itchFamily="18" charset="0"/>
              </a:rPr>
              <a:t>dấu</a:t>
            </a:r>
            <a:r>
              <a:rPr lang="en-US" altLang="en-US" sz="28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itchFamily="18" charset="0"/>
              </a:rPr>
              <a:t>phẩy</a:t>
            </a:r>
            <a:r>
              <a:rPr lang="en-US" altLang="en-US" sz="28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itchFamily="18" charset="0"/>
              </a:rPr>
              <a:t>của</a:t>
            </a:r>
            <a:r>
              <a:rPr lang="en-US" altLang="en-US" sz="28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itchFamily="18" charset="0"/>
              </a:rPr>
              <a:t>số</a:t>
            </a:r>
            <a:r>
              <a:rPr lang="en-US" altLang="en-US" sz="28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itchFamily="18" charset="0"/>
              </a:rPr>
              <a:t>thập</a:t>
            </a:r>
            <a:r>
              <a:rPr lang="en-US" altLang="en-US" sz="28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itchFamily="18" charset="0"/>
              </a:rPr>
              <a:t>phân</a:t>
            </a:r>
            <a:r>
              <a:rPr lang="en-US" altLang="en-US" sz="2800" b="1" dirty="0">
                <a:solidFill>
                  <a:srgbClr val="FF0000"/>
                </a:solidFill>
                <a:latin typeface="Times New Roman" pitchFamily="18" charset="0"/>
              </a:rPr>
              <a:t> sang  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itchFamily="18" charset="0"/>
              </a:rPr>
              <a:t>bên</a:t>
            </a:r>
            <a:r>
              <a:rPr lang="en-US" altLang="en-US" sz="28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itchFamily="18" charset="0"/>
              </a:rPr>
              <a:t>trái</a:t>
            </a:r>
            <a:r>
              <a:rPr lang="en-US" altLang="en-US" sz="28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itchFamily="18" charset="0"/>
              </a:rPr>
              <a:t>một</a:t>
            </a:r>
            <a:r>
              <a:rPr lang="en-US" altLang="en-US" sz="2800" b="1" dirty="0">
                <a:solidFill>
                  <a:srgbClr val="FF0000"/>
                </a:solidFill>
                <a:latin typeface="Times New Roman" pitchFamily="18" charset="0"/>
              </a:rPr>
              <a:t>,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itchFamily="18" charset="0"/>
              </a:rPr>
              <a:t>hai</a:t>
            </a:r>
            <a:r>
              <a:rPr lang="en-US" altLang="en-US" sz="2800" b="1" dirty="0">
                <a:solidFill>
                  <a:srgbClr val="FF0000"/>
                </a:solidFill>
                <a:latin typeface="Times New Roman" pitchFamily="18" charset="0"/>
              </a:rPr>
              <a:t>,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itchFamily="18" charset="0"/>
              </a:rPr>
              <a:t>ba</a:t>
            </a:r>
            <a:r>
              <a:rPr lang="en-US" altLang="en-US" sz="2800" b="1" dirty="0">
                <a:solidFill>
                  <a:srgbClr val="FF0000"/>
                </a:solidFill>
                <a:latin typeface="Times New Roman" pitchFamily="18" charset="0"/>
              </a:rPr>
              <a:t>, </a:t>
            </a:r>
            <a:r>
              <a:rPr lang="en-US" alt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…</a:t>
            </a:r>
            <a:r>
              <a:rPr lang="en-US" altLang="en-US" sz="2800" b="1" dirty="0">
                <a:solidFill>
                  <a:srgbClr val="FF0000"/>
                </a:solidFill>
                <a:latin typeface="Times New Roman" pitchFamily="18" charset="0"/>
              </a:rPr>
              <a:t> 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itchFamily="18" charset="0"/>
              </a:rPr>
              <a:t>chữ</a:t>
            </a:r>
            <a:r>
              <a:rPr lang="en-US" altLang="en-US" sz="28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itchFamily="18" charset="0"/>
              </a:rPr>
              <a:t>số</a:t>
            </a:r>
            <a:r>
              <a:rPr lang="en-US" altLang="en-US" sz="2800" b="1" dirty="0">
                <a:solidFill>
                  <a:srgbClr val="FF0000"/>
                </a:solidFill>
                <a:latin typeface="Times New Roman" pitchFamily="18" charset="0"/>
              </a:rPr>
              <a:t>?</a:t>
            </a:r>
            <a:endParaRPr lang="en-US" alt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5" name="Text Box 9"/>
          <p:cNvSpPr txBox="1">
            <a:spLocks noChangeArrowheads="1"/>
          </p:cNvSpPr>
          <p:nvPr/>
        </p:nvSpPr>
        <p:spPr bwMode="auto">
          <a:xfrm>
            <a:off x="1924050" y="5055046"/>
            <a:ext cx="8229600" cy="1384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just" fontAlgn="base"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en-US" altLang="en-US" sz="2800" b="1" dirty="0">
                <a:solidFill>
                  <a:srgbClr val="0000FF"/>
                </a:solidFill>
                <a:latin typeface="Times New Roman" pitchFamily="18" charset="0"/>
              </a:rPr>
              <a:t>       Khi chia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itchFamily="18" charset="0"/>
              </a:rPr>
              <a:t>số</a:t>
            </a:r>
            <a:r>
              <a:rPr lang="en-US" altLang="en-US" sz="28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itchFamily="18" charset="0"/>
              </a:rPr>
              <a:t>đó</a:t>
            </a:r>
            <a:r>
              <a:rPr lang="en-US" altLang="en-US" sz="28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itchFamily="18" charset="0"/>
              </a:rPr>
              <a:t>cho</a:t>
            </a:r>
            <a:r>
              <a:rPr lang="en-US" altLang="en-US" sz="2800" b="1" dirty="0">
                <a:solidFill>
                  <a:srgbClr val="0000FF"/>
                </a:solidFill>
                <a:latin typeface="Times New Roman" pitchFamily="18" charset="0"/>
              </a:rPr>
              <a:t> 10; 100; 1000; </a:t>
            </a:r>
            <a:r>
              <a:rPr lang="en-US" alt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…</a:t>
            </a:r>
            <a:r>
              <a:rPr lang="en-US" altLang="en-US" sz="28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itchFamily="18" charset="0"/>
              </a:rPr>
              <a:t>hoặc</a:t>
            </a:r>
            <a:r>
              <a:rPr lang="en-US" altLang="en-US" sz="28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itchFamily="18" charset="0"/>
              </a:rPr>
              <a:t>nhân</a:t>
            </a:r>
            <a:r>
              <a:rPr lang="en-US" altLang="en-US" sz="28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itchFamily="18" charset="0"/>
              </a:rPr>
              <a:t>số</a:t>
            </a:r>
            <a:r>
              <a:rPr lang="en-US" altLang="en-US" sz="28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itchFamily="18" charset="0"/>
              </a:rPr>
              <a:t>đó</a:t>
            </a:r>
            <a:r>
              <a:rPr lang="en-US" altLang="en-US" sz="28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itchFamily="18" charset="0"/>
              </a:rPr>
              <a:t>với</a:t>
            </a:r>
            <a:r>
              <a:rPr lang="en-US" altLang="en-US" sz="2800" b="1" dirty="0">
                <a:solidFill>
                  <a:srgbClr val="0000FF"/>
                </a:solidFill>
                <a:latin typeface="Times New Roman" pitchFamily="18" charset="0"/>
              </a:rPr>
              <a:t> 0,1; 0,01; 0,001</a:t>
            </a:r>
            <a:r>
              <a:rPr lang="en-US" alt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…</a:t>
            </a:r>
            <a:r>
              <a:rPr lang="en-US" altLang="en-US" sz="28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itchFamily="18" charset="0"/>
              </a:rPr>
              <a:t>thì</a:t>
            </a:r>
            <a:r>
              <a:rPr lang="en-US" altLang="en-US" sz="28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itchFamily="18" charset="0"/>
              </a:rPr>
              <a:t>chuyển</a:t>
            </a:r>
            <a:r>
              <a:rPr lang="en-US" altLang="en-US" sz="28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itchFamily="18" charset="0"/>
              </a:rPr>
              <a:t>dấu</a:t>
            </a:r>
            <a:r>
              <a:rPr lang="en-US" altLang="en-US" sz="28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itchFamily="18" charset="0"/>
              </a:rPr>
              <a:t>phẩy</a:t>
            </a:r>
            <a:r>
              <a:rPr lang="en-US" altLang="en-US" sz="28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itchFamily="18" charset="0"/>
              </a:rPr>
              <a:t>của</a:t>
            </a:r>
            <a:r>
              <a:rPr lang="en-US" altLang="en-US" sz="28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itchFamily="18" charset="0"/>
              </a:rPr>
              <a:t>số</a:t>
            </a:r>
            <a:r>
              <a:rPr lang="en-US" altLang="en-US" sz="28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itchFamily="18" charset="0"/>
              </a:rPr>
              <a:t>thập</a:t>
            </a:r>
            <a:r>
              <a:rPr lang="en-US" altLang="en-US" sz="28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itchFamily="18" charset="0"/>
              </a:rPr>
              <a:t>phân</a:t>
            </a:r>
            <a:r>
              <a:rPr lang="en-US" altLang="en-US" sz="2800" b="1" dirty="0">
                <a:solidFill>
                  <a:srgbClr val="0000FF"/>
                </a:solidFill>
                <a:latin typeface="Times New Roman" pitchFamily="18" charset="0"/>
              </a:rPr>
              <a:t> sang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itchFamily="18" charset="0"/>
              </a:rPr>
              <a:t>bên</a:t>
            </a:r>
            <a:r>
              <a:rPr lang="en-US" altLang="en-US" sz="28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itchFamily="18" charset="0"/>
              </a:rPr>
              <a:t>trái</a:t>
            </a:r>
            <a:r>
              <a:rPr lang="en-US" altLang="en-US" sz="28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itchFamily="18" charset="0"/>
              </a:rPr>
              <a:t>một</a:t>
            </a:r>
            <a:r>
              <a:rPr lang="en-US" altLang="en-US" sz="2800" b="1" dirty="0">
                <a:solidFill>
                  <a:srgbClr val="0000FF"/>
                </a:solidFill>
                <a:latin typeface="Times New Roman" pitchFamily="18" charset="0"/>
              </a:rPr>
              <a:t>,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itchFamily="18" charset="0"/>
              </a:rPr>
              <a:t>hai</a:t>
            </a:r>
            <a:r>
              <a:rPr lang="en-US" altLang="en-US" sz="2800" b="1" dirty="0">
                <a:solidFill>
                  <a:srgbClr val="0000FF"/>
                </a:solidFill>
                <a:latin typeface="Times New Roman" pitchFamily="18" charset="0"/>
              </a:rPr>
              <a:t>,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itchFamily="18" charset="0"/>
              </a:rPr>
              <a:t>ba</a:t>
            </a:r>
            <a:r>
              <a:rPr lang="en-US" altLang="en-US" sz="2800" b="1" dirty="0">
                <a:solidFill>
                  <a:srgbClr val="0000FF"/>
                </a:solidFill>
                <a:latin typeface="Times New Roman" pitchFamily="18" charset="0"/>
              </a:rPr>
              <a:t>, </a:t>
            </a:r>
            <a:r>
              <a:rPr lang="en-US" alt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…</a:t>
            </a:r>
            <a:r>
              <a:rPr lang="en-US" altLang="en-US" sz="2800" b="1" dirty="0">
                <a:solidFill>
                  <a:srgbClr val="0000FF"/>
                </a:solidFill>
                <a:latin typeface="Times New Roman" pitchFamily="18" charset="0"/>
              </a:rPr>
              <a:t> 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itchFamily="18" charset="0"/>
              </a:rPr>
              <a:t>chữ</a:t>
            </a:r>
            <a:r>
              <a:rPr lang="en-US" altLang="en-US" sz="28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itchFamily="18" charset="0"/>
              </a:rPr>
              <a:t>số</a:t>
            </a:r>
            <a:endParaRPr lang="en-US" altLang="en-US" sz="28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235018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6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9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5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8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1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4" dur="2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7" dur="2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0" dur="2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5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8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9" dur="2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2" dur="2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6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72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8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6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04" dur="2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0" dur="2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6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0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1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5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0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6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36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2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7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8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2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3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7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8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2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3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5" fill="hold">
                      <p:stCondLst>
                        <p:cond delay="indefinite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6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68" dur="2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0" fill="hold">
                      <p:stCondLst>
                        <p:cond delay="indefinite"/>
                      </p:stCondLst>
                      <p:childTnLst>
                        <p:par>
                          <p:cTn id="171" fill="hold">
                            <p:stCondLst>
                              <p:cond delay="0"/>
                            </p:stCondLst>
                            <p:childTnLst>
                              <p:par>
                                <p:cTn id="17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4" dur="2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5" fill="hold">
                      <p:stCondLst>
                        <p:cond delay="indefinite"/>
                      </p:stCondLst>
                      <p:childTnLst>
                        <p:par>
                          <p:cTn id="176" fill="hold">
                            <p:stCondLst>
                              <p:cond delay="0"/>
                            </p:stCondLst>
                            <p:childTnLst>
                              <p:par>
                                <p:cTn id="17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9"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0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1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2" fill="hold">
                      <p:stCondLst>
                        <p:cond delay="indefinite"/>
                      </p:stCondLst>
                      <p:childTnLst>
                        <p:par>
                          <p:cTn id="183" fill="hold">
                            <p:stCondLst>
                              <p:cond delay="0"/>
                            </p:stCondLst>
                            <p:childTnLst>
                              <p:par>
                                <p:cTn id="184" presetID="6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85" dur="2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7" fill="hold">
                      <p:stCondLst>
                        <p:cond delay="indefinite"/>
                      </p:stCondLst>
                      <p:childTnLst>
                        <p:par>
                          <p:cTn id="188" fill="hold">
                            <p:stCondLst>
                              <p:cond delay="0"/>
                            </p:stCondLst>
                            <p:childTnLst>
                              <p:par>
                                <p:cTn id="18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1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2" fill="hold">
                      <p:stCondLst>
                        <p:cond delay="indefinite"/>
                      </p:stCondLst>
                      <p:childTnLst>
                        <p:par>
                          <p:cTn id="193" fill="hold">
                            <p:stCondLst>
                              <p:cond delay="0"/>
                            </p:stCondLst>
                            <p:childTnLst>
                              <p:par>
                                <p:cTn id="194" presetID="6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95" dur="2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7" fill="hold">
                      <p:stCondLst>
                        <p:cond delay="indefinite"/>
                      </p:stCondLst>
                      <p:childTnLst>
                        <p:par>
                          <p:cTn id="198" fill="hold">
                            <p:stCondLst>
                              <p:cond delay="0"/>
                            </p:stCondLst>
                            <p:childTnLst>
                              <p:par>
                                <p:cTn id="19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1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2" fill="hold">
                      <p:stCondLst>
                        <p:cond delay="indefinite"/>
                      </p:stCondLst>
                      <p:childTnLst>
                        <p:par>
                          <p:cTn id="203" fill="hold">
                            <p:stCondLst>
                              <p:cond delay="0"/>
                            </p:stCondLst>
                            <p:childTnLst>
                              <p:par>
                                <p:cTn id="204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5" dur="1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6" dur="1000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7" dur="1000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9" fill="hold">
                      <p:stCondLst>
                        <p:cond delay="indefinite"/>
                      </p:stCondLst>
                      <p:childTnLst>
                        <p:par>
                          <p:cTn id="210" fill="hold">
                            <p:stCondLst>
                              <p:cond delay="0"/>
                            </p:stCondLst>
                            <p:childTnLst>
                              <p:par>
                                <p:cTn id="2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3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4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/>
      <p:bldP spid="19" grpId="1"/>
      <p:bldP spid="20" grpId="0"/>
      <p:bldP spid="20" grpId="1"/>
      <p:bldP spid="39" grpId="0"/>
      <p:bldP spid="40" grpId="0"/>
      <p:bldP spid="41" grpId="0"/>
      <p:bldP spid="42" grpId="0"/>
      <p:bldP spid="43" grpId="0"/>
      <p:bldP spid="44" grpId="0"/>
      <p:bldP spid="44" grpId="1"/>
      <p:bldP spid="45" grpId="0"/>
      <p:bldP spid="46" grpId="0"/>
      <p:bldP spid="47" grpId="0"/>
      <p:bldP spid="48" grpId="0"/>
      <p:bldP spid="49" grpId="0"/>
      <p:bldP spid="50" grpId="0"/>
      <p:bldP spid="50" grpId="1"/>
      <p:bldP spid="51" grpId="0" animBg="1"/>
      <p:bldP spid="52" grpId="0" animBg="1"/>
      <p:bldP spid="54" grpId="0" animBg="1"/>
      <p:bldP spid="55" grpId="0" animBg="1"/>
      <p:bldP spid="56" grpId="0" animBg="1"/>
      <p:bldP spid="57" grpId="0" animBg="1"/>
      <p:bldP spid="58" grpId="0" animBg="1"/>
      <p:bldP spid="59" grpId="0" animBg="1"/>
      <p:bldP spid="60" grpId="0"/>
      <p:bldP spid="61" grpId="0"/>
      <p:bldP spid="62" grpId="0"/>
      <p:bldP spid="62" grpId="1"/>
      <p:bldP spid="63" grpId="0"/>
      <p:bldP spid="63" grpId="1"/>
      <p:bldP spid="64" grpId="0"/>
      <p:bldP spid="64" grpId="1"/>
      <p:bldP spid="65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1687513" y="381001"/>
            <a:ext cx="8991600" cy="2031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v"/>
            </a:pPr>
            <a:r>
              <a:rPr lang="en-US" altLang="en-US" sz="2800" b="1" u="sng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Bài</a:t>
            </a:r>
            <a:r>
              <a:rPr lang="en-US" altLang="en-US" sz="2800" b="1" u="sng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 3</a:t>
            </a:r>
            <a:r>
              <a:rPr lang="en-US" alt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: </a:t>
            </a:r>
            <a:r>
              <a:rPr lang="en-US" altLang="en-US" sz="2800" b="1" dirty="0" err="1">
                <a:latin typeface="Times New Roman" pitchFamily="18" charset="0"/>
              </a:rPr>
              <a:t>Một</a:t>
            </a:r>
            <a:r>
              <a:rPr lang="en-US" altLang="en-US" sz="2800" b="1" dirty="0">
                <a:latin typeface="Times New Roman" pitchFamily="18" charset="0"/>
              </a:rPr>
              <a:t> </a:t>
            </a:r>
            <a:r>
              <a:rPr lang="en-US" altLang="en-US" sz="2800" b="1" dirty="0" err="1">
                <a:latin typeface="Times New Roman" pitchFamily="18" charset="0"/>
              </a:rPr>
              <a:t>kho</a:t>
            </a:r>
            <a:r>
              <a:rPr lang="en-US" altLang="en-US" sz="2800" b="1" dirty="0">
                <a:latin typeface="Times New Roman" pitchFamily="18" charset="0"/>
              </a:rPr>
              <a:t> </a:t>
            </a:r>
            <a:r>
              <a:rPr lang="en-US" altLang="en-US" sz="2800" b="1" dirty="0" err="1">
                <a:latin typeface="Times New Roman" pitchFamily="18" charset="0"/>
              </a:rPr>
              <a:t>gạo</a:t>
            </a:r>
            <a:r>
              <a:rPr lang="en-US" altLang="en-US" sz="2800" b="1" dirty="0">
                <a:latin typeface="Times New Roman" pitchFamily="18" charset="0"/>
              </a:rPr>
              <a:t> </a:t>
            </a:r>
            <a:r>
              <a:rPr lang="en-US" altLang="en-US" sz="2800" b="1" dirty="0" err="1">
                <a:latin typeface="Times New Roman" pitchFamily="18" charset="0"/>
              </a:rPr>
              <a:t>có</a:t>
            </a:r>
            <a:r>
              <a:rPr lang="en-US" altLang="en-US" sz="2800" b="1" dirty="0">
                <a:latin typeface="Times New Roman" pitchFamily="18" charset="0"/>
              </a:rPr>
              <a:t> 537,25 </a:t>
            </a:r>
            <a:r>
              <a:rPr lang="en-US" altLang="en-US" sz="2800" b="1" dirty="0" err="1">
                <a:latin typeface="Times New Roman" pitchFamily="18" charset="0"/>
              </a:rPr>
              <a:t>tấn</a:t>
            </a:r>
            <a:r>
              <a:rPr lang="en-US" altLang="en-US" sz="2800" b="1" dirty="0">
                <a:latin typeface="Times New Roman" pitchFamily="18" charset="0"/>
              </a:rPr>
              <a:t> </a:t>
            </a:r>
            <a:r>
              <a:rPr lang="en-US" altLang="en-US" sz="2800" b="1" dirty="0" err="1">
                <a:latin typeface="Times New Roman" pitchFamily="18" charset="0"/>
              </a:rPr>
              <a:t>gạo</a:t>
            </a:r>
            <a:r>
              <a:rPr lang="en-US" altLang="en-US" sz="2800" b="1" dirty="0">
                <a:latin typeface="Times New Roman" pitchFamily="18" charset="0"/>
              </a:rPr>
              <a:t>. </a:t>
            </a:r>
            <a:r>
              <a:rPr lang="en-US" altLang="en-US" sz="2800" b="1" dirty="0" err="1">
                <a:latin typeface="Times New Roman" pitchFamily="18" charset="0"/>
              </a:rPr>
              <a:t>Người</a:t>
            </a:r>
            <a:r>
              <a:rPr lang="en-US" altLang="en-US" sz="2800" b="1" dirty="0">
                <a:latin typeface="Times New Roman" pitchFamily="18" charset="0"/>
              </a:rPr>
              <a:t> ta </a:t>
            </a:r>
            <a:r>
              <a:rPr lang="vi-VN" altLang="en-US" sz="2800" b="1" dirty="0">
                <a:latin typeface="Times New Roman" pitchFamily="18" charset="0"/>
              </a:rPr>
              <a:t>đ</a:t>
            </a:r>
            <a:r>
              <a:rPr lang="en-US" altLang="en-US" sz="2800" b="1" dirty="0">
                <a:latin typeface="Times New Roman" pitchFamily="18" charset="0"/>
              </a:rPr>
              <a:t>ã </a:t>
            </a:r>
            <a:r>
              <a:rPr lang="en-US" altLang="en-US" sz="2800" b="1" dirty="0" err="1">
                <a:latin typeface="Times New Roman" pitchFamily="18" charset="0"/>
              </a:rPr>
              <a:t>lấy</a:t>
            </a:r>
            <a:r>
              <a:rPr lang="en-US" altLang="en-US" sz="2800" b="1" dirty="0">
                <a:latin typeface="Times New Roman" pitchFamily="18" charset="0"/>
              </a:rPr>
              <a:t> ra           </a:t>
            </a:r>
            <a:r>
              <a:rPr lang="en-US" altLang="en-US" sz="2800" b="1" dirty="0" err="1">
                <a:latin typeface="Times New Roman" pitchFamily="18" charset="0"/>
              </a:rPr>
              <a:t>số</a:t>
            </a:r>
            <a:r>
              <a:rPr lang="en-US" altLang="en-US" sz="2800" b="1" dirty="0">
                <a:latin typeface="Times New Roman" pitchFamily="18" charset="0"/>
              </a:rPr>
              <a:t> </a:t>
            </a:r>
            <a:r>
              <a:rPr lang="en-US" altLang="en-US" sz="2800" b="1" dirty="0" err="1">
                <a:latin typeface="Times New Roman" pitchFamily="18" charset="0"/>
              </a:rPr>
              <a:t>gạo</a:t>
            </a:r>
            <a:r>
              <a:rPr lang="en-US" altLang="en-US" sz="2800" b="1" dirty="0">
                <a:latin typeface="Times New Roman" pitchFamily="18" charset="0"/>
              </a:rPr>
              <a:t> </a:t>
            </a:r>
            <a:r>
              <a:rPr lang="en-US" altLang="en-US" sz="2800" b="1" dirty="0" err="1">
                <a:latin typeface="Times New Roman" pitchFamily="18" charset="0"/>
              </a:rPr>
              <a:t>trong</a:t>
            </a:r>
            <a:r>
              <a:rPr lang="en-US" altLang="en-US" sz="2800" b="1" dirty="0">
                <a:latin typeface="Times New Roman" pitchFamily="18" charset="0"/>
              </a:rPr>
              <a:t> </a:t>
            </a:r>
            <a:r>
              <a:rPr lang="en-US" altLang="en-US" sz="2800" b="1" dirty="0" err="1">
                <a:latin typeface="Times New Roman" pitchFamily="18" charset="0"/>
              </a:rPr>
              <a:t>kho</a:t>
            </a:r>
            <a:r>
              <a:rPr lang="en-US" altLang="en-US" sz="2800" b="1" dirty="0">
                <a:latin typeface="Times New Roman" pitchFamily="18" charset="0"/>
              </a:rPr>
              <a:t>. </a:t>
            </a:r>
            <a:r>
              <a:rPr lang="en-US" altLang="en-US" sz="2800" b="1" dirty="0" err="1">
                <a:latin typeface="Times New Roman" pitchFamily="18" charset="0"/>
              </a:rPr>
              <a:t>Hỏi</a:t>
            </a:r>
            <a:r>
              <a:rPr lang="en-US" altLang="en-US" sz="2800" b="1" dirty="0">
                <a:latin typeface="Times New Roman" pitchFamily="18" charset="0"/>
              </a:rPr>
              <a:t> </a:t>
            </a:r>
            <a:r>
              <a:rPr lang="en-US" altLang="en-US" sz="2800" b="1" dirty="0" err="1">
                <a:latin typeface="Times New Roman" pitchFamily="18" charset="0"/>
              </a:rPr>
              <a:t>trong</a:t>
            </a:r>
            <a:r>
              <a:rPr lang="en-US" altLang="en-US" sz="2800" b="1" dirty="0">
                <a:latin typeface="Times New Roman" pitchFamily="18" charset="0"/>
              </a:rPr>
              <a:t> </a:t>
            </a:r>
            <a:r>
              <a:rPr lang="en-US" altLang="en-US" sz="2800" b="1" dirty="0" err="1">
                <a:latin typeface="Times New Roman" pitchFamily="18" charset="0"/>
              </a:rPr>
              <a:t>kho</a:t>
            </a:r>
            <a:r>
              <a:rPr lang="en-US" altLang="en-US" sz="2800" b="1" dirty="0">
                <a:latin typeface="Times New Roman" pitchFamily="18" charset="0"/>
              </a:rPr>
              <a:t> </a:t>
            </a:r>
            <a:r>
              <a:rPr lang="en-US" altLang="en-US" sz="2800" b="1" dirty="0" err="1">
                <a:latin typeface="Times New Roman" pitchFamily="18" charset="0"/>
              </a:rPr>
              <a:t>còn</a:t>
            </a:r>
            <a:r>
              <a:rPr lang="en-US" altLang="en-US" sz="2800" b="1" dirty="0">
                <a:latin typeface="Times New Roman" pitchFamily="18" charset="0"/>
              </a:rPr>
              <a:t> </a:t>
            </a:r>
            <a:r>
              <a:rPr lang="en-US" altLang="en-US" sz="2800" b="1" dirty="0" err="1">
                <a:latin typeface="Times New Roman" pitchFamily="18" charset="0"/>
              </a:rPr>
              <a:t>lại</a:t>
            </a:r>
            <a:r>
              <a:rPr lang="en-US" altLang="en-US" sz="2800" b="1" dirty="0">
                <a:latin typeface="Times New Roman" pitchFamily="18" charset="0"/>
              </a:rPr>
              <a:t> bao </a:t>
            </a:r>
            <a:r>
              <a:rPr lang="en-US" altLang="en-US" sz="2800" b="1" dirty="0" err="1">
                <a:latin typeface="Times New Roman" pitchFamily="18" charset="0"/>
              </a:rPr>
              <a:t>nhiêu</a:t>
            </a:r>
            <a:r>
              <a:rPr lang="en-US" altLang="en-US" sz="2800" b="1" dirty="0">
                <a:latin typeface="Times New Roman" pitchFamily="18" charset="0"/>
              </a:rPr>
              <a:t> </a:t>
            </a:r>
            <a:r>
              <a:rPr lang="en-US" altLang="en-US" sz="2800" b="1" dirty="0" err="1">
                <a:latin typeface="Times New Roman" pitchFamily="18" charset="0"/>
              </a:rPr>
              <a:t>tấn</a:t>
            </a:r>
            <a:r>
              <a:rPr lang="en-US" altLang="en-US" sz="2800" b="1" dirty="0">
                <a:latin typeface="Times New Roman" pitchFamily="18" charset="0"/>
              </a:rPr>
              <a:t> </a:t>
            </a:r>
            <a:r>
              <a:rPr lang="en-US" altLang="en-US" sz="2800" b="1" dirty="0" err="1">
                <a:latin typeface="Times New Roman" pitchFamily="18" charset="0"/>
              </a:rPr>
              <a:t>gạo</a:t>
            </a:r>
            <a:r>
              <a:rPr lang="en-US" altLang="en-US" sz="2800" b="1" dirty="0">
                <a:latin typeface="Times New Roman" pitchFamily="18" charset="0"/>
              </a:rPr>
              <a:t>?</a:t>
            </a:r>
          </a:p>
        </p:txBody>
      </p:sp>
      <p:grpSp>
        <p:nvGrpSpPr>
          <p:cNvPr id="4" name="Group 29"/>
          <p:cNvGrpSpPr>
            <a:grpSpLocks/>
          </p:cNvGrpSpPr>
          <p:nvPr/>
        </p:nvGrpSpPr>
        <p:grpSpPr bwMode="auto">
          <a:xfrm>
            <a:off x="2667001" y="946117"/>
            <a:ext cx="635000" cy="901700"/>
            <a:chOff x="2059320" y="1205448"/>
            <a:chExt cx="726865" cy="657472"/>
          </a:xfrm>
        </p:grpSpPr>
        <p:sp>
          <p:nvSpPr>
            <p:cNvPr id="5" name="Text Box 3"/>
            <p:cNvSpPr txBox="1">
              <a:spLocks noChangeArrowheads="1"/>
            </p:cNvSpPr>
            <p:nvPr/>
          </p:nvSpPr>
          <p:spPr bwMode="auto">
            <a:xfrm>
              <a:off x="2183441" y="1205448"/>
              <a:ext cx="533400" cy="3815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fontAlgn="base">
                <a:spcBef>
                  <a:spcPct val="50000"/>
                </a:spcBef>
                <a:spcAft>
                  <a:spcPct val="0"/>
                </a:spcAft>
                <a:buFontTx/>
                <a:buNone/>
              </a:pPr>
              <a:r>
                <a:rPr lang="en-US" altLang="en-US" sz="2800" b="1">
                  <a:latin typeface="Times New Roman" pitchFamily="18" charset="0"/>
                </a:rPr>
                <a:t> 1</a:t>
              </a:r>
            </a:p>
          </p:txBody>
        </p:sp>
        <p:sp>
          <p:nvSpPr>
            <p:cNvPr id="6" name="Text Box 4"/>
            <p:cNvSpPr txBox="1">
              <a:spLocks noChangeArrowheads="1"/>
            </p:cNvSpPr>
            <p:nvPr/>
          </p:nvSpPr>
          <p:spPr bwMode="auto">
            <a:xfrm>
              <a:off x="2059320" y="1481372"/>
              <a:ext cx="726865" cy="3815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fontAlgn="base">
                <a:spcBef>
                  <a:spcPct val="50000"/>
                </a:spcBef>
                <a:spcAft>
                  <a:spcPct val="0"/>
                </a:spcAft>
                <a:buFontTx/>
                <a:buNone/>
              </a:pPr>
              <a:r>
                <a:rPr lang="en-US" altLang="en-US" sz="2800" b="1">
                  <a:latin typeface="Times New Roman" pitchFamily="18" charset="0"/>
                </a:rPr>
                <a:t> 10</a:t>
              </a:r>
            </a:p>
          </p:txBody>
        </p:sp>
        <p:sp>
          <p:nvSpPr>
            <p:cNvPr id="7" name="Line 5"/>
            <p:cNvSpPr>
              <a:spLocks noChangeShapeType="1"/>
            </p:cNvSpPr>
            <p:nvPr/>
          </p:nvSpPr>
          <p:spPr bwMode="auto">
            <a:xfrm>
              <a:off x="2278935" y="1523999"/>
              <a:ext cx="381000" cy="0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latin typeface=".VnTime" pitchFamily="34" charset="0"/>
              </a:endParaRPr>
            </a:p>
          </p:txBody>
        </p:sp>
      </p:grpSp>
      <p:sp>
        <p:nvSpPr>
          <p:cNvPr id="8" name="Text Box 47"/>
          <p:cNvSpPr txBox="1">
            <a:spLocks noChangeArrowheads="1"/>
          </p:cNvSpPr>
          <p:nvPr/>
        </p:nvSpPr>
        <p:spPr bwMode="auto">
          <a:xfrm>
            <a:off x="3581400" y="4146518"/>
            <a:ext cx="19812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2000" b="1" dirty="0" err="1">
                <a:solidFill>
                  <a:srgbClr val="0000FF"/>
                </a:solidFill>
                <a:latin typeface="Times New Roman" pitchFamily="18" charset="0"/>
              </a:rPr>
              <a:t>Còn</a:t>
            </a:r>
            <a:r>
              <a:rPr lang="en-US" altLang="en-US" sz="2000" b="1" dirty="0">
                <a:solidFill>
                  <a:srgbClr val="0000FF"/>
                </a:solidFill>
                <a:latin typeface="Times New Roman" pitchFamily="18" charset="0"/>
              </a:rPr>
              <a:t>….. </a:t>
            </a:r>
            <a:r>
              <a:rPr lang="en-US" altLang="en-US" sz="2000" b="1" dirty="0" err="1">
                <a:solidFill>
                  <a:srgbClr val="0000FF"/>
                </a:solidFill>
                <a:latin typeface="Times New Roman" pitchFamily="18" charset="0"/>
              </a:rPr>
              <a:t>tấn</a:t>
            </a:r>
            <a:r>
              <a:rPr lang="en-US" altLang="en-US" sz="20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altLang="en-US" sz="2000" b="1" dirty="0" err="1">
                <a:solidFill>
                  <a:srgbClr val="0000FF"/>
                </a:solidFill>
                <a:latin typeface="Times New Roman" pitchFamily="18" charset="0"/>
              </a:rPr>
              <a:t>gạo</a:t>
            </a:r>
            <a:r>
              <a:rPr lang="en-US" altLang="en-US" sz="2000" b="1" dirty="0">
                <a:solidFill>
                  <a:srgbClr val="0000FF"/>
                </a:solidFill>
                <a:latin typeface="Times New Roman" pitchFamily="18" charset="0"/>
              </a:rPr>
              <a:t> ?</a:t>
            </a:r>
          </a:p>
        </p:txBody>
      </p:sp>
      <p:sp>
        <p:nvSpPr>
          <p:cNvPr id="9" name="Text Box 52"/>
          <p:cNvSpPr txBox="1">
            <a:spLocks noChangeArrowheads="1"/>
          </p:cNvSpPr>
          <p:nvPr/>
        </p:nvSpPr>
        <p:spPr bwMode="auto">
          <a:xfrm>
            <a:off x="2819400" y="2535206"/>
            <a:ext cx="19050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762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fontAlgn="base"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en-US" altLang="en-US" sz="2800" b="1" u="sng">
                <a:solidFill>
                  <a:srgbClr val="FF0000"/>
                </a:solidFill>
                <a:latin typeface="Times New Roman" pitchFamily="18" charset="0"/>
              </a:rPr>
              <a:t>Tóm tắt</a:t>
            </a:r>
          </a:p>
        </p:txBody>
      </p:sp>
      <p:sp>
        <p:nvSpPr>
          <p:cNvPr id="10" name="AutoShape 43"/>
          <p:cNvSpPr>
            <a:spLocks/>
          </p:cNvSpPr>
          <p:nvPr/>
        </p:nvSpPr>
        <p:spPr bwMode="auto">
          <a:xfrm rot="5400000">
            <a:off x="4267200" y="2382804"/>
            <a:ext cx="304800" cy="3505200"/>
          </a:xfrm>
          <a:prstGeom prst="rightBrace">
            <a:avLst>
              <a:gd name="adj1" fmla="val 63836"/>
              <a:gd name="adj2" fmla="val 50000"/>
            </a:avLst>
          </a:prstGeom>
          <a:noFill/>
          <a:ln w="9525">
            <a:solidFill>
              <a:sysClr val="windowText" lastClr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rot="10800000" vert="eaVert" wrap="none" anchor="ctr"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None/>
              <a:defRPr/>
            </a:pPr>
            <a:endParaRPr lang="vi-VN" altLang="en-US" sz="1800" kern="0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11" name="AutoShape 44"/>
          <p:cNvSpPr>
            <a:spLocks/>
          </p:cNvSpPr>
          <p:nvPr/>
        </p:nvSpPr>
        <p:spPr bwMode="auto">
          <a:xfrm rot="5400000">
            <a:off x="2414588" y="3868704"/>
            <a:ext cx="152400" cy="381000"/>
          </a:xfrm>
          <a:prstGeom prst="rightBrace">
            <a:avLst>
              <a:gd name="adj1" fmla="val 20822"/>
              <a:gd name="adj2" fmla="val 50000"/>
            </a:avLst>
          </a:prstGeom>
          <a:noFill/>
          <a:ln w="28575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rot="10800000" vert="eaVert" wrap="none" anchor="ctr"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vi-VN" altLang="en-US" sz="1800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12" name="AutoShape 45"/>
          <p:cNvSpPr>
            <a:spLocks/>
          </p:cNvSpPr>
          <p:nvPr/>
        </p:nvSpPr>
        <p:spPr bwMode="auto">
          <a:xfrm rot="5400000">
            <a:off x="4076700" y="1887504"/>
            <a:ext cx="304800" cy="3886200"/>
          </a:xfrm>
          <a:prstGeom prst="leftBracket">
            <a:avLst>
              <a:gd name="adj" fmla="val 106250"/>
            </a:avLst>
          </a:prstGeom>
          <a:noFill/>
          <a:ln w="9525">
            <a:solidFill>
              <a:srgbClr val="FF0000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rot="10800000" vert="eaVert" wrap="none" anchor="ctr"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vi-VN" altLang="en-US" sz="1800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13" name="Text Box 48"/>
          <p:cNvSpPr txBox="1">
            <a:spLocks noChangeArrowheads="1"/>
          </p:cNvSpPr>
          <p:nvPr/>
        </p:nvSpPr>
        <p:spPr bwMode="auto">
          <a:xfrm>
            <a:off x="2895600" y="3297204"/>
            <a:ext cx="23622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2000" b="1">
                <a:latin typeface="Times New Roman" pitchFamily="18" charset="0"/>
              </a:rPr>
              <a:t>Có 537,25 tấn gạo</a:t>
            </a:r>
            <a:endParaRPr lang="en-US" altLang="en-US" sz="2000" b="1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 Box 49"/>
          <p:cNvSpPr txBox="1">
            <a:spLocks noChangeArrowheads="1"/>
          </p:cNvSpPr>
          <p:nvPr/>
        </p:nvSpPr>
        <p:spPr bwMode="auto">
          <a:xfrm>
            <a:off x="2438400" y="4059245"/>
            <a:ext cx="3048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fontAlgn="base"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en-US" altLang="en-US" sz="1800">
                <a:solidFill>
                  <a:prstClr val="black"/>
                </a:solidFill>
                <a:latin typeface="Times New Roman" pitchFamily="18" charset="0"/>
              </a:rPr>
              <a:t>1  </a:t>
            </a:r>
          </a:p>
        </p:txBody>
      </p:sp>
      <p:sp>
        <p:nvSpPr>
          <p:cNvPr id="15" name="Text Box 50"/>
          <p:cNvSpPr txBox="1">
            <a:spLocks noChangeArrowheads="1"/>
          </p:cNvSpPr>
          <p:nvPr/>
        </p:nvSpPr>
        <p:spPr bwMode="auto">
          <a:xfrm>
            <a:off x="2343150" y="4305267"/>
            <a:ext cx="4572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fontAlgn="base"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en-US" altLang="en-US" sz="1800">
                <a:solidFill>
                  <a:prstClr val="black"/>
                </a:solidFill>
                <a:latin typeface="Times New Roman" pitchFamily="18" charset="0"/>
              </a:rPr>
              <a:t>10</a:t>
            </a:r>
          </a:p>
        </p:txBody>
      </p:sp>
      <p:sp>
        <p:nvSpPr>
          <p:cNvPr id="16" name="Line 51"/>
          <p:cNvSpPr>
            <a:spLocks noChangeShapeType="1"/>
          </p:cNvSpPr>
          <p:nvPr/>
        </p:nvSpPr>
        <p:spPr bwMode="auto">
          <a:xfrm flipV="1">
            <a:off x="2438400" y="4364004"/>
            <a:ext cx="228600" cy="0"/>
          </a:xfrm>
          <a:prstGeom prst="line">
            <a:avLst/>
          </a:prstGeom>
          <a:noFill/>
          <a:ln w="9525">
            <a:solidFill>
              <a:sysClr val="windowText" lastClr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kern="0">
              <a:solidFill>
                <a:prstClr val="black"/>
              </a:solidFill>
              <a:latin typeface=".VnTime" pitchFamily="34" charset="0"/>
            </a:endParaRPr>
          </a:p>
        </p:txBody>
      </p:sp>
      <p:sp>
        <p:nvSpPr>
          <p:cNvPr id="17" name="Text Box 12"/>
          <p:cNvSpPr txBox="1">
            <a:spLocks noChangeArrowheads="1"/>
          </p:cNvSpPr>
          <p:nvPr/>
        </p:nvSpPr>
        <p:spPr bwMode="auto">
          <a:xfrm>
            <a:off x="7010400" y="2608235"/>
            <a:ext cx="19050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fontAlgn="base"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en-US" altLang="en-US" sz="2800" b="1" u="sng">
                <a:solidFill>
                  <a:srgbClr val="FF0000"/>
                </a:solidFill>
                <a:latin typeface="Times New Roman" pitchFamily="18" charset="0"/>
              </a:rPr>
              <a:t>B</a:t>
            </a:r>
            <a:r>
              <a:rPr lang="en-US" altLang="en-US" sz="2800" b="1" u="sng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à</a:t>
            </a:r>
            <a:r>
              <a:rPr lang="en-US" altLang="en-US" sz="2800" b="1" u="sng">
                <a:solidFill>
                  <a:srgbClr val="FF0000"/>
                </a:solidFill>
                <a:latin typeface="Times New Roman" pitchFamily="18" charset="0"/>
              </a:rPr>
              <a:t>i giải</a:t>
            </a:r>
            <a:endParaRPr lang="en-US" altLang="en-US" sz="28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8" name="Straight Connector 17"/>
          <p:cNvCxnSpPr/>
          <p:nvPr/>
        </p:nvCxnSpPr>
        <p:spPr>
          <a:xfrm rot="5400000">
            <a:off x="5065713" y="3868725"/>
            <a:ext cx="2668588" cy="1587"/>
          </a:xfrm>
          <a:prstGeom prst="line">
            <a:avLst/>
          </a:prstGeom>
          <a:noFill/>
          <a:ln w="9525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</a:ln>
          <a:effectLst/>
        </p:spPr>
      </p:cxnSp>
      <p:graphicFrame>
        <p:nvGraphicFramePr>
          <p:cNvPr id="19" name="Table 1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24254736"/>
              </p:ext>
            </p:extLst>
          </p:nvPr>
        </p:nvGraphicFramePr>
        <p:xfrm>
          <a:off x="2286000" y="3871879"/>
          <a:ext cx="3886200" cy="263526"/>
        </p:xfrm>
        <a:graphic>
          <a:graphicData uri="http://schemas.openxmlformats.org/drawingml/2006/table">
            <a:tbl>
              <a:tblPr/>
              <a:tblGrid>
                <a:gridCol w="3886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8862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8862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8862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38862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38862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38862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38862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38862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388620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</a:tblGrid>
              <a:tr h="131763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b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latin typeface="Times New Roman" panose="02020603050405020304"/>
                        </a:rPr>
                        <a:t> </a:t>
                      </a:r>
                    </a:p>
                  </a:txBody>
                  <a:tcPr marL="9525" marR="9525" marT="95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Times New Roman" panose="02020603050405020304"/>
                        </a:rPr>
                        <a:t> </a:t>
                      </a:r>
                    </a:p>
                  </a:txBody>
                  <a:tcPr marL="9525" marR="9525" marT="95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Times New Roman" panose="02020603050405020304"/>
                        </a:rPr>
                        <a:t> </a:t>
                      </a:r>
                    </a:p>
                  </a:txBody>
                  <a:tcPr marL="9525" marR="9525" marT="95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Times New Roman" panose="02020603050405020304"/>
                        </a:rPr>
                        <a:t> </a:t>
                      </a:r>
                    </a:p>
                  </a:txBody>
                  <a:tcPr marL="9525" marR="9525" marT="95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Times New Roman" panose="02020603050405020304"/>
                        </a:rPr>
                        <a:t> </a:t>
                      </a:r>
                    </a:p>
                  </a:txBody>
                  <a:tcPr marL="9525" marR="9525" marT="95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Times New Roman" panose="02020603050405020304"/>
                        </a:rPr>
                        <a:t> </a:t>
                      </a:r>
                    </a:p>
                  </a:txBody>
                  <a:tcPr marL="9525" marR="9525" marT="95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b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latin typeface="Times New Roman" panose="02020603050405020304"/>
                        </a:rPr>
                        <a:t> </a:t>
                      </a:r>
                    </a:p>
                  </a:txBody>
                  <a:tcPr marL="9525" marR="9525" marT="95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Times New Roman" panose="02020603050405020304"/>
                        </a:rPr>
                        <a:t> </a:t>
                      </a:r>
                    </a:p>
                  </a:txBody>
                  <a:tcPr marL="9525" marR="9525" marT="95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Times New Roman" panose="02020603050405020304"/>
                        </a:rPr>
                        <a:t> </a:t>
                      </a:r>
                    </a:p>
                  </a:txBody>
                  <a:tcPr marL="9525" marR="9525" marT="95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b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latin typeface="Times New Roman" panose="02020603050405020304"/>
                        </a:rPr>
                        <a:t> </a:t>
                      </a:r>
                    </a:p>
                  </a:txBody>
                  <a:tcPr marL="9525" marR="9525" marT="95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31763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b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latin typeface="Times New Roman" panose="02020603050405020304"/>
                        </a:rPr>
                        <a:t> </a:t>
                      </a:r>
                    </a:p>
                  </a:txBody>
                  <a:tcPr marL="9525" marR="9525" marT="95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b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latin typeface="Times New Roman" panose="02020603050405020304"/>
                        </a:rPr>
                        <a:t> </a:t>
                      </a:r>
                    </a:p>
                  </a:txBody>
                  <a:tcPr marL="9525" marR="9525" marT="95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b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latin typeface="Times New Roman" panose="02020603050405020304"/>
                        </a:rPr>
                        <a:t> </a:t>
                      </a:r>
                    </a:p>
                  </a:txBody>
                  <a:tcPr marL="9525" marR="9525" marT="95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Times New Roman" panose="02020603050405020304"/>
                        </a:rPr>
                        <a:t> </a:t>
                      </a:r>
                    </a:p>
                  </a:txBody>
                  <a:tcPr marL="9525" marR="9525" marT="95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Times New Roman" panose="02020603050405020304"/>
                        </a:rPr>
                        <a:t> </a:t>
                      </a:r>
                    </a:p>
                  </a:txBody>
                  <a:tcPr marL="9525" marR="9525" marT="95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Times New Roman" panose="02020603050405020304"/>
                        </a:rPr>
                        <a:t> </a:t>
                      </a:r>
                    </a:p>
                  </a:txBody>
                  <a:tcPr marL="9525" marR="9525" marT="95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Times New Roman" panose="02020603050405020304"/>
                        </a:rPr>
                        <a:t> </a:t>
                      </a:r>
                    </a:p>
                  </a:txBody>
                  <a:tcPr marL="9525" marR="9525" marT="95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b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latin typeface="Times New Roman" panose="02020603050405020304"/>
                        </a:rPr>
                        <a:t> </a:t>
                      </a:r>
                    </a:p>
                  </a:txBody>
                  <a:tcPr marL="9525" marR="9525" marT="95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b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latin typeface="Times New Roman" panose="02020603050405020304"/>
                        </a:rPr>
                        <a:t> </a:t>
                      </a:r>
                    </a:p>
                  </a:txBody>
                  <a:tcPr marL="9525" marR="9525" marT="95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b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latin typeface="Times New Roman" panose="02020603050405020304"/>
                        </a:rPr>
                        <a:t> </a:t>
                      </a:r>
                    </a:p>
                  </a:txBody>
                  <a:tcPr marL="9525" marR="9525" marT="95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cxnSp>
        <p:nvCxnSpPr>
          <p:cNvPr id="20" name="Straight Connector 19"/>
          <p:cNvCxnSpPr/>
          <p:nvPr/>
        </p:nvCxnSpPr>
        <p:spPr>
          <a:xfrm>
            <a:off x="2286000" y="4014754"/>
            <a:ext cx="3886200" cy="1588"/>
          </a:xfrm>
          <a:prstGeom prst="line">
            <a:avLst/>
          </a:prstGeom>
          <a:noFill/>
          <a:ln w="9525" cap="flat" cmpd="sng" algn="ctr">
            <a:solidFill>
              <a:sysClr val="windowText" lastClr="000000">
                <a:shade val="95000"/>
                <a:satMod val="105000"/>
              </a:sysClr>
            </a:solidFill>
            <a:prstDash val="solid"/>
          </a:ln>
          <a:effectLst/>
        </p:spPr>
      </p:cxnSp>
      <p:sp>
        <p:nvSpPr>
          <p:cNvPr id="21" name="Rectangle 20"/>
          <p:cNvSpPr>
            <a:spLocks noChangeArrowheads="1"/>
          </p:cNvSpPr>
          <p:nvPr/>
        </p:nvSpPr>
        <p:spPr bwMode="auto">
          <a:xfrm>
            <a:off x="1944689" y="4168742"/>
            <a:ext cx="612668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2000" b="1">
                <a:solidFill>
                  <a:srgbClr val="0000FF"/>
                </a:solidFill>
                <a:latin typeface="Times New Roman" pitchFamily="18" charset="0"/>
              </a:rPr>
              <a:t>Lấy</a:t>
            </a:r>
            <a:endParaRPr lang="en-US" altLang="en-US" sz="200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Text Box 10"/>
          <p:cNvSpPr txBox="1">
            <a:spLocks noChangeArrowheads="1"/>
          </p:cNvSpPr>
          <p:nvPr/>
        </p:nvSpPr>
        <p:spPr bwMode="auto">
          <a:xfrm>
            <a:off x="6248400" y="3146433"/>
            <a:ext cx="4419600" cy="25545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fontAlgn="base">
              <a:spcBef>
                <a:spcPts val="1200"/>
              </a:spcBef>
              <a:spcAft>
                <a:spcPct val="0"/>
              </a:spcAft>
              <a:buNone/>
            </a:pPr>
            <a:r>
              <a:rPr lang="en-US" altLang="en-US" sz="2400" b="1" dirty="0" err="1">
                <a:latin typeface="Times New Roman" pitchFamily="18" charset="0"/>
              </a:rPr>
              <a:t>Số</a:t>
            </a:r>
            <a:r>
              <a:rPr lang="en-US" altLang="en-US" sz="2400" b="1" dirty="0">
                <a:latin typeface="Times New Roman" pitchFamily="18" charset="0"/>
              </a:rPr>
              <a:t> </a:t>
            </a:r>
            <a:r>
              <a:rPr lang="en-US" altLang="en-US" sz="2400" b="1" dirty="0" err="1">
                <a:latin typeface="Times New Roman" pitchFamily="18" charset="0"/>
              </a:rPr>
              <a:t>gạo</a:t>
            </a:r>
            <a:r>
              <a:rPr lang="en-US" altLang="en-US" sz="2400" b="1" dirty="0">
                <a:latin typeface="Times New Roman" pitchFamily="18" charset="0"/>
              </a:rPr>
              <a:t> </a:t>
            </a:r>
            <a:r>
              <a:rPr lang="en-US" altLang="en-US" sz="2400" b="1" dirty="0" err="1">
                <a:latin typeface="Times New Roman" pitchFamily="18" charset="0"/>
              </a:rPr>
              <a:t>đã</a:t>
            </a:r>
            <a:r>
              <a:rPr lang="en-US" altLang="en-US" sz="2400" b="1" dirty="0">
                <a:latin typeface="Times New Roman" pitchFamily="18" charset="0"/>
              </a:rPr>
              <a:t> </a:t>
            </a:r>
            <a:r>
              <a:rPr lang="en-US" altLang="en-US" sz="2400" b="1" dirty="0" err="1">
                <a:latin typeface="Times New Roman" pitchFamily="18" charset="0"/>
              </a:rPr>
              <a:t>lấy</a:t>
            </a:r>
            <a:r>
              <a:rPr lang="en-US" altLang="en-US" sz="2400" b="1" dirty="0">
                <a:latin typeface="Times New Roman" pitchFamily="18" charset="0"/>
              </a:rPr>
              <a:t> ra </a:t>
            </a:r>
            <a:r>
              <a:rPr lang="en-US" altLang="en-US" sz="2400" b="1" dirty="0" err="1">
                <a:latin typeface="Times New Roman" pitchFamily="18" charset="0"/>
              </a:rPr>
              <a:t>l</a:t>
            </a:r>
            <a:r>
              <a:rPr lang="en-US" altLang="en-US" sz="2400" b="1" dirty="0" err="1">
                <a:latin typeface="Times New Roman" pitchFamily="18" charset="0"/>
                <a:cs typeface="Times New Roman" pitchFamily="18" charset="0"/>
              </a:rPr>
              <a:t>à</a:t>
            </a:r>
            <a:r>
              <a:rPr lang="en-US" altLang="en-US" sz="2400" b="1" dirty="0">
                <a:latin typeface="Times New Roman" pitchFamily="18" charset="0"/>
              </a:rPr>
              <a:t>:</a:t>
            </a:r>
          </a:p>
          <a:p>
            <a:pPr algn="ctr" fontAlgn="base">
              <a:spcBef>
                <a:spcPts val="1200"/>
              </a:spcBef>
              <a:spcAft>
                <a:spcPct val="0"/>
              </a:spcAft>
              <a:buNone/>
            </a:pPr>
            <a:r>
              <a:rPr lang="en-US" altLang="en-US" sz="2400" b="1">
                <a:latin typeface="Times New Roman" pitchFamily="18" charset="0"/>
              </a:rPr>
              <a:t>537,25 x 1/10 </a:t>
            </a:r>
            <a:r>
              <a:rPr lang="en-US" altLang="en-US" sz="2400" b="1" dirty="0">
                <a:latin typeface="Times New Roman" pitchFamily="18" charset="0"/>
              </a:rPr>
              <a:t>= 53,725 (</a:t>
            </a:r>
            <a:r>
              <a:rPr lang="en-US" altLang="en-US" sz="2400" b="1" dirty="0" err="1">
                <a:latin typeface="Times New Roman" pitchFamily="18" charset="0"/>
              </a:rPr>
              <a:t>tấn</a:t>
            </a:r>
            <a:r>
              <a:rPr lang="en-US" altLang="en-US" sz="2400" b="1" dirty="0">
                <a:latin typeface="Times New Roman" pitchFamily="18" charset="0"/>
              </a:rPr>
              <a:t>)</a:t>
            </a:r>
          </a:p>
          <a:p>
            <a:pPr algn="ctr" fontAlgn="base">
              <a:spcBef>
                <a:spcPts val="1200"/>
              </a:spcBef>
              <a:spcAft>
                <a:spcPct val="0"/>
              </a:spcAft>
              <a:buNone/>
            </a:pPr>
            <a:r>
              <a:rPr lang="en-US" altLang="en-US" sz="2400" b="1" dirty="0" err="1">
                <a:latin typeface="Times New Roman" pitchFamily="18" charset="0"/>
              </a:rPr>
              <a:t>Số</a:t>
            </a:r>
            <a:r>
              <a:rPr lang="en-US" altLang="en-US" sz="2400" b="1" dirty="0">
                <a:latin typeface="Times New Roman" pitchFamily="18" charset="0"/>
              </a:rPr>
              <a:t> </a:t>
            </a:r>
            <a:r>
              <a:rPr lang="en-US" altLang="en-US" sz="2400" b="1" dirty="0" err="1">
                <a:latin typeface="Times New Roman" pitchFamily="18" charset="0"/>
              </a:rPr>
              <a:t>gạo</a:t>
            </a:r>
            <a:r>
              <a:rPr lang="en-US" altLang="en-US" sz="2400" b="1" dirty="0">
                <a:latin typeface="Times New Roman" pitchFamily="18" charset="0"/>
              </a:rPr>
              <a:t> </a:t>
            </a:r>
            <a:r>
              <a:rPr lang="en-US" altLang="en-US" sz="2400" b="1" dirty="0" err="1">
                <a:latin typeface="Times New Roman" pitchFamily="18" charset="0"/>
              </a:rPr>
              <a:t>còn</a:t>
            </a:r>
            <a:r>
              <a:rPr lang="en-US" altLang="en-US" sz="2400" b="1" dirty="0">
                <a:latin typeface="Times New Roman" pitchFamily="18" charset="0"/>
              </a:rPr>
              <a:t> </a:t>
            </a:r>
            <a:r>
              <a:rPr lang="en-US" altLang="en-US" sz="2400" b="1" dirty="0" err="1">
                <a:latin typeface="Times New Roman" pitchFamily="18" charset="0"/>
              </a:rPr>
              <a:t>trong</a:t>
            </a:r>
            <a:r>
              <a:rPr lang="en-US" altLang="en-US" sz="2400" b="1" dirty="0">
                <a:latin typeface="Times New Roman" pitchFamily="18" charset="0"/>
              </a:rPr>
              <a:t> </a:t>
            </a:r>
            <a:r>
              <a:rPr lang="en-US" altLang="en-US" sz="2400" b="1" dirty="0" err="1">
                <a:latin typeface="Times New Roman" pitchFamily="18" charset="0"/>
              </a:rPr>
              <a:t>kho</a:t>
            </a:r>
            <a:r>
              <a:rPr lang="en-US" altLang="en-US" sz="2400" b="1" dirty="0">
                <a:latin typeface="Times New Roman" pitchFamily="18" charset="0"/>
              </a:rPr>
              <a:t> </a:t>
            </a:r>
            <a:r>
              <a:rPr lang="en-US" altLang="en-US" sz="2400" b="1" dirty="0" err="1">
                <a:latin typeface="Times New Roman" pitchFamily="18" charset="0"/>
              </a:rPr>
              <a:t>l</a:t>
            </a:r>
            <a:r>
              <a:rPr lang="en-US" altLang="en-US" sz="2400" b="1" dirty="0" err="1">
                <a:latin typeface="Times New Roman" pitchFamily="18" charset="0"/>
                <a:cs typeface="Times New Roman" pitchFamily="18" charset="0"/>
              </a:rPr>
              <a:t>à</a:t>
            </a:r>
            <a:r>
              <a:rPr lang="en-US" altLang="en-US" sz="2400" b="1" dirty="0">
                <a:latin typeface="Times New Roman" pitchFamily="18" charset="0"/>
              </a:rPr>
              <a:t>:</a:t>
            </a:r>
          </a:p>
          <a:p>
            <a:pPr algn="ctr" fontAlgn="base">
              <a:spcBef>
                <a:spcPts val="1200"/>
              </a:spcBef>
              <a:spcAft>
                <a:spcPct val="0"/>
              </a:spcAft>
              <a:buNone/>
            </a:pPr>
            <a:r>
              <a:rPr lang="en-US" altLang="en-US" sz="2400" b="1" dirty="0">
                <a:latin typeface="Times New Roman" pitchFamily="18" charset="0"/>
              </a:rPr>
              <a:t>537,25 - 53,725 = 483,525 (</a:t>
            </a:r>
            <a:r>
              <a:rPr lang="en-US" altLang="en-US" sz="2400" b="1" dirty="0" err="1">
                <a:latin typeface="Times New Roman" pitchFamily="18" charset="0"/>
              </a:rPr>
              <a:t>tấn</a:t>
            </a:r>
            <a:r>
              <a:rPr lang="en-US" altLang="en-US" sz="2400" b="1" dirty="0">
                <a:latin typeface="Times New Roman" pitchFamily="18" charset="0"/>
              </a:rPr>
              <a:t>)</a:t>
            </a:r>
          </a:p>
          <a:p>
            <a:pPr algn="ctr" fontAlgn="base">
              <a:spcBef>
                <a:spcPts val="1200"/>
              </a:spcBef>
              <a:spcAft>
                <a:spcPct val="0"/>
              </a:spcAft>
              <a:buNone/>
            </a:pPr>
            <a:r>
              <a:rPr lang="vi-VN" altLang="en-US" sz="2400" b="1" dirty="0">
                <a:latin typeface="Times New Roman" pitchFamily="18" charset="0"/>
              </a:rPr>
              <a:t>    </a:t>
            </a:r>
            <a:r>
              <a:rPr lang="en-US" altLang="en-US" sz="2400" b="1" dirty="0" err="1">
                <a:latin typeface="Times New Roman" pitchFamily="18" charset="0"/>
              </a:rPr>
              <a:t>Đáp</a:t>
            </a:r>
            <a:r>
              <a:rPr lang="en-US" altLang="en-US" sz="2400" b="1" dirty="0">
                <a:latin typeface="Times New Roman" pitchFamily="18" charset="0"/>
              </a:rPr>
              <a:t> </a:t>
            </a:r>
            <a:r>
              <a:rPr lang="en-US" altLang="en-US" sz="2400" b="1" dirty="0" err="1">
                <a:latin typeface="Times New Roman" pitchFamily="18" charset="0"/>
              </a:rPr>
              <a:t>số</a:t>
            </a:r>
            <a:r>
              <a:rPr lang="en-US" altLang="en-US" sz="2400" b="1" dirty="0">
                <a:latin typeface="Times New Roman" pitchFamily="18" charset="0"/>
              </a:rPr>
              <a:t>: 483,525 </a:t>
            </a:r>
            <a:r>
              <a:rPr lang="en-US" altLang="en-US" sz="2400" b="1" dirty="0" err="1">
                <a:latin typeface="Times New Roman" pitchFamily="18" charset="0"/>
              </a:rPr>
              <a:t>tấn</a:t>
            </a:r>
            <a:r>
              <a:rPr lang="en-US" altLang="en-US" sz="2400" b="1" dirty="0">
                <a:latin typeface="Times New Roman" pitchFamily="18" charset="0"/>
              </a:rPr>
              <a:t> </a:t>
            </a:r>
            <a:r>
              <a:rPr lang="en-US" altLang="en-US" sz="2400" b="1" dirty="0" err="1">
                <a:latin typeface="Times New Roman" pitchFamily="18" charset="0"/>
              </a:rPr>
              <a:t>gạo</a:t>
            </a:r>
            <a:endParaRPr lang="en-US" altLang="en-US" sz="2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395748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000"/>
                            </p:stCondLst>
                            <p:childTnLst>
                              <p:par>
                                <p:cTn id="29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00"/>
                            </p:stCondLst>
                            <p:childTnLst>
                              <p:par>
                                <p:cTn id="48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000"/>
                            </p:stCondLst>
                            <p:childTnLst>
                              <p:par>
                                <p:cTn id="53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500"/>
                            </p:stCondLst>
                            <p:childTnLst>
                              <p:par>
                                <p:cTn id="57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500"/>
                            </p:stCondLst>
                            <p:childTnLst>
                              <p:par>
                                <p:cTn id="6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8" grpId="0"/>
      <p:bldP spid="9" grpId="0"/>
      <p:bldP spid="10" grpId="0" animBg="1"/>
      <p:bldP spid="11" grpId="0" animBg="1"/>
      <p:bldP spid="12" grpId="0" animBg="1"/>
      <p:bldP spid="13" grpId="0"/>
      <p:bldP spid="14" grpId="0"/>
      <p:bldP spid="15" grpId="0"/>
      <p:bldP spid="16" grpId="0" animBg="1"/>
      <p:bldP spid="17" grpId="0"/>
      <p:bldP spid="21" grpId="0"/>
      <p:bldP spid="22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BDRLC08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0" y="609600"/>
            <a:ext cx="6096000" cy="6064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2" name="Rectangle 15"/>
          <p:cNvSpPr>
            <a:spLocks noChangeArrowheads="1"/>
          </p:cNvSpPr>
          <p:nvPr/>
        </p:nvSpPr>
        <p:spPr bwMode="auto">
          <a:xfrm>
            <a:off x="1524021" y="3049072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en-US" altLang="en-US" sz="1800">
              <a:solidFill>
                <a:srgbClr val="000000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267200" y="4191000"/>
            <a:ext cx="4343400" cy="1107996"/>
          </a:xfrm>
          <a:prstGeom prst="rect">
            <a:avLst/>
          </a:prstGeom>
          <a:noFill/>
        </p:spPr>
        <p:txBody>
          <a:bodyPr wrap="square" rtlCol="0">
            <a:prstTxWarp prst="textCurveUp">
              <a:avLst/>
            </a:prstTxWarp>
            <a:spAutoFit/>
          </a:bodyPr>
          <a:lstStyle/>
          <a:p>
            <a:r>
              <a:rPr lang="vi-VN" sz="6600" b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Vận dụng</a:t>
            </a:r>
            <a:endParaRPr lang="en-US" sz="6600" b="1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66074433"/>
      </p:ext>
    </p:extLst>
  </p:cSld>
  <p:clrMapOvr>
    <a:masterClrMapping/>
  </p:clrMapOvr>
  <p:transition>
    <p:zoom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057400" y="381000"/>
            <a:ext cx="7543800" cy="990600"/>
          </a:xfrm>
          <a:prstGeom prst="rect">
            <a:avLst/>
          </a:prstGeom>
          <a:noFill/>
        </p:spPr>
        <p:txBody>
          <a:bodyPr wrap="square" rtlCol="0">
            <a:prstTxWarp prst="textChevron">
              <a:avLst/>
            </a:prstTxWarp>
            <a:spAutoFit/>
          </a:bodyPr>
          <a:lstStyle/>
          <a:p>
            <a:pPr algn="ctr"/>
            <a:r>
              <a:rPr lang="vi-VN" sz="32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AI NHANH, AI ĐÚNG?</a:t>
            </a:r>
            <a:endParaRPr lang="en-US" sz="32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Flowchart: Terminator 7"/>
          <p:cNvSpPr/>
          <p:nvPr/>
        </p:nvSpPr>
        <p:spPr bwMode="auto">
          <a:xfrm>
            <a:off x="1752600" y="1363653"/>
            <a:ext cx="8458200" cy="822305"/>
          </a:xfrm>
          <a:prstGeom prst="flowChartTerminator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vi-VN" sz="3200" b="1">
                <a:latin typeface="Times New Roman" panose="02020603050405020304" pitchFamily="18" charset="0"/>
                <a:cs typeface="Times New Roman" panose="02020603050405020304" pitchFamily="18" charset="0"/>
              </a:rPr>
              <a:t>1. Phép tính nào sau đây có kết quả đúng?</a:t>
            </a:r>
            <a:endParaRPr lang="en-US" sz="32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6" name="Group 15"/>
          <p:cNvGrpSpPr/>
          <p:nvPr/>
        </p:nvGrpSpPr>
        <p:grpSpPr>
          <a:xfrm>
            <a:off x="2743200" y="2438402"/>
            <a:ext cx="5562600" cy="1469469"/>
            <a:chOff x="1219200" y="2133601"/>
            <a:chExt cx="5562600" cy="1469469"/>
          </a:xfrm>
        </p:grpSpPr>
        <p:sp>
          <p:nvSpPr>
            <p:cNvPr id="5" name="Flowchart: Terminator 4"/>
            <p:cNvSpPr/>
            <p:nvPr/>
          </p:nvSpPr>
          <p:spPr bwMode="auto">
            <a:xfrm>
              <a:off x="2514600" y="2362200"/>
              <a:ext cx="4267200" cy="822305"/>
            </a:xfrm>
            <a:prstGeom prst="flowChartTerminator">
              <a:avLst/>
            </a:prstGeom>
            <a:solidFill>
              <a:srgbClr val="92D05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vi-VN" sz="3200" b="1">
                  <a:latin typeface="Times New Roman" panose="02020603050405020304" pitchFamily="18" charset="0"/>
                  <a:cs typeface="Times New Roman" panose="02020603050405020304" pitchFamily="18" charset="0"/>
                </a:rPr>
                <a:t>13 : 1000 = 13 000</a:t>
              </a:r>
              <a:endParaRPr lang="en-US" sz="3200" b="1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9" name="Sun 8"/>
            <p:cNvSpPr/>
            <p:nvPr/>
          </p:nvSpPr>
          <p:spPr bwMode="auto">
            <a:xfrm>
              <a:off x="1219200" y="2133601"/>
              <a:ext cx="990600" cy="1469469"/>
            </a:xfrm>
            <a:prstGeom prst="sun">
              <a:avLst/>
            </a:prstGeom>
            <a:solidFill>
              <a:srgbClr val="0000CC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vi-VN" sz="2800" b="1">
                  <a:latin typeface="Times New Roman" panose="02020603050405020304" pitchFamily="18" charset="0"/>
                  <a:cs typeface="Times New Roman" panose="02020603050405020304" pitchFamily="18" charset="0"/>
                </a:rPr>
                <a:t>A</a:t>
              </a:r>
              <a:endParaRPr lang="en-US" sz="2800" b="1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2743200" y="3712133"/>
            <a:ext cx="5562600" cy="1469469"/>
            <a:chOff x="1219200" y="3407332"/>
            <a:chExt cx="5562600" cy="1469469"/>
          </a:xfrm>
        </p:grpSpPr>
        <p:sp>
          <p:nvSpPr>
            <p:cNvPr id="6" name="Flowchart: Terminator 5"/>
            <p:cNvSpPr/>
            <p:nvPr/>
          </p:nvSpPr>
          <p:spPr bwMode="auto">
            <a:xfrm>
              <a:off x="2514600" y="3581400"/>
              <a:ext cx="4267200" cy="822305"/>
            </a:xfrm>
            <a:prstGeom prst="flowChartTerminator">
              <a:avLst/>
            </a:prstGeom>
            <a:solidFill>
              <a:srgbClr val="92D05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vi-VN" sz="3200" b="1">
                  <a:latin typeface="Times New Roman" panose="02020603050405020304" pitchFamily="18" charset="0"/>
                  <a:cs typeface="Times New Roman" panose="02020603050405020304" pitchFamily="18" charset="0"/>
                </a:rPr>
                <a:t>13 : 1000 = 0,130</a:t>
              </a:r>
              <a:endParaRPr lang="en-US" sz="3200" b="1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0" name="Sun 9"/>
            <p:cNvSpPr/>
            <p:nvPr/>
          </p:nvSpPr>
          <p:spPr bwMode="auto">
            <a:xfrm>
              <a:off x="1219200" y="3407332"/>
              <a:ext cx="990600" cy="1469469"/>
            </a:xfrm>
            <a:prstGeom prst="sun">
              <a:avLst/>
            </a:prstGeom>
            <a:solidFill>
              <a:srgbClr val="0000CC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vi-VN" sz="2800" b="1">
                  <a:latin typeface="Times New Roman" panose="02020603050405020304" pitchFamily="18" charset="0"/>
                  <a:cs typeface="Times New Roman" panose="02020603050405020304" pitchFamily="18" charset="0"/>
                </a:rPr>
                <a:t>B</a:t>
              </a:r>
              <a:endParaRPr lang="en-US" sz="2800" b="1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2819400" y="5083732"/>
            <a:ext cx="5486400" cy="1469469"/>
            <a:chOff x="1295400" y="4778931"/>
            <a:chExt cx="5486400" cy="1469469"/>
          </a:xfrm>
        </p:grpSpPr>
        <p:sp>
          <p:nvSpPr>
            <p:cNvPr id="7" name="Flowchart: Terminator 6"/>
            <p:cNvSpPr/>
            <p:nvPr/>
          </p:nvSpPr>
          <p:spPr bwMode="auto">
            <a:xfrm>
              <a:off x="2514600" y="5045095"/>
              <a:ext cx="4267200" cy="822305"/>
            </a:xfrm>
            <a:prstGeom prst="flowChartTerminator">
              <a:avLst/>
            </a:prstGeom>
            <a:solidFill>
              <a:srgbClr val="92D05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vi-VN" sz="3200" b="1">
                  <a:latin typeface="Times New Roman" panose="02020603050405020304" pitchFamily="18" charset="0"/>
                  <a:cs typeface="Times New Roman" panose="02020603050405020304" pitchFamily="18" charset="0"/>
                </a:rPr>
                <a:t>13 : 1000 = 0,013</a:t>
              </a:r>
              <a:endParaRPr lang="en-US" sz="3200" b="1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1" name="Sun 10"/>
            <p:cNvSpPr/>
            <p:nvPr/>
          </p:nvSpPr>
          <p:spPr bwMode="auto">
            <a:xfrm>
              <a:off x="1295400" y="4778931"/>
              <a:ext cx="990600" cy="1469469"/>
            </a:xfrm>
            <a:prstGeom prst="sun">
              <a:avLst/>
            </a:prstGeom>
            <a:solidFill>
              <a:srgbClr val="0000CC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vi-VN" sz="2800" b="1">
                  <a:latin typeface="Times New Roman" panose="02020603050405020304" pitchFamily="18" charset="0"/>
                  <a:cs typeface="Times New Roman" panose="02020603050405020304" pitchFamily="18" charset="0"/>
                </a:rPr>
                <a:t>C</a:t>
              </a:r>
              <a:endParaRPr lang="en-US" sz="2800" b="1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15" name="Sun 14"/>
          <p:cNvSpPr/>
          <p:nvPr/>
        </p:nvSpPr>
        <p:spPr bwMode="auto">
          <a:xfrm>
            <a:off x="2819400" y="5083731"/>
            <a:ext cx="990600" cy="1469469"/>
          </a:xfrm>
          <a:prstGeom prst="sun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vi-VN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endParaRPr lang="en-US" sz="28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998230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8" grpId="0" animBg="1"/>
      <p:bldP spid="15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lowchart: Terminator 3"/>
          <p:cNvSpPr/>
          <p:nvPr/>
        </p:nvSpPr>
        <p:spPr bwMode="auto">
          <a:xfrm>
            <a:off x="1524000" y="381000"/>
            <a:ext cx="8991600" cy="908864"/>
          </a:xfrm>
          <a:prstGeom prst="flowChartTerminator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vi-VN" sz="3600" b="1">
                <a:latin typeface="Times New Roman" panose="02020603050405020304" pitchFamily="18" charset="0"/>
                <a:cs typeface="Times New Roman" panose="02020603050405020304" pitchFamily="18" charset="0"/>
              </a:rPr>
              <a:t>2. Trong các câu sau đây câu nào đúng?</a:t>
            </a:r>
            <a:endParaRPr lang="en-US" sz="36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6" name="Group 5"/>
          <p:cNvGrpSpPr>
            <a:grpSpLocks/>
          </p:cNvGrpSpPr>
          <p:nvPr/>
        </p:nvGrpSpPr>
        <p:grpSpPr bwMode="auto">
          <a:xfrm>
            <a:off x="3230566" y="1600200"/>
            <a:ext cx="6827841" cy="1371600"/>
            <a:chOff x="1555" y="1920"/>
            <a:chExt cx="4301" cy="713"/>
          </a:xfrm>
        </p:grpSpPr>
        <p:sp>
          <p:nvSpPr>
            <p:cNvPr id="17" name="AutoShape 6"/>
            <p:cNvSpPr>
              <a:spLocks noChangeArrowheads="1"/>
            </p:cNvSpPr>
            <p:nvPr/>
          </p:nvSpPr>
          <p:spPr bwMode="auto">
            <a:xfrm>
              <a:off x="2304" y="1920"/>
              <a:ext cx="3552" cy="713"/>
            </a:xfrm>
            <a:prstGeom prst="roundRect">
              <a:avLst>
                <a:gd name="adj" fmla="val 50000"/>
              </a:avLst>
            </a:prstGeom>
            <a:solidFill>
              <a:srgbClr val="0000FF"/>
            </a:solidFill>
            <a:ln w="57150">
              <a:solidFill>
                <a:srgbClr val="FFFF0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r>
                <a:rPr lang="en-US" altLang="en-US" sz="2000" b="1">
                  <a:solidFill>
                    <a:prstClr val="white"/>
                  </a:solidFill>
                  <a:latin typeface="Times New Roman" pitchFamily="18" charset="0"/>
                </a:rPr>
                <a:t>Muốn chia một số thập phân cho 10, 100, 1000 </a:t>
              </a:r>
            </a:p>
            <a:p>
              <a:pPr fontAlgn="base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r>
                <a:rPr lang="en-US" altLang="en-US" sz="2000" b="1">
                  <a:solidFill>
                    <a:prstClr val="white"/>
                  </a:solidFill>
                  <a:latin typeface="Times New Roman" pitchFamily="18" charset="0"/>
                  <a:cs typeface="Times New Roman" pitchFamily="18" charset="0"/>
                </a:rPr>
                <a:t>…</a:t>
              </a:r>
              <a:r>
                <a:rPr lang="en-US" altLang="en-US" sz="2000" b="1">
                  <a:solidFill>
                    <a:prstClr val="white"/>
                  </a:solidFill>
                  <a:latin typeface="Times New Roman" pitchFamily="18" charset="0"/>
                </a:rPr>
                <a:t>.ta chỉ việc chuyển dấu phẩy của số đó lần </a:t>
              </a:r>
            </a:p>
            <a:p>
              <a:pPr fontAlgn="base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r>
                <a:rPr lang="en-US" altLang="en-US" sz="2000" b="1">
                  <a:solidFill>
                    <a:prstClr val="white"/>
                  </a:solidFill>
                  <a:latin typeface="Times New Roman" pitchFamily="18" charset="0"/>
                </a:rPr>
                <a:t>lượt sang bên phải một , hai , ba </a:t>
              </a:r>
              <a:r>
                <a:rPr lang="en-US" altLang="en-US" sz="2000" b="1">
                  <a:solidFill>
                    <a:prstClr val="white"/>
                  </a:solidFill>
                  <a:latin typeface="Times New Roman" pitchFamily="18" charset="0"/>
                  <a:cs typeface="Times New Roman" pitchFamily="18" charset="0"/>
                </a:rPr>
                <a:t>……</a:t>
              </a:r>
              <a:r>
                <a:rPr lang="en-US" altLang="en-US" sz="2000" b="1">
                  <a:solidFill>
                    <a:prstClr val="white"/>
                  </a:solidFill>
                  <a:latin typeface="Times New Roman" pitchFamily="18" charset="0"/>
                </a:rPr>
                <a:t>.chữ số </a:t>
              </a:r>
              <a:r>
                <a:rPr lang="en-US" altLang="en-US" sz="1600" b="1">
                  <a:solidFill>
                    <a:prstClr val="white"/>
                  </a:solidFill>
                  <a:latin typeface="Times New Roman" pitchFamily="18" charset="0"/>
                </a:rPr>
                <a:t>.</a:t>
              </a:r>
              <a:endParaRPr lang="en-US" altLang="en-US" sz="1600">
                <a:solidFill>
                  <a:prstClr val="white"/>
                </a:solidFill>
                <a:latin typeface="Times New Roman" pitchFamily="18" charset="0"/>
              </a:endParaRPr>
            </a:p>
          </p:txBody>
        </p:sp>
        <p:grpSp>
          <p:nvGrpSpPr>
            <p:cNvPr id="18" name="Group 7"/>
            <p:cNvGrpSpPr>
              <a:grpSpLocks/>
            </p:cNvGrpSpPr>
            <p:nvPr/>
          </p:nvGrpSpPr>
          <p:grpSpPr bwMode="auto">
            <a:xfrm>
              <a:off x="1555" y="1920"/>
              <a:ext cx="685" cy="634"/>
              <a:chOff x="3889" y="1968"/>
              <a:chExt cx="430" cy="437"/>
            </a:xfrm>
          </p:grpSpPr>
          <p:grpSp>
            <p:nvGrpSpPr>
              <p:cNvPr id="19" name="Group 8"/>
              <p:cNvGrpSpPr>
                <a:grpSpLocks/>
              </p:cNvGrpSpPr>
              <p:nvPr/>
            </p:nvGrpSpPr>
            <p:grpSpPr bwMode="auto">
              <a:xfrm>
                <a:off x="3889" y="1968"/>
                <a:ext cx="430" cy="437"/>
                <a:chOff x="1813" y="1920"/>
                <a:chExt cx="1680" cy="1680"/>
              </a:xfrm>
            </p:grpSpPr>
            <p:sp>
              <p:nvSpPr>
                <p:cNvPr id="21" name="Oval 9"/>
                <p:cNvSpPr>
                  <a:spLocks noChangeArrowheads="1"/>
                </p:cNvSpPr>
                <p:nvPr/>
              </p:nvSpPr>
              <p:spPr bwMode="auto">
                <a:xfrm>
                  <a:off x="1813" y="1920"/>
                  <a:ext cx="1680" cy="1680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4996E3"/>
                    </a:gs>
                    <a:gs pos="100000">
                      <a:srgbClr val="162D45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Font typeface="Arial" charset="0"/>
                    <a:buChar char="•"/>
                    <a:defRPr sz="3200">
                      <a:solidFill>
                        <a:schemeClr val="tx1"/>
                      </a:solidFill>
                      <a:latin typeface="Calibri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charset="0"/>
                    <a:buChar char="–"/>
                    <a:defRPr sz="2800">
                      <a:solidFill>
                        <a:schemeClr val="tx1"/>
                      </a:solidFill>
                      <a:latin typeface="Calibri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charset="0"/>
                    <a:buChar char="•"/>
                    <a:defRPr sz="2400">
                      <a:solidFill>
                        <a:schemeClr val="tx1"/>
                      </a:solidFill>
                      <a:latin typeface="Calibri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charset="0"/>
                    <a:buChar char="–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9pPr>
                </a:lstStyle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buFontTx/>
                    <a:buNone/>
                  </a:pPr>
                  <a:endParaRPr lang="vi-VN" altLang="en-US" sz="1800">
                    <a:solidFill>
                      <a:prstClr val="black"/>
                    </a:solidFill>
                    <a:latin typeface="Times New Roman" pitchFamily="18" charset="0"/>
                  </a:endParaRPr>
                </a:p>
              </p:txBody>
            </p:sp>
            <p:sp>
              <p:nvSpPr>
                <p:cNvPr id="22" name="Freeform 10"/>
                <p:cNvSpPr>
                  <a:spLocks noChangeArrowheads="1"/>
                </p:cNvSpPr>
                <p:nvPr/>
              </p:nvSpPr>
              <p:spPr bwMode="auto">
                <a:xfrm>
                  <a:off x="2005" y="2126"/>
                  <a:ext cx="1296" cy="634"/>
                </a:xfrm>
                <a:custGeom>
                  <a:avLst/>
                  <a:gdLst>
                    <a:gd name="T0" fmla="*/ 1276 w 1321"/>
                    <a:gd name="T1" fmla="*/ 357 h 712"/>
                    <a:gd name="T2" fmla="*/ 1292 w 1321"/>
                    <a:gd name="T3" fmla="*/ 394 h 712"/>
                    <a:gd name="T4" fmla="*/ 1296 w 1321"/>
                    <a:gd name="T5" fmla="*/ 428 h 712"/>
                    <a:gd name="T6" fmla="*/ 1290 w 1321"/>
                    <a:gd name="T7" fmla="*/ 459 h 712"/>
                    <a:gd name="T8" fmla="*/ 1273 w 1321"/>
                    <a:gd name="T9" fmla="*/ 490 h 712"/>
                    <a:gd name="T10" fmla="*/ 1248 w 1321"/>
                    <a:gd name="T11" fmla="*/ 516 h 712"/>
                    <a:gd name="T12" fmla="*/ 1216 w 1321"/>
                    <a:gd name="T13" fmla="*/ 538 h 712"/>
                    <a:gd name="T14" fmla="*/ 1173 w 1321"/>
                    <a:gd name="T15" fmla="*/ 559 h 712"/>
                    <a:gd name="T16" fmla="*/ 1125 w 1321"/>
                    <a:gd name="T17" fmla="*/ 578 h 712"/>
                    <a:gd name="T18" fmla="*/ 1071 w 1321"/>
                    <a:gd name="T19" fmla="*/ 594 h 712"/>
                    <a:gd name="T20" fmla="*/ 1011 w 1321"/>
                    <a:gd name="T21" fmla="*/ 608 h 712"/>
                    <a:gd name="T22" fmla="*/ 949 w 1321"/>
                    <a:gd name="T23" fmla="*/ 618 h 712"/>
                    <a:gd name="T24" fmla="*/ 879 w 1321"/>
                    <a:gd name="T25" fmla="*/ 627 h 712"/>
                    <a:gd name="T26" fmla="*/ 808 w 1321"/>
                    <a:gd name="T27" fmla="*/ 632 h 712"/>
                    <a:gd name="T28" fmla="*/ 780 w 1321"/>
                    <a:gd name="T29" fmla="*/ 634 h 712"/>
                    <a:gd name="T30" fmla="*/ 467 w 1321"/>
                    <a:gd name="T31" fmla="*/ 634 h 712"/>
                    <a:gd name="T32" fmla="*/ 463 w 1321"/>
                    <a:gd name="T33" fmla="*/ 634 h 712"/>
                    <a:gd name="T34" fmla="*/ 401 w 1321"/>
                    <a:gd name="T35" fmla="*/ 630 h 712"/>
                    <a:gd name="T36" fmla="*/ 341 w 1321"/>
                    <a:gd name="T37" fmla="*/ 627 h 712"/>
                    <a:gd name="T38" fmla="*/ 285 w 1321"/>
                    <a:gd name="T39" fmla="*/ 620 h 712"/>
                    <a:gd name="T40" fmla="*/ 231 w 1321"/>
                    <a:gd name="T41" fmla="*/ 614 h 712"/>
                    <a:gd name="T42" fmla="*/ 182 w 1321"/>
                    <a:gd name="T43" fmla="*/ 603 h 712"/>
                    <a:gd name="T44" fmla="*/ 138 w 1321"/>
                    <a:gd name="T45" fmla="*/ 590 h 712"/>
                    <a:gd name="T46" fmla="*/ 100 w 1321"/>
                    <a:gd name="T47" fmla="*/ 577 h 712"/>
                    <a:gd name="T48" fmla="*/ 66 w 1321"/>
                    <a:gd name="T49" fmla="*/ 561 h 712"/>
                    <a:gd name="T50" fmla="*/ 38 w 1321"/>
                    <a:gd name="T51" fmla="*/ 541 h 712"/>
                    <a:gd name="T52" fmla="*/ 18 w 1321"/>
                    <a:gd name="T53" fmla="*/ 519 h 712"/>
                    <a:gd name="T54" fmla="*/ 6 w 1321"/>
                    <a:gd name="T55" fmla="*/ 493 h 712"/>
                    <a:gd name="T56" fmla="*/ 0 w 1321"/>
                    <a:gd name="T57" fmla="*/ 467 h 712"/>
                    <a:gd name="T58" fmla="*/ 0 w 1321"/>
                    <a:gd name="T59" fmla="*/ 463 h 712"/>
                    <a:gd name="T60" fmla="*/ 4 w 1321"/>
                    <a:gd name="T61" fmla="*/ 434 h 712"/>
                    <a:gd name="T62" fmla="*/ 16 w 1321"/>
                    <a:gd name="T63" fmla="*/ 397 h 712"/>
                    <a:gd name="T64" fmla="*/ 50 w 1321"/>
                    <a:gd name="T65" fmla="*/ 329 h 712"/>
                    <a:gd name="T66" fmla="*/ 92 w 1321"/>
                    <a:gd name="T67" fmla="*/ 266 h 712"/>
                    <a:gd name="T68" fmla="*/ 144 w 1321"/>
                    <a:gd name="T69" fmla="*/ 209 h 712"/>
                    <a:gd name="T70" fmla="*/ 200 w 1321"/>
                    <a:gd name="T71" fmla="*/ 157 h 712"/>
                    <a:gd name="T72" fmla="*/ 265 w 1321"/>
                    <a:gd name="T73" fmla="*/ 111 h 712"/>
                    <a:gd name="T74" fmla="*/ 335 w 1321"/>
                    <a:gd name="T75" fmla="*/ 73 h 712"/>
                    <a:gd name="T76" fmla="*/ 407 w 1321"/>
                    <a:gd name="T77" fmla="*/ 42 h 712"/>
                    <a:gd name="T78" fmla="*/ 488 w 1321"/>
                    <a:gd name="T79" fmla="*/ 19 h 712"/>
                    <a:gd name="T80" fmla="*/ 570 w 1321"/>
                    <a:gd name="T81" fmla="*/ 5 h 712"/>
                    <a:gd name="T82" fmla="*/ 654 w 1321"/>
                    <a:gd name="T83" fmla="*/ 0 h 712"/>
                    <a:gd name="T84" fmla="*/ 745 w 1321"/>
                    <a:gd name="T85" fmla="*/ 5 h 712"/>
                    <a:gd name="T86" fmla="*/ 831 w 1321"/>
                    <a:gd name="T87" fmla="*/ 20 h 712"/>
                    <a:gd name="T88" fmla="*/ 914 w 1321"/>
                    <a:gd name="T89" fmla="*/ 47 h 712"/>
                    <a:gd name="T90" fmla="*/ 991 w 1321"/>
                    <a:gd name="T91" fmla="*/ 80 h 712"/>
                    <a:gd name="T92" fmla="*/ 1062 w 1321"/>
                    <a:gd name="T93" fmla="*/ 122 h 712"/>
                    <a:gd name="T94" fmla="*/ 1127 w 1321"/>
                    <a:gd name="T95" fmla="*/ 173 h 712"/>
                    <a:gd name="T96" fmla="*/ 1185 w 1321"/>
                    <a:gd name="T97" fmla="*/ 228 h 712"/>
                    <a:gd name="T98" fmla="*/ 1234 w 1321"/>
                    <a:gd name="T99" fmla="*/ 289 h 712"/>
                    <a:gd name="T100" fmla="*/ 1276 w 1321"/>
                    <a:gd name="T101" fmla="*/ 357 h 712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w 1321"/>
                    <a:gd name="T154" fmla="*/ 0 h 712"/>
                    <a:gd name="T155" fmla="*/ 1321 w 1321"/>
                    <a:gd name="T156" fmla="*/ 712 h 712"/>
                  </a:gdLst>
                  <a:ahLst/>
                  <a:cxnLst>
                    <a:cxn ang="T102">
                      <a:pos x="T0" y="T1"/>
                    </a:cxn>
                    <a:cxn ang="T103">
                      <a:pos x="T2" y="T3"/>
                    </a:cxn>
                    <a:cxn ang="T104">
                      <a:pos x="T4" y="T5"/>
                    </a:cxn>
                    <a:cxn ang="T105">
                      <a:pos x="T6" y="T7"/>
                    </a:cxn>
                    <a:cxn ang="T106">
                      <a:pos x="T8" y="T9"/>
                    </a:cxn>
                    <a:cxn ang="T107">
                      <a:pos x="T10" y="T11"/>
                    </a:cxn>
                    <a:cxn ang="T108">
                      <a:pos x="T12" y="T13"/>
                    </a:cxn>
                    <a:cxn ang="T109">
                      <a:pos x="T14" y="T15"/>
                    </a:cxn>
                    <a:cxn ang="T110">
                      <a:pos x="T16" y="T17"/>
                    </a:cxn>
                    <a:cxn ang="T111">
                      <a:pos x="T18" y="T19"/>
                    </a:cxn>
                    <a:cxn ang="T112">
                      <a:pos x="T20" y="T21"/>
                    </a:cxn>
                    <a:cxn ang="T113">
                      <a:pos x="T22" y="T23"/>
                    </a:cxn>
                    <a:cxn ang="T114">
                      <a:pos x="T24" y="T25"/>
                    </a:cxn>
                    <a:cxn ang="T115">
                      <a:pos x="T26" y="T27"/>
                    </a:cxn>
                    <a:cxn ang="T116">
                      <a:pos x="T28" y="T29"/>
                    </a:cxn>
                    <a:cxn ang="T117">
                      <a:pos x="T30" y="T31"/>
                    </a:cxn>
                    <a:cxn ang="T118">
                      <a:pos x="T32" y="T33"/>
                    </a:cxn>
                    <a:cxn ang="T119">
                      <a:pos x="T34" y="T35"/>
                    </a:cxn>
                    <a:cxn ang="T120">
                      <a:pos x="T36" y="T37"/>
                    </a:cxn>
                    <a:cxn ang="T121">
                      <a:pos x="T38" y="T39"/>
                    </a:cxn>
                    <a:cxn ang="T122">
                      <a:pos x="T40" y="T41"/>
                    </a:cxn>
                    <a:cxn ang="T123">
                      <a:pos x="T42" y="T43"/>
                    </a:cxn>
                    <a:cxn ang="T124">
                      <a:pos x="T44" y="T45"/>
                    </a:cxn>
                    <a:cxn ang="T125">
                      <a:pos x="T46" y="T47"/>
                    </a:cxn>
                    <a:cxn ang="T126">
                      <a:pos x="T48" y="T49"/>
                    </a:cxn>
                    <a:cxn ang="T127">
                      <a:pos x="T50" y="T51"/>
                    </a:cxn>
                    <a:cxn ang="T128">
                      <a:pos x="T52" y="T53"/>
                    </a:cxn>
                    <a:cxn ang="T129">
                      <a:pos x="T54" y="T55"/>
                    </a:cxn>
                    <a:cxn ang="T130">
                      <a:pos x="T56" y="T57"/>
                    </a:cxn>
                    <a:cxn ang="T131">
                      <a:pos x="T58" y="T59"/>
                    </a:cxn>
                    <a:cxn ang="T132">
                      <a:pos x="T60" y="T61"/>
                    </a:cxn>
                    <a:cxn ang="T133">
                      <a:pos x="T62" y="T63"/>
                    </a:cxn>
                    <a:cxn ang="T134">
                      <a:pos x="T64" y="T65"/>
                    </a:cxn>
                    <a:cxn ang="T135">
                      <a:pos x="T66" y="T67"/>
                    </a:cxn>
                    <a:cxn ang="T136">
                      <a:pos x="T68" y="T69"/>
                    </a:cxn>
                    <a:cxn ang="T137">
                      <a:pos x="T70" y="T71"/>
                    </a:cxn>
                    <a:cxn ang="T138">
                      <a:pos x="T72" y="T73"/>
                    </a:cxn>
                    <a:cxn ang="T139">
                      <a:pos x="T74" y="T75"/>
                    </a:cxn>
                    <a:cxn ang="T140">
                      <a:pos x="T76" y="T77"/>
                    </a:cxn>
                    <a:cxn ang="T141">
                      <a:pos x="T78" y="T79"/>
                    </a:cxn>
                    <a:cxn ang="T142">
                      <a:pos x="T80" y="T81"/>
                    </a:cxn>
                    <a:cxn ang="T143">
                      <a:pos x="T82" y="T83"/>
                    </a:cxn>
                    <a:cxn ang="T144">
                      <a:pos x="T84" y="T85"/>
                    </a:cxn>
                    <a:cxn ang="T145">
                      <a:pos x="T86" y="T87"/>
                    </a:cxn>
                    <a:cxn ang="T146">
                      <a:pos x="T88" y="T89"/>
                    </a:cxn>
                    <a:cxn ang="T147">
                      <a:pos x="T90" y="T91"/>
                    </a:cxn>
                    <a:cxn ang="T148">
                      <a:pos x="T92" y="T93"/>
                    </a:cxn>
                    <a:cxn ang="T149">
                      <a:pos x="T94" y="T95"/>
                    </a:cxn>
                    <a:cxn ang="T150">
                      <a:pos x="T96" y="T97"/>
                    </a:cxn>
                    <a:cxn ang="T151">
                      <a:pos x="T98" y="T99"/>
                    </a:cxn>
                    <a:cxn ang="T152">
                      <a:pos x="T100" y="T101"/>
                    </a:cxn>
                  </a:cxnLst>
                  <a:rect l="T153" t="T154" r="T155" b="T156"/>
                  <a:pathLst>
                    <a:path w="1321" h="712">
                      <a:moveTo>
                        <a:pt x="1301" y="401"/>
                      </a:moveTo>
                      <a:lnTo>
                        <a:pt x="1317" y="442"/>
                      </a:lnTo>
                      <a:lnTo>
                        <a:pt x="1321" y="481"/>
                      </a:lnTo>
                      <a:lnTo>
                        <a:pt x="1315" y="516"/>
                      </a:lnTo>
                      <a:lnTo>
                        <a:pt x="1298" y="550"/>
                      </a:lnTo>
                      <a:lnTo>
                        <a:pt x="1272" y="579"/>
                      </a:lnTo>
                      <a:lnTo>
                        <a:pt x="1239" y="604"/>
                      </a:lnTo>
                      <a:lnTo>
                        <a:pt x="1196" y="628"/>
                      </a:lnTo>
                      <a:lnTo>
                        <a:pt x="1147" y="649"/>
                      </a:lnTo>
                      <a:lnTo>
                        <a:pt x="1092" y="667"/>
                      </a:lnTo>
                      <a:lnTo>
                        <a:pt x="1031" y="683"/>
                      </a:lnTo>
                      <a:lnTo>
                        <a:pt x="967" y="694"/>
                      </a:lnTo>
                      <a:lnTo>
                        <a:pt x="896" y="704"/>
                      </a:lnTo>
                      <a:lnTo>
                        <a:pt x="824" y="710"/>
                      </a:lnTo>
                      <a:lnTo>
                        <a:pt x="795" y="712"/>
                      </a:lnTo>
                      <a:lnTo>
                        <a:pt x="476" y="712"/>
                      </a:lnTo>
                      <a:lnTo>
                        <a:pt x="472" y="712"/>
                      </a:lnTo>
                      <a:lnTo>
                        <a:pt x="409" y="708"/>
                      </a:lnTo>
                      <a:lnTo>
                        <a:pt x="348" y="704"/>
                      </a:lnTo>
                      <a:lnTo>
                        <a:pt x="290" y="696"/>
                      </a:lnTo>
                      <a:lnTo>
                        <a:pt x="235" y="689"/>
                      </a:lnTo>
                      <a:lnTo>
                        <a:pt x="186" y="677"/>
                      </a:lnTo>
                      <a:lnTo>
                        <a:pt x="141" y="663"/>
                      </a:lnTo>
                      <a:lnTo>
                        <a:pt x="102" y="648"/>
                      </a:lnTo>
                      <a:lnTo>
                        <a:pt x="67" y="630"/>
                      </a:lnTo>
                      <a:lnTo>
                        <a:pt x="39" y="608"/>
                      </a:lnTo>
                      <a:lnTo>
                        <a:pt x="18" y="583"/>
                      </a:lnTo>
                      <a:lnTo>
                        <a:pt x="6" y="554"/>
                      </a:lnTo>
                      <a:lnTo>
                        <a:pt x="0" y="524"/>
                      </a:lnTo>
                      <a:lnTo>
                        <a:pt x="0" y="520"/>
                      </a:lnTo>
                      <a:lnTo>
                        <a:pt x="4" y="487"/>
                      </a:lnTo>
                      <a:lnTo>
                        <a:pt x="16" y="446"/>
                      </a:lnTo>
                      <a:lnTo>
                        <a:pt x="51" y="370"/>
                      </a:lnTo>
                      <a:lnTo>
                        <a:pt x="94" y="299"/>
                      </a:lnTo>
                      <a:lnTo>
                        <a:pt x="147" y="235"/>
                      </a:lnTo>
                      <a:lnTo>
                        <a:pt x="204" y="176"/>
                      </a:lnTo>
                      <a:lnTo>
                        <a:pt x="270" y="125"/>
                      </a:lnTo>
                      <a:lnTo>
                        <a:pt x="341" y="82"/>
                      </a:lnTo>
                      <a:lnTo>
                        <a:pt x="415" y="47"/>
                      </a:lnTo>
                      <a:lnTo>
                        <a:pt x="497" y="21"/>
                      </a:lnTo>
                      <a:lnTo>
                        <a:pt x="581" y="6"/>
                      </a:lnTo>
                      <a:lnTo>
                        <a:pt x="667" y="0"/>
                      </a:lnTo>
                      <a:lnTo>
                        <a:pt x="759" y="6"/>
                      </a:lnTo>
                      <a:lnTo>
                        <a:pt x="847" y="23"/>
                      </a:lnTo>
                      <a:lnTo>
                        <a:pt x="932" y="53"/>
                      </a:lnTo>
                      <a:lnTo>
                        <a:pt x="1010" y="90"/>
                      </a:lnTo>
                      <a:lnTo>
                        <a:pt x="1082" y="137"/>
                      </a:lnTo>
                      <a:lnTo>
                        <a:pt x="1149" y="194"/>
                      </a:lnTo>
                      <a:lnTo>
                        <a:pt x="1208" y="256"/>
                      </a:lnTo>
                      <a:lnTo>
                        <a:pt x="1258" y="325"/>
                      </a:lnTo>
                      <a:lnTo>
                        <a:pt x="1301" y="401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FFFFFF"/>
                    </a:gs>
                    <a:gs pos="100000">
                      <a:srgbClr val="66A7E8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0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>
                    <a:solidFill>
                      <a:prstClr val="black"/>
                    </a:solidFill>
                    <a:latin typeface=".VnTime" pitchFamily="34" charset="0"/>
                  </a:endParaRPr>
                </a:p>
              </p:txBody>
            </p:sp>
          </p:grpSp>
          <p:sp>
            <p:nvSpPr>
              <p:cNvPr id="20" name="Text Box 11"/>
              <p:cNvSpPr txBox="1">
                <a:spLocks noChangeArrowheads="1"/>
              </p:cNvSpPr>
              <p:nvPr/>
            </p:nvSpPr>
            <p:spPr bwMode="gray">
              <a:xfrm>
                <a:off x="3996" y="1992"/>
                <a:ext cx="190" cy="210"/>
              </a:xfrm>
              <a:prstGeom prst="rect">
                <a:avLst/>
              </a:prstGeom>
              <a:noFill/>
              <a:ln w="9525" algn="ctr">
                <a:noFill/>
                <a:miter lim="800000"/>
              </a:ln>
              <a:effectLst/>
            </p:spPr>
            <p:txBody>
              <a:bodyPr wrap="none"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r>
                  <a:rPr lang="en-US" sz="320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Times New Roman" panose="02020603050405020304"/>
                    <a:cs typeface="Arial" panose="020B0604020202020204" pitchFamily="34" charset="0"/>
                  </a:rPr>
                  <a:t>A</a:t>
                </a:r>
              </a:p>
            </p:txBody>
          </p:sp>
        </p:grpSp>
      </p:grpSp>
      <p:grpSp>
        <p:nvGrpSpPr>
          <p:cNvPr id="23" name="Group 12"/>
          <p:cNvGrpSpPr>
            <a:grpSpLocks/>
          </p:cNvGrpSpPr>
          <p:nvPr/>
        </p:nvGrpSpPr>
        <p:grpSpPr bwMode="auto">
          <a:xfrm>
            <a:off x="3257549" y="4667250"/>
            <a:ext cx="6667500" cy="1219200"/>
            <a:chOff x="1512" y="2640"/>
            <a:chExt cx="4200" cy="638"/>
          </a:xfrm>
        </p:grpSpPr>
        <p:sp>
          <p:nvSpPr>
            <p:cNvPr id="24" name="AutoShape 13"/>
            <p:cNvSpPr>
              <a:spLocks noChangeArrowheads="1"/>
            </p:cNvSpPr>
            <p:nvPr/>
          </p:nvSpPr>
          <p:spPr bwMode="auto">
            <a:xfrm>
              <a:off x="2256" y="2680"/>
              <a:ext cx="3456" cy="598"/>
            </a:xfrm>
            <a:prstGeom prst="roundRect">
              <a:avLst>
                <a:gd name="adj" fmla="val 50000"/>
              </a:avLst>
            </a:prstGeom>
            <a:solidFill>
              <a:srgbClr val="0000FF"/>
            </a:solidFill>
            <a:ln w="57150">
              <a:solidFill>
                <a:srgbClr val="FFFF0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r>
                <a:rPr lang="en-US" altLang="en-US" sz="2000" b="1">
                  <a:solidFill>
                    <a:prstClr val="white"/>
                  </a:solidFill>
                  <a:latin typeface="Times New Roman" pitchFamily="18" charset="0"/>
                </a:rPr>
                <a:t>Muốn chia một số thập phân cho 10, 100, 1000 </a:t>
              </a:r>
            </a:p>
            <a:p>
              <a:pPr fontAlgn="base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r>
                <a:rPr lang="en-US" altLang="en-US" sz="2000" b="1">
                  <a:solidFill>
                    <a:prstClr val="white"/>
                  </a:solidFill>
                  <a:latin typeface="Times New Roman" pitchFamily="18" charset="0"/>
                  <a:cs typeface="Times New Roman" pitchFamily="18" charset="0"/>
                </a:rPr>
                <a:t>…</a:t>
              </a:r>
              <a:r>
                <a:rPr lang="en-US" altLang="en-US" sz="2000" b="1">
                  <a:solidFill>
                    <a:prstClr val="white"/>
                  </a:solidFill>
                  <a:latin typeface="Times New Roman" pitchFamily="18" charset="0"/>
                </a:rPr>
                <a:t>.ta chỉ việc bỏ dấu phẩy của số bị chia v</a:t>
              </a:r>
              <a:r>
                <a:rPr lang="en-US" altLang="en-US" sz="2000" b="1">
                  <a:solidFill>
                    <a:prstClr val="white"/>
                  </a:solidFill>
                  <a:latin typeface="Times New Roman" pitchFamily="18" charset="0"/>
                  <a:cs typeface="Times New Roman" pitchFamily="18" charset="0"/>
                </a:rPr>
                <a:t>à</a:t>
              </a:r>
              <a:r>
                <a:rPr lang="en-US" altLang="en-US" sz="2000" b="1">
                  <a:solidFill>
                    <a:prstClr val="white"/>
                  </a:solidFill>
                  <a:latin typeface="Times New Roman" pitchFamily="18" charset="0"/>
                </a:rPr>
                <a:t> </a:t>
              </a:r>
            </a:p>
            <a:p>
              <a:pPr fontAlgn="base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r>
                <a:rPr lang="en-US" altLang="en-US" sz="2000" b="1">
                  <a:solidFill>
                    <a:prstClr val="white"/>
                  </a:solidFill>
                  <a:latin typeface="Times New Roman" pitchFamily="18" charset="0"/>
                </a:rPr>
                <a:t>chia 1 số tự nhiên đó cho 10, 100, 1000, ..</a:t>
              </a:r>
              <a:r>
                <a:rPr lang="en-US" altLang="en-US" sz="1600" b="1">
                  <a:solidFill>
                    <a:prstClr val="white"/>
                  </a:solidFill>
                  <a:latin typeface="Times New Roman" pitchFamily="18" charset="0"/>
                </a:rPr>
                <a:t>.</a:t>
              </a:r>
              <a:endParaRPr lang="en-US" altLang="en-US" sz="1600">
                <a:solidFill>
                  <a:prstClr val="white"/>
                </a:solidFill>
                <a:latin typeface="Times New Roman" pitchFamily="18" charset="0"/>
              </a:endParaRPr>
            </a:p>
          </p:txBody>
        </p:sp>
        <p:grpSp>
          <p:nvGrpSpPr>
            <p:cNvPr id="25" name="Group 14"/>
            <p:cNvGrpSpPr>
              <a:grpSpLocks/>
            </p:cNvGrpSpPr>
            <p:nvPr/>
          </p:nvGrpSpPr>
          <p:grpSpPr bwMode="auto">
            <a:xfrm>
              <a:off x="1512" y="2640"/>
              <a:ext cx="692" cy="638"/>
              <a:chOff x="1704" y="2530"/>
              <a:chExt cx="692" cy="638"/>
            </a:xfrm>
          </p:grpSpPr>
          <p:grpSp>
            <p:nvGrpSpPr>
              <p:cNvPr id="26" name="Group 15"/>
              <p:cNvGrpSpPr>
                <a:grpSpLocks/>
              </p:cNvGrpSpPr>
              <p:nvPr/>
            </p:nvGrpSpPr>
            <p:grpSpPr bwMode="auto">
              <a:xfrm>
                <a:off x="1704" y="2530"/>
                <a:ext cx="692" cy="638"/>
                <a:chOff x="1842" y="1920"/>
                <a:chExt cx="1680" cy="1680"/>
              </a:xfrm>
            </p:grpSpPr>
            <p:sp>
              <p:nvSpPr>
                <p:cNvPr id="28" name="Oval 16"/>
                <p:cNvSpPr>
                  <a:spLocks noChangeArrowheads="1"/>
                </p:cNvSpPr>
                <p:nvPr/>
              </p:nvSpPr>
              <p:spPr bwMode="auto">
                <a:xfrm>
                  <a:off x="1842" y="1920"/>
                  <a:ext cx="1680" cy="1680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9966FF"/>
                    </a:gs>
                    <a:gs pos="100000">
                      <a:srgbClr val="25193E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57150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Font typeface="Arial" charset="0"/>
                    <a:buChar char="•"/>
                    <a:defRPr sz="3200">
                      <a:solidFill>
                        <a:schemeClr val="tx1"/>
                      </a:solidFill>
                      <a:latin typeface="Calibri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charset="0"/>
                    <a:buChar char="–"/>
                    <a:defRPr sz="2800">
                      <a:solidFill>
                        <a:schemeClr val="tx1"/>
                      </a:solidFill>
                      <a:latin typeface="Calibri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charset="0"/>
                    <a:buChar char="•"/>
                    <a:defRPr sz="2400">
                      <a:solidFill>
                        <a:schemeClr val="tx1"/>
                      </a:solidFill>
                      <a:latin typeface="Calibri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charset="0"/>
                    <a:buChar char="–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9pPr>
                </a:lstStyle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buFontTx/>
                    <a:buNone/>
                  </a:pPr>
                  <a:endParaRPr lang="vi-VN" altLang="en-US" sz="1800">
                    <a:solidFill>
                      <a:prstClr val="black"/>
                    </a:solidFill>
                    <a:latin typeface="Times New Roman" pitchFamily="18" charset="0"/>
                  </a:endParaRPr>
                </a:p>
              </p:txBody>
            </p:sp>
            <p:sp>
              <p:nvSpPr>
                <p:cNvPr id="29" name="Freeform 17"/>
                <p:cNvSpPr>
                  <a:spLocks noChangeArrowheads="1"/>
                </p:cNvSpPr>
                <p:nvPr/>
              </p:nvSpPr>
              <p:spPr bwMode="auto">
                <a:xfrm>
                  <a:off x="2208" y="2336"/>
                  <a:ext cx="1296" cy="634"/>
                </a:xfrm>
                <a:custGeom>
                  <a:avLst/>
                  <a:gdLst>
                    <a:gd name="T0" fmla="*/ 1276 w 1321"/>
                    <a:gd name="T1" fmla="*/ 357 h 712"/>
                    <a:gd name="T2" fmla="*/ 1292 w 1321"/>
                    <a:gd name="T3" fmla="*/ 394 h 712"/>
                    <a:gd name="T4" fmla="*/ 1296 w 1321"/>
                    <a:gd name="T5" fmla="*/ 428 h 712"/>
                    <a:gd name="T6" fmla="*/ 1290 w 1321"/>
                    <a:gd name="T7" fmla="*/ 459 h 712"/>
                    <a:gd name="T8" fmla="*/ 1273 w 1321"/>
                    <a:gd name="T9" fmla="*/ 490 h 712"/>
                    <a:gd name="T10" fmla="*/ 1248 w 1321"/>
                    <a:gd name="T11" fmla="*/ 516 h 712"/>
                    <a:gd name="T12" fmla="*/ 1216 w 1321"/>
                    <a:gd name="T13" fmla="*/ 538 h 712"/>
                    <a:gd name="T14" fmla="*/ 1173 w 1321"/>
                    <a:gd name="T15" fmla="*/ 559 h 712"/>
                    <a:gd name="T16" fmla="*/ 1125 w 1321"/>
                    <a:gd name="T17" fmla="*/ 578 h 712"/>
                    <a:gd name="T18" fmla="*/ 1071 w 1321"/>
                    <a:gd name="T19" fmla="*/ 594 h 712"/>
                    <a:gd name="T20" fmla="*/ 1011 w 1321"/>
                    <a:gd name="T21" fmla="*/ 608 h 712"/>
                    <a:gd name="T22" fmla="*/ 949 w 1321"/>
                    <a:gd name="T23" fmla="*/ 618 h 712"/>
                    <a:gd name="T24" fmla="*/ 879 w 1321"/>
                    <a:gd name="T25" fmla="*/ 627 h 712"/>
                    <a:gd name="T26" fmla="*/ 808 w 1321"/>
                    <a:gd name="T27" fmla="*/ 632 h 712"/>
                    <a:gd name="T28" fmla="*/ 780 w 1321"/>
                    <a:gd name="T29" fmla="*/ 634 h 712"/>
                    <a:gd name="T30" fmla="*/ 467 w 1321"/>
                    <a:gd name="T31" fmla="*/ 634 h 712"/>
                    <a:gd name="T32" fmla="*/ 463 w 1321"/>
                    <a:gd name="T33" fmla="*/ 634 h 712"/>
                    <a:gd name="T34" fmla="*/ 401 w 1321"/>
                    <a:gd name="T35" fmla="*/ 630 h 712"/>
                    <a:gd name="T36" fmla="*/ 341 w 1321"/>
                    <a:gd name="T37" fmla="*/ 627 h 712"/>
                    <a:gd name="T38" fmla="*/ 285 w 1321"/>
                    <a:gd name="T39" fmla="*/ 620 h 712"/>
                    <a:gd name="T40" fmla="*/ 231 w 1321"/>
                    <a:gd name="T41" fmla="*/ 614 h 712"/>
                    <a:gd name="T42" fmla="*/ 182 w 1321"/>
                    <a:gd name="T43" fmla="*/ 603 h 712"/>
                    <a:gd name="T44" fmla="*/ 138 w 1321"/>
                    <a:gd name="T45" fmla="*/ 590 h 712"/>
                    <a:gd name="T46" fmla="*/ 100 w 1321"/>
                    <a:gd name="T47" fmla="*/ 577 h 712"/>
                    <a:gd name="T48" fmla="*/ 66 w 1321"/>
                    <a:gd name="T49" fmla="*/ 561 h 712"/>
                    <a:gd name="T50" fmla="*/ 38 w 1321"/>
                    <a:gd name="T51" fmla="*/ 541 h 712"/>
                    <a:gd name="T52" fmla="*/ 18 w 1321"/>
                    <a:gd name="T53" fmla="*/ 519 h 712"/>
                    <a:gd name="T54" fmla="*/ 6 w 1321"/>
                    <a:gd name="T55" fmla="*/ 493 h 712"/>
                    <a:gd name="T56" fmla="*/ 0 w 1321"/>
                    <a:gd name="T57" fmla="*/ 467 h 712"/>
                    <a:gd name="T58" fmla="*/ 0 w 1321"/>
                    <a:gd name="T59" fmla="*/ 463 h 712"/>
                    <a:gd name="T60" fmla="*/ 4 w 1321"/>
                    <a:gd name="T61" fmla="*/ 434 h 712"/>
                    <a:gd name="T62" fmla="*/ 16 w 1321"/>
                    <a:gd name="T63" fmla="*/ 397 h 712"/>
                    <a:gd name="T64" fmla="*/ 50 w 1321"/>
                    <a:gd name="T65" fmla="*/ 329 h 712"/>
                    <a:gd name="T66" fmla="*/ 92 w 1321"/>
                    <a:gd name="T67" fmla="*/ 266 h 712"/>
                    <a:gd name="T68" fmla="*/ 144 w 1321"/>
                    <a:gd name="T69" fmla="*/ 209 h 712"/>
                    <a:gd name="T70" fmla="*/ 200 w 1321"/>
                    <a:gd name="T71" fmla="*/ 157 h 712"/>
                    <a:gd name="T72" fmla="*/ 265 w 1321"/>
                    <a:gd name="T73" fmla="*/ 111 h 712"/>
                    <a:gd name="T74" fmla="*/ 335 w 1321"/>
                    <a:gd name="T75" fmla="*/ 73 h 712"/>
                    <a:gd name="T76" fmla="*/ 407 w 1321"/>
                    <a:gd name="T77" fmla="*/ 42 h 712"/>
                    <a:gd name="T78" fmla="*/ 488 w 1321"/>
                    <a:gd name="T79" fmla="*/ 19 h 712"/>
                    <a:gd name="T80" fmla="*/ 570 w 1321"/>
                    <a:gd name="T81" fmla="*/ 5 h 712"/>
                    <a:gd name="T82" fmla="*/ 654 w 1321"/>
                    <a:gd name="T83" fmla="*/ 0 h 712"/>
                    <a:gd name="T84" fmla="*/ 745 w 1321"/>
                    <a:gd name="T85" fmla="*/ 5 h 712"/>
                    <a:gd name="T86" fmla="*/ 831 w 1321"/>
                    <a:gd name="T87" fmla="*/ 20 h 712"/>
                    <a:gd name="T88" fmla="*/ 914 w 1321"/>
                    <a:gd name="T89" fmla="*/ 47 h 712"/>
                    <a:gd name="T90" fmla="*/ 991 w 1321"/>
                    <a:gd name="T91" fmla="*/ 80 h 712"/>
                    <a:gd name="T92" fmla="*/ 1062 w 1321"/>
                    <a:gd name="T93" fmla="*/ 122 h 712"/>
                    <a:gd name="T94" fmla="*/ 1127 w 1321"/>
                    <a:gd name="T95" fmla="*/ 173 h 712"/>
                    <a:gd name="T96" fmla="*/ 1185 w 1321"/>
                    <a:gd name="T97" fmla="*/ 228 h 712"/>
                    <a:gd name="T98" fmla="*/ 1234 w 1321"/>
                    <a:gd name="T99" fmla="*/ 289 h 712"/>
                    <a:gd name="T100" fmla="*/ 1276 w 1321"/>
                    <a:gd name="T101" fmla="*/ 357 h 712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w 1321"/>
                    <a:gd name="T154" fmla="*/ 0 h 712"/>
                    <a:gd name="T155" fmla="*/ 1321 w 1321"/>
                    <a:gd name="T156" fmla="*/ 712 h 712"/>
                  </a:gdLst>
                  <a:ahLst/>
                  <a:cxnLst>
                    <a:cxn ang="T102">
                      <a:pos x="T0" y="T1"/>
                    </a:cxn>
                    <a:cxn ang="T103">
                      <a:pos x="T2" y="T3"/>
                    </a:cxn>
                    <a:cxn ang="T104">
                      <a:pos x="T4" y="T5"/>
                    </a:cxn>
                    <a:cxn ang="T105">
                      <a:pos x="T6" y="T7"/>
                    </a:cxn>
                    <a:cxn ang="T106">
                      <a:pos x="T8" y="T9"/>
                    </a:cxn>
                    <a:cxn ang="T107">
                      <a:pos x="T10" y="T11"/>
                    </a:cxn>
                    <a:cxn ang="T108">
                      <a:pos x="T12" y="T13"/>
                    </a:cxn>
                    <a:cxn ang="T109">
                      <a:pos x="T14" y="T15"/>
                    </a:cxn>
                    <a:cxn ang="T110">
                      <a:pos x="T16" y="T17"/>
                    </a:cxn>
                    <a:cxn ang="T111">
                      <a:pos x="T18" y="T19"/>
                    </a:cxn>
                    <a:cxn ang="T112">
                      <a:pos x="T20" y="T21"/>
                    </a:cxn>
                    <a:cxn ang="T113">
                      <a:pos x="T22" y="T23"/>
                    </a:cxn>
                    <a:cxn ang="T114">
                      <a:pos x="T24" y="T25"/>
                    </a:cxn>
                    <a:cxn ang="T115">
                      <a:pos x="T26" y="T27"/>
                    </a:cxn>
                    <a:cxn ang="T116">
                      <a:pos x="T28" y="T29"/>
                    </a:cxn>
                    <a:cxn ang="T117">
                      <a:pos x="T30" y="T31"/>
                    </a:cxn>
                    <a:cxn ang="T118">
                      <a:pos x="T32" y="T33"/>
                    </a:cxn>
                    <a:cxn ang="T119">
                      <a:pos x="T34" y="T35"/>
                    </a:cxn>
                    <a:cxn ang="T120">
                      <a:pos x="T36" y="T37"/>
                    </a:cxn>
                    <a:cxn ang="T121">
                      <a:pos x="T38" y="T39"/>
                    </a:cxn>
                    <a:cxn ang="T122">
                      <a:pos x="T40" y="T41"/>
                    </a:cxn>
                    <a:cxn ang="T123">
                      <a:pos x="T42" y="T43"/>
                    </a:cxn>
                    <a:cxn ang="T124">
                      <a:pos x="T44" y="T45"/>
                    </a:cxn>
                    <a:cxn ang="T125">
                      <a:pos x="T46" y="T47"/>
                    </a:cxn>
                    <a:cxn ang="T126">
                      <a:pos x="T48" y="T49"/>
                    </a:cxn>
                    <a:cxn ang="T127">
                      <a:pos x="T50" y="T51"/>
                    </a:cxn>
                    <a:cxn ang="T128">
                      <a:pos x="T52" y="T53"/>
                    </a:cxn>
                    <a:cxn ang="T129">
                      <a:pos x="T54" y="T55"/>
                    </a:cxn>
                    <a:cxn ang="T130">
                      <a:pos x="T56" y="T57"/>
                    </a:cxn>
                    <a:cxn ang="T131">
                      <a:pos x="T58" y="T59"/>
                    </a:cxn>
                    <a:cxn ang="T132">
                      <a:pos x="T60" y="T61"/>
                    </a:cxn>
                    <a:cxn ang="T133">
                      <a:pos x="T62" y="T63"/>
                    </a:cxn>
                    <a:cxn ang="T134">
                      <a:pos x="T64" y="T65"/>
                    </a:cxn>
                    <a:cxn ang="T135">
                      <a:pos x="T66" y="T67"/>
                    </a:cxn>
                    <a:cxn ang="T136">
                      <a:pos x="T68" y="T69"/>
                    </a:cxn>
                    <a:cxn ang="T137">
                      <a:pos x="T70" y="T71"/>
                    </a:cxn>
                    <a:cxn ang="T138">
                      <a:pos x="T72" y="T73"/>
                    </a:cxn>
                    <a:cxn ang="T139">
                      <a:pos x="T74" y="T75"/>
                    </a:cxn>
                    <a:cxn ang="T140">
                      <a:pos x="T76" y="T77"/>
                    </a:cxn>
                    <a:cxn ang="T141">
                      <a:pos x="T78" y="T79"/>
                    </a:cxn>
                    <a:cxn ang="T142">
                      <a:pos x="T80" y="T81"/>
                    </a:cxn>
                    <a:cxn ang="T143">
                      <a:pos x="T82" y="T83"/>
                    </a:cxn>
                    <a:cxn ang="T144">
                      <a:pos x="T84" y="T85"/>
                    </a:cxn>
                    <a:cxn ang="T145">
                      <a:pos x="T86" y="T87"/>
                    </a:cxn>
                    <a:cxn ang="T146">
                      <a:pos x="T88" y="T89"/>
                    </a:cxn>
                    <a:cxn ang="T147">
                      <a:pos x="T90" y="T91"/>
                    </a:cxn>
                    <a:cxn ang="T148">
                      <a:pos x="T92" y="T93"/>
                    </a:cxn>
                    <a:cxn ang="T149">
                      <a:pos x="T94" y="T95"/>
                    </a:cxn>
                    <a:cxn ang="T150">
                      <a:pos x="T96" y="T97"/>
                    </a:cxn>
                    <a:cxn ang="T151">
                      <a:pos x="T98" y="T99"/>
                    </a:cxn>
                    <a:cxn ang="T152">
                      <a:pos x="T100" y="T101"/>
                    </a:cxn>
                  </a:cxnLst>
                  <a:rect l="T153" t="T154" r="T155" b="T156"/>
                  <a:pathLst>
                    <a:path w="1321" h="712">
                      <a:moveTo>
                        <a:pt x="1301" y="401"/>
                      </a:moveTo>
                      <a:lnTo>
                        <a:pt x="1317" y="442"/>
                      </a:lnTo>
                      <a:lnTo>
                        <a:pt x="1321" y="481"/>
                      </a:lnTo>
                      <a:lnTo>
                        <a:pt x="1315" y="516"/>
                      </a:lnTo>
                      <a:lnTo>
                        <a:pt x="1298" y="550"/>
                      </a:lnTo>
                      <a:lnTo>
                        <a:pt x="1272" y="579"/>
                      </a:lnTo>
                      <a:lnTo>
                        <a:pt x="1239" y="604"/>
                      </a:lnTo>
                      <a:lnTo>
                        <a:pt x="1196" y="628"/>
                      </a:lnTo>
                      <a:lnTo>
                        <a:pt x="1147" y="649"/>
                      </a:lnTo>
                      <a:lnTo>
                        <a:pt x="1092" y="667"/>
                      </a:lnTo>
                      <a:lnTo>
                        <a:pt x="1031" y="683"/>
                      </a:lnTo>
                      <a:lnTo>
                        <a:pt x="967" y="694"/>
                      </a:lnTo>
                      <a:lnTo>
                        <a:pt x="896" y="704"/>
                      </a:lnTo>
                      <a:lnTo>
                        <a:pt x="824" y="710"/>
                      </a:lnTo>
                      <a:lnTo>
                        <a:pt x="795" y="712"/>
                      </a:lnTo>
                      <a:lnTo>
                        <a:pt x="476" y="712"/>
                      </a:lnTo>
                      <a:lnTo>
                        <a:pt x="472" y="712"/>
                      </a:lnTo>
                      <a:lnTo>
                        <a:pt x="409" y="708"/>
                      </a:lnTo>
                      <a:lnTo>
                        <a:pt x="348" y="704"/>
                      </a:lnTo>
                      <a:lnTo>
                        <a:pt x="290" y="696"/>
                      </a:lnTo>
                      <a:lnTo>
                        <a:pt x="235" y="689"/>
                      </a:lnTo>
                      <a:lnTo>
                        <a:pt x="186" y="677"/>
                      </a:lnTo>
                      <a:lnTo>
                        <a:pt x="141" y="663"/>
                      </a:lnTo>
                      <a:lnTo>
                        <a:pt x="102" y="648"/>
                      </a:lnTo>
                      <a:lnTo>
                        <a:pt x="67" y="630"/>
                      </a:lnTo>
                      <a:lnTo>
                        <a:pt x="39" y="608"/>
                      </a:lnTo>
                      <a:lnTo>
                        <a:pt x="18" y="583"/>
                      </a:lnTo>
                      <a:lnTo>
                        <a:pt x="6" y="554"/>
                      </a:lnTo>
                      <a:lnTo>
                        <a:pt x="0" y="524"/>
                      </a:lnTo>
                      <a:lnTo>
                        <a:pt x="0" y="520"/>
                      </a:lnTo>
                      <a:lnTo>
                        <a:pt x="4" y="487"/>
                      </a:lnTo>
                      <a:lnTo>
                        <a:pt x="16" y="446"/>
                      </a:lnTo>
                      <a:lnTo>
                        <a:pt x="51" y="370"/>
                      </a:lnTo>
                      <a:lnTo>
                        <a:pt x="94" y="299"/>
                      </a:lnTo>
                      <a:lnTo>
                        <a:pt x="147" y="235"/>
                      </a:lnTo>
                      <a:lnTo>
                        <a:pt x="204" y="176"/>
                      </a:lnTo>
                      <a:lnTo>
                        <a:pt x="270" y="125"/>
                      </a:lnTo>
                      <a:lnTo>
                        <a:pt x="341" y="82"/>
                      </a:lnTo>
                      <a:lnTo>
                        <a:pt x="415" y="47"/>
                      </a:lnTo>
                      <a:lnTo>
                        <a:pt x="497" y="21"/>
                      </a:lnTo>
                      <a:lnTo>
                        <a:pt x="581" y="6"/>
                      </a:lnTo>
                      <a:lnTo>
                        <a:pt x="667" y="0"/>
                      </a:lnTo>
                      <a:lnTo>
                        <a:pt x="759" y="6"/>
                      </a:lnTo>
                      <a:lnTo>
                        <a:pt x="847" y="23"/>
                      </a:lnTo>
                      <a:lnTo>
                        <a:pt x="932" y="53"/>
                      </a:lnTo>
                      <a:lnTo>
                        <a:pt x="1010" y="90"/>
                      </a:lnTo>
                      <a:lnTo>
                        <a:pt x="1082" y="137"/>
                      </a:lnTo>
                      <a:lnTo>
                        <a:pt x="1149" y="194"/>
                      </a:lnTo>
                      <a:lnTo>
                        <a:pt x="1208" y="256"/>
                      </a:lnTo>
                      <a:lnTo>
                        <a:pt x="1258" y="325"/>
                      </a:lnTo>
                      <a:lnTo>
                        <a:pt x="1301" y="401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FFFFFF"/>
                    </a:gs>
                    <a:gs pos="100000">
                      <a:srgbClr val="9966FF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57150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>
                    <a:solidFill>
                      <a:prstClr val="black"/>
                    </a:solidFill>
                    <a:latin typeface=".VnTime" pitchFamily="34" charset="0"/>
                  </a:endParaRPr>
                </a:p>
              </p:txBody>
            </p:sp>
          </p:grpSp>
          <p:sp>
            <p:nvSpPr>
              <p:cNvPr id="27" name="Text Box 18"/>
              <p:cNvSpPr txBox="1">
                <a:spLocks noChangeArrowheads="1"/>
              </p:cNvSpPr>
              <p:nvPr/>
            </p:nvSpPr>
            <p:spPr bwMode="gray">
              <a:xfrm>
                <a:off x="1917" y="2663"/>
                <a:ext cx="289" cy="306"/>
              </a:xfrm>
              <a:prstGeom prst="rect">
                <a:avLst/>
              </a:prstGeom>
              <a:noFill/>
              <a:ln w="57150" algn="ctr">
                <a:noFill/>
                <a:miter lim="800000"/>
              </a:ln>
              <a:effectLst/>
            </p:spPr>
            <p:txBody>
              <a:bodyPr wrap="none"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r>
                  <a:rPr lang="en-US" sz="3200" dirty="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Times New Roman" panose="02020603050405020304"/>
                    <a:cs typeface="Arial" panose="020B0604020202020204" pitchFamily="34" charset="0"/>
                  </a:rPr>
                  <a:t>C</a:t>
                </a:r>
              </a:p>
            </p:txBody>
          </p:sp>
        </p:grpSp>
      </p:grpSp>
      <p:grpSp>
        <p:nvGrpSpPr>
          <p:cNvPr id="30" name="Group 19"/>
          <p:cNvGrpSpPr>
            <a:grpSpLocks/>
          </p:cNvGrpSpPr>
          <p:nvPr/>
        </p:nvGrpSpPr>
        <p:grpSpPr bwMode="auto">
          <a:xfrm>
            <a:off x="3200400" y="3048000"/>
            <a:ext cx="6902450" cy="1524000"/>
            <a:chOff x="1513" y="3234"/>
            <a:chExt cx="4348" cy="784"/>
          </a:xfrm>
        </p:grpSpPr>
        <p:sp>
          <p:nvSpPr>
            <p:cNvPr id="31" name="AutoShape 20"/>
            <p:cNvSpPr>
              <a:spLocks noChangeArrowheads="1"/>
            </p:cNvSpPr>
            <p:nvPr/>
          </p:nvSpPr>
          <p:spPr bwMode="auto">
            <a:xfrm>
              <a:off x="2281" y="3234"/>
              <a:ext cx="3580" cy="784"/>
            </a:xfrm>
            <a:prstGeom prst="roundRect">
              <a:avLst>
                <a:gd name="adj" fmla="val 50000"/>
              </a:avLst>
            </a:prstGeom>
            <a:solidFill>
              <a:srgbClr val="0000FF"/>
            </a:solidFill>
            <a:ln w="57150">
              <a:solidFill>
                <a:srgbClr val="FFFF0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r>
                <a:rPr lang="en-US" altLang="en-US" sz="2000" b="1">
                  <a:solidFill>
                    <a:prstClr val="white"/>
                  </a:solidFill>
                  <a:latin typeface="Times New Roman" pitchFamily="18" charset="0"/>
                </a:rPr>
                <a:t>Muốn chia một số thập phân cho 10, 100, 1000 </a:t>
              </a:r>
            </a:p>
            <a:p>
              <a:pPr fontAlgn="base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r>
                <a:rPr lang="en-US" altLang="en-US" sz="2000" b="1">
                  <a:solidFill>
                    <a:prstClr val="white"/>
                  </a:solidFill>
                  <a:latin typeface="Times New Roman" pitchFamily="18" charset="0"/>
                  <a:cs typeface="Times New Roman" pitchFamily="18" charset="0"/>
                </a:rPr>
                <a:t>…</a:t>
              </a:r>
              <a:r>
                <a:rPr lang="en-US" altLang="en-US" sz="2000" b="1">
                  <a:solidFill>
                    <a:prstClr val="white"/>
                  </a:solidFill>
                  <a:latin typeface="Times New Roman" pitchFamily="18" charset="0"/>
                </a:rPr>
                <a:t>.ta chỉ việc chuyển dấu phẩy của số đó lần lượt </a:t>
              </a:r>
            </a:p>
            <a:p>
              <a:pPr fontAlgn="base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r>
                <a:rPr lang="en-US" altLang="en-US" sz="2000" b="1">
                  <a:solidFill>
                    <a:prstClr val="white"/>
                  </a:solidFill>
                  <a:latin typeface="Times New Roman" pitchFamily="18" charset="0"/>
                </a:rPr>
                <a:t>sang bên trái một , hai , ba </a:t>
              </a:r>
              <a:r>
                <a:rPr lang="en-US" altLang="en-US" sz="2000" b="1">
                  <a:solidFill>
                    <a:prstClr val="white"/>
                  </a:solidFill>
                  <a:latin typeface="Times New Roman" pitchFamily="18" charset="0"/>
                  <a:cs typeface="Times New Roman" pitchFamily="18" charset="0"/>
                </a:rPr>
                <a:t>……</a:t>
              </a:r>
              <a:r>
                <a:rPr lang="en-US" altLang="en-US" sz="2000" b="1">
                  <a:solidFill>
                    <a:prstClr val="white"/>
                  </a:solidFill>
                  <a:latin typeface="Times New Roman" pitchFamily="18" charset="0"/>
                </a:rPr>
                <a:t>.chữ số </a:t>
              </a:r>
              <a:r>
                <a:rPr lang="en-US" altLang="en-US" sz="1600" b="1">
                  <a:solidFill>
                    <a:srgbClr val="FFFF00"/>
                  </a:solidFill>
                  <a:latin typeface="Times New Roman" pitchFamily="18" charset="0"/>
                </a:rPr>
                <a:t>.</a:t>
              </a:r>
              <a:endParaRPr lang="en-US" altLang="en-US" sz="1600">
                <a:solidFill>
                  <a:srgbClr val="FFFF00"/>
                </a:solidFill>
                <a:latin typeface="Times New Roman" pitchFamily="18" charset="0"/>
              </a:endParaRPr>
            </a:p>
          </p:txBody>
        </p:sp>
        <p:grpSp>
          <p:nvGrpSpPr>
            <p:cNvPr id="32" name="Group 21"/>
            <p:cNvGrpSpPr>
              <a:grpSpLocks/>
            </p:cNvGrpSpPr>
            <p:nvPr/>
          </p:nvGrpSpPr>
          <p:grpSpPr bwMode="auto">
            <a:xfrm>
              <a:off x="1513" y="3273"/>
              <a:ext cx="695" cy="642"/>
              <a:chOff x="2377" y="3177"/>
              <a:chExt cx="695" cy="642"/>
            </a:xfrm>
          </p:grpSpPr>
          <p:grpSp>
            <p:nvGrpSpPr>
              <p:cNvPr id="33" name="Group 22"/>
              <p:cNvGrpSpPr>
                <a:grpSpLocks/>
              </p:cNvGrpSpPr>
              <p:nvPr/>
            </p:nvGrpSpPr>
            <p:grpSpPr bwMode="auto">
              <a:xfrm>
                <a:off x="2377" y="3177"/>
                <a:ext cx="695" cy="642"/>
                <a:chOff x="2426" y="1818"/>
                <a:chExt cx="1681" cy="1680"/>
              </a:xfrm>
            </p:grpSpPr>
            <p:sp>
              <p:nvSpPr>
                <p:cNvPr id="35" name="Oval 23"/>
                <p:cNvSpPr>
                  <a:spLocks noChangeArrowheads="1"/>
                </p:cNvSpPr>
                <p:nvPr/>
              </p:nvSpPr>
              <p:spPr bwMode="auto">
                <a:xfrm>
                  <a:off x="2426" y="1818"/>
                  <a:ext cx="1681" cy="1680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33CCCC"/>
                    </a:gs>
                    <a:gs pos="100000">
                      <a:srgbClr val="0C3232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Font typeface="Arial" charset="0"/>
                    <a:buChar char="•"/>
                    <a:defRPr sz="3200">
                      <a:solidFill>
                        <a:schemeClr val="tx1"/>
                      </a:solidFill>
                      <a:latin typeface="Calibri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charset="0"/>
                    <a:buChar char="–"/>
                    <a:defRPr sz="2800">
                      <a:solidFill>
                        <a:schemeClr val="tx1"/>
                      </a:solidFill>
                      <a:latin typeface="Calibri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charset="0"/>
                    <a:buChar char="•"/>
                    <a:defRPr sz="2400">
                      <a:solidFill>
                        <a:schemeClr val="tx1"/>
                      </a:solidFill>
                      <a:latin typeface="Calibri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charset="0"/>
                    <a:buChar char="–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9pPr>
                </a:lstStyle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buFontTx/>
                    <a:buNone/>
                  </a:pPr>
                  <a:endParaRPr lang="vi-VN" altLang="en-US" sz="1800">
                    <a:solidFill>
                      <a:prstClr val="black"/>
                    </a:solidFill>
                    <a:latin typeface="Times New Roman" pitchFamily="18" charset="0"/>
                  </a:endParaRPr>
                </a:p>
              </p:txBody>
            </p:sp>
            <p:sp>
              <p:nvSpPr>
                <p:cNvPr id="36" name="Freeform 24"/>
                <p:cNvSpPr>
                  <a:spLocks noChangeArrowheads="1"/>
                </p:cNvSpPr>
                <p:nvPr/>
              </p:nvSpPr>
              <p:spPr bwMode="auto">
                <a:xfrm>
                  <a:off x="2598" y="2229"/>
                  <a:ext cx="1297" cy="634"/>
                </a:xfrm>
                <a:custGeom>
                  <a:avLst/>
                  <a:gdLst>
                    <a:gd name="T0" fmla="*/ 1277 w 1321"/>
                    <a:gd name="T1" fmla="*/ 357 h 712"/>
                    <a:gd name="T2" fmla="*/ 1293 w 1321"/>
                    <a:gd name="T3" fmla="*/ 394 h 712"/>
                    <a:gd name="T4" fmla="*/ 1297 w 1321"/>
                    <a:gd name="T5" fmla="*/ 428 h 712"/>
                    <a:gd name="T6" fmla="*/ 1291 w 1321"/>
                    <a:gd name="T7" fmla="*/ 459 h 712"/>
                    <a:gd name="T8" fmla="*/ 1274 w 1321"/>
                    <a:gd name="T9" fmla="*/ 490 h 712"/>
                    <a:gd name="T10" fmla="*/ 1249 w 1321"/>
                    <a:gd name="T11" fmla="*/ 516 h 712"/>
                    <a:gd name="T12" fmla="*/ 1216 w 1321"/>
                    <a:gd name="T13" fmla="*/ 538 h 712"/>
                    <a:gd name="T14" fmla="*/ 1174 w 1321"/>
                    <a:gd name="T15" fmla="*/ 559 h 712"/>
                    <a:gd name="T16" fmla="*/ 1126 w 1321"/>
                    <a:gd name="T17" fmla="*/ 578 h 712"/>
                    <a:gd name="T18" fmla="*/ 1072 w 1321"/>
                    <a:gd name="T19" fmla="*/ 594 h 712"/>
                    <a:gd name="T20" fmla="*/ 1012 w 1321"/>
                    <a:gd name="T21" fmla="*/ 608 h 712"/>
                    <a:gd name="T22" fmla="*/ 949 w 1321"/>
                    <a:gd name="T23" fmla="*/ 618 h 712"/>
                    <a:gd name="T24" fmla="*/ 880 w 1321"/>
                    <a:gd name="T25" fmla="*/ 627 h 712"/>
                    <a:gd name="T26" fmla="*/ 809 w 1321"/>
                    <a:gd name="T27" fmla="*/ 632 h 712"/>
                    <a:gd name="T28" fmla="*/ 781 w 1321"/>
                    <a:gd name="T29" fmla="*/ 634 h 712"/>
                    <a:gd name="T30" fmla="*/ 467 w 1321"/>
                    <a:gd name="T31" fmla="*/ 634 h 712"/>
                    <a:gd name="T32" fmla="*/ 463 w 1321"/>
                    <a:gd name="T33" fmla="*/ 634 h 712"/>
                    <a:gd name="T34" fmla="*/ 402 w 1321"/>
                    <a:gd name="T35" fmla="*/ 630 h 712"/>
                    <a:gd name="T36" fmla="*/ 342 w 1321"/>
                    <a:gd name="T37" fmla="*/ 627 h 712"/>
                    <a:gd name="T38" fmla="*/ 285 w 1321"/>
                    <a:gd name="T39" fmla="*/ 620 h 712"/>
                    <a:gd name="T40" fmla="*/ 231 w 1321"/>
                    <a:gd name="T41" fmla="*/ 614 h 712"/>
                    <a:gd name="T42" fmla="*/ 183 w 1321"/>
                    <a:gd name="T43" fmla="*/ 603 h 712"/>
                    <a:gd name="T44" fmla="*/ 138 w 1321"/>
                    <a:gd name="T45" fmla="*/ 590 h 712"/>
                    <a:gd name="T46" fmla="*/ 100 w 1321"/>
                    <a:gd name="T47" fmla="*/ 577 h 712"/>
                    <a:gd name="T48" fmla="*/ 66 w 1321"/>
                    <a:gd name="T49" fmla="*/ 561 h 712"/>
                    <a:gd name="T50" fmla="*/ 38 w 1321"/>
                    <a:gd name="T51" fmla="*/ 541 h 712"/>
                    <a:gd name="T52" fmla="*/ 18 w 1321"/>
                    <a:gd name="T53" fmla="*/ 519 h 712"/>
                    <a:gd name="T54" fmla="*/ 6 w 1321"/>
                    <a:gd name="T55" fmla="*/ 493 h 712"/>
                    <a:gd name="T56" fmla="*/ 0 w 1321"/>
                    <a:gd name="T57" fmla="*/ 467 h 712"/>
                    <a:gd name="T58" fmla="*/ 0 w 1321"/>
                    <a:gd name="T59" fmla="*/ 463 h 712"/>
                    <a:gd name="T60" fmla="*/ 4 w 1321"/>
                    <a:gd name="T61" fmla="*/ 434 h 712"/>
                    <a:gd name="T62" fmla="*/ 16 w 1321"/>
                    <a:gd name="T63" fmla="*/ 397 h 712"/>
                    <a:gd name="T64" fmla="*/ 50 w 1321"/>
                    <a:gd name="T65" fmla="*/ 329 h 712"/>
                    <a:gd name="T66" fmla="*/ 92 w 1321"/>
                    <a:gd name="T67" fmla="*/ 266 h 712"/>
                    <a:gd name="T68" fmla="*/ 144 w 1321"/>
                    <a:gd name="T69" fmla="*/ 209 h 712"/>
                    <a:gd name="T70" fmla="*/ 200 w 1321"/>
                    <a:gd name="T71" fmla="*/ 157 h 712"/>
                    <a:gd name="T72" fmla="*/ 265 w 1321"/>
                    <a:gd name="T73" fmla="*/ 111 h 712"/>
                    <a:gd name="T74" fmla="*/ 335 w 1321"/>
                    <a:gd name="T75" fmla="*/ 73 h 712"/>
                    <a:gd name="T76" fmla="*/ 407 w 1321"/>
                    <a:gd name="T77" fmla="*/ 42 h 712"/>
                    <a:gd name="T78" fmla="*/ 488 w 1321"/>
                    <a:gd name="T79" fmla="*/ 19 h 712"/>
                    <a:gd name="T80" fmla="*/ 570 w 1321"/>
                    <a:gd name="T81" fmla="*/ 5 h 712"/>
                    <a:gd name="T82" fmla="*/ 655 w 1321"/>
                    <a:gd name="T83" fmla="*/ 0 h 712"/>
                    <a:gd name="T84" fmla="*/ 745 w 1321"/>
                    <a:gd name="T85" fmla="*/ 5 h 712"/>
                    <a:gd name="T86" fmla="*/ 832 w 1321"/>
                    <a:gd name="T87" fmla="*/ 20 h 712"/>
                    <a:gd name="T88" fmla="*/ 915 w 1321"/>
                    <a:gd name="T89" fmla="*/ 47 h 712"/>
                    <a:gd name="T90" fmla="*/ 992 w 1321"/>
                    <a:gd name="T91" fmla="*/ 80 h 712"/>
                    <a:gd name="T92" fmla="*/ 1062 w 1321"/>
                    <a:gd name="T93" fmla="*/ 122 h 712"/>
                    <a:gd name="T94" fmla="*/ 1128 w 1321"/>
                    <a:gd name="T95" fmla="*/ 173 h 712"/>
                    <a:gd name="T96" fmla="*/ 1186 w 1321"/>
                    <a:gd name="T97" fmla="*/ 228 h 712"/>
                    <a:gd name="T98" fmla="*/ 1235 w 1321"/>
                    <a:gd name="T99" fmla="*/ 289 h 712"/>
                    <a:gd name="T100" fmla="*/ 1277 w 1321"/>
                    <a:gd name="T101" fmla="*/ 357 h 712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w 1321"/>
                    <a:gd name="T154" fmla="*/ 0 h 712"/>
                    <a:gd name="T155" fmla="*/ 1321 w 1321"/>
                    <a:gd name="T156" fmla="*/ 712 h 712"/>
                  </a:gdLst>
                  <a:ahLst/>
                  <a:cxnLst>
                    <a:cxn ang="T102">
                      <a:pos x="T0" y="T1"/>
                    </a:cxn>
                    <a:cxn ang="T103">
                      <a:pos x="T2" y="T3"/>
                    </a:cxn>
                    <a:cxn ang="T104">
                      <a:pos x="T4" y="T5"/>
                    </a:cxn>
                    <a:cxn ang="T105">
                      <a:pos x="T6" y="T7"/>
                    </a:cxn>
                    <a:cxn ang="T106">
                      <a:pos x="T8" y="T9"/>
                    </a:cxn>
                    <a:cxn ang="T107">
                      <a:pos x="T10" y="T11"/>
                    </a:cxn>
                    <a:cxn ang="T108">
                      <a:pos x="T12" y="T13"/>
                    </a:cxn>
                    <a:cxn ang="T109">
                      <a:pos x="T14" y="T15"/>
                    </a:cxn>
                    <a:cxn ang="T110">
                      <a:pos x="T16" y="T17"/>
                    </a:cxn>
                    <a:cxn ang="T111">
                      <a:pos x="T18" y="T19"/>
                    </a:cxn>
                    <a:cxn ang="T112">
                      <a:pos x="T20" y="T21"/>
                    </a:cxn>
                    <a:cxn ang="T113">
                      <a:pos x="T22" y="T23"/>
                    </a:cxn>
                    <a:cxn ang="T114">
                      <a:pos x="T24" y="T25"/>
                    </a:cxn>
                    <a:cxn ang="T115">
                      <a:pos x="T26" y="T27"/>
                    </a:cxn>
                    <a:cxn ang="T116">
                      <a:pos x="T28" y="T29"/>
                    </a:cxn>
                    <a:cxn ang="T117">
                      <a:pos x="T30" y="T31"/>
                    </a:cxn>
                    <a:cxn ang="T118">
                      <a:pos x="T32" y="T33"/>
                    </a:cxn>
                    <a:cxn ang="T119">
                      <a:pos x="T34" y="T35"/>
                    </a:cxn>
                    <a:cxn ang="T120">
                      <a:pos x="T36" y="T37"/>
                    </a:cxn>
                    <a:cxn ang="T121">
                      <a:pos x="T38" y="T39"/>
                    </a:cxn>
                    <a:cxn ang="T122">
                      <a:pos x="T40" y="T41"/>
                    </a:cxn>
                    <a:cxn ang="T123">
                      <a:pos x="T42" y="T43"/>
                    </a:cxn>
                    <a:cxn ang="T124">
                      <a:pos x="T44" y="T45"/>
                    </a:cxn>
                    <a:cxn ang="T125">
                      <a:pos x="T46" y="T47"/>
                    </a:cxn>
                    <a:cxn ang="T126">
                      <a:pos x="T48" y="T49"/>
                    </a:cxn>
                    <a:cxn ang="T127">
                      <a:pos x="T50" y="T51"/>
                    </a:cxn>
                    <a:cxn ang="T128">
                      <a:pos x="T52" y="T53"/>
                    </a:cxn>
                    <a:cxn ang="T129">
                      <a:pos x="T54" y="T55"/>
                    </a:cxn>
                    <a:cxn ang="T130">
                      <a:pos x="T56" y="T57"/>
                    </a:cxn>
                    <a:cxn ang="T131">
                      <a:pos x="T58" y="T59"/>
                    </a:cxn>
                    <a:cxn ang="T132">
                      <a:pos x="T60" y="T61"/>
                    </a:cxn>
                    <a:cxn ang="T133">
                      <a:pos x="T62" y="T63"/>
                    </a:cxn>
                    <a:cxn ang="T134">
                      <a:pos x="T64" y="T65"/>
                    </a:cxn>
                    <a:cxn ang="T135">
                      <a:pos x="T66" y="T67"/>
                    </a:cxn>
                    <a:cxn ang="T136">
                      <a:pos x="T68" y="T69"/>
                    </a:cxn>
                    <a:cxn ang="T137">
                      <a:pos x="T70" y="T71"/>
                    </a:cxn>
                    <a:cxn ang="T138">
                      <a:pos x="T72" y="T73"/>
                    </a:cxn>
                    <a:cxn ang="T139">
                      <a:pos x="T74" y="T75"/>
                    </a:cxn>
                    <a:cxn ang="T140">
                      <a:pos x="T76" y="T77"/>
                    </a:cxn>
                    <a:cxn ang="T141">
                      <a:pos x="T78" y="T79"/>
                    </a:cxn>
                    <a:cxn ang="T142">
                      <a:pos x="T80" y="T81"/>
                    </a:cxn>
                    <a:cxn ang="T143">
                      <a:pos x="T82" y="T83"/>
                    </a:cxn>
                    <a:cxn ang="T144">
                      <a:pos x="T84" y="T85"/>
                    </a:cxn>
                    <a:cxn ang="T145">
                      <a:pos x="T86" y="T87"/>
                    </a:cxn>
                    <a:cxn ang="T146">
                      <a:pos x="T88" y="T89"/>
                    </a:cxn>
                    <a:cxn ang="T147">
                      <a:pos x="T90" y="T91"/>
                    </a:cxn>
                    <a:cxn ang="T148">
                      <a:pos x="T92" y="T93"/>
                    </a:cxn>
                    <a:cxn ang="T149">
                      <a:pos x="T94" y="T95"/>
                    </a:cxn>
                    <a:cxn ang="T150">
                      <a:pos x="T96" y="T97"/>
                    </a:cxn>
                    <a:cxn ang="T151">
                      <a:pos x="T98" y="T99"/>
                    </a:cxn>
                    <a:cxn ang="T152">
                      <a:pos x="T100" y="T101"/>
                    </a:cxn>
                  </a:cxnLst>
                  <a:rect l="T153" t="T154" r="T155" b="T156"/>
                  <a:pathLst>
                    <a:path w="1321" h="712">
                      <a:moveTo>
                        <a:pt x="1301" y="401"/>
                      </a:moveTo>
                      <a:lnTo>
                        <a:pt x="1317" y="442"/>
                      </a:lnTo>
                      <a:lnTo>
                        <a:pt x="1321" y="481"/>
                      </a:lnTo>
                      <a:lnTo>
                        <a:pt x="1315" y="516"/>
                      </a:lnTo>
                      <a:lnTo>
                        <a:pt x="1298" y="550"/>
                      </a:lnTo>
                      <a:lnTo>
                        <a:pt x="1272" y="579"/>
                      </a:lnTo>
                      <a:lnTo>
                        <a:pt x="1239" y="604"/>
                      </a:lnTo>
                      <a:lnTo>
                        <a:pt x="1196" y="628"/>
                      </a:lnTo>
                      <a:lnTo>
                        <a:pt x="1147" y="649"/>
                      </a:lnTo>
                      <a:lnTo>
                        <a:pt x="1092" y="667"/>
                      </a:lnTo>
                      <a:lnTo>
                        <a:pt x="1031" y="683"/>
                      </a:lnTo>
                      <a:lnTo>
                        <a:pt x="967" y="694"/>
                      </a:lnTo>
                      <a:lnTo>
                        <a:pt x="896" y="704"/>
                      </a:lnTo>
                      <a:lnTo>
                        <a:pt x="824" y="710"/>
                      </a:lnTo>
                      <a:lnTo>
                        <a:pt x="795" y="712"/>
                      </a:lnTo>
                      <a:lnTo>
                        <a:pt x="476" y="712"/>
                      </a:lnTo>
                      <a:lnTo>
                        <a:pt x="472" y="712"/>
                      </a:lnTo>
                      <a:lnTo>
                        <a:pt x="409" y="708"/>
                      </a:lnTo>
                      <a:lnTo>
                        <a:pt x="348" y="704"/>
                      </a:lnTo>
                      <a:lnTo>
                        <a:pt x="290" y="696"/>
                      </a:lnTo>
                      <a:lnTo>
                        <a:pt x="235" y="689"/>
                      </a:lnTo>
                      <a:lnTo>
                        <a:pt x="186" y="677"/>
                      </a:lnTo>
                      <a:lnTo>
                        <a:pt x="141" y="663"/>
                      </a:lnTo>
                      <a:lnTo>
                        <a:pt x="102" y="648"/>
                      </a:lnTo>
                      <a:lnTo>
                        <a:pt x="67" y="630"/>
                      </a:lnTo>
                      <a:lnTo>
                        <a:pt x="39" y="608"/>
                      </a:lnTo>
                      <a:lnTo>
                        <a:pt x="18" y="583"/>
                      </a:lnTo>
                      <a:lnTo>
                        <a:pt x="6" y="554"/>
                      </a:lnTo>
                      <a:lnTo>
                        <a:pt x="0" y="524"/>
                      </a:lnTo>
                      <a:lnTo>
                        <a:pt x="0" y="520"/>
                      </a:lnTo>
                      <a:lnTo>
                        <a:pt x="4" y="487"/>
                      </a:lnTo>
                      <a:lnTo>
                        <a:pt x="16" y="446"/>
                      </a:lnTo>
                      <a:lnTo>
                        <a:pt x="51" y="370"/>
                      </a:lnTo>
                      <a:lnTo>
                        <a:pt x="94" y="299"/>
                      </a:lnTo>
                      <a:lnTo>
                        <a:pt x="147" y="235"/>
                      </a:lnTo>
                      <a:lnTo>
                        <a:pt x="204" y="176"/>
                      </a:lnTo>
                      <a:lnTo>
                        <a:pt x="270" y="125"/>
                      </a:lnTo>
                      <a:lnTo>
                        <a:pt x="341" y="82"/>
                      </a:lnTo>
                      <a:lnTo>
                        <a:pt x="415" y="47"/>
                      </a:lnTo>
                      <a:lnTo>
                        <a:pt x="497" y="21"/>
                      </a:lnTo>
                      <a:lnTo>
                        <a:pt x="581" y="6"/>
                      </a:lnTo>
                      <a:lnTo>
                        <a:pt x="667" y="0"/>
                      </a:lnTo>
                      <a:lnTo>
                        <a:pt x="759" y="6"/>
                      </a:lnTo>
                      <a:lnTo>
                        <a:pt x="847" y="23"/>
                      </a:lnTo>
                      <a:lnTo>
                        <a:pt x="932" y="53"/>
                      </a:lnTo>
                      <a:lnTo>
                        <a:pt x="1010" y="90"/>
                      </a:lnTo>
                      <a:lnTo>
                        <a:pt x="1082" y="137"/>
                      </a:lnTo>
                      <a:lnTo>
                        <a:pt x="1149" y="194"/>
                      </a:lnTo>
                      <a:lnTo>
                        <a:pt x="1208" y="256"/>
                      </a:lnTo>
                      <a:lnTo>
                        <a:pt x="1258" y="325"/>
                      </a:lnTo>
                      <a:lnTo>
                        <a:pt x="1301" y="401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FFFFFF"/>
                    </a:gs>
                    <a:gs pos="100000">
                      <a:srgbClr val="33CCCC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0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>
                    <a:solidFill>
                      <a:prstClr val="black"/>
                    </a:solidFill>
                    <a:latin typeface=".VnTime" pitchFamily="34" charset="0"/>
                  </a:endParaRPr>
                </a:p>
              </p:txBody>
            </p:sp>
          </p:grpSp>
          <p:sp>
            <p:nvSpPr>
              <p:cNvPr id="34" name="Text Box 25"/>
              <p:cNvSpPr txBox="1">
                <a:spLocks noChangeArrowheads="1"/>
              </p:cNvSpPr>
              <p:nvPr/>
            </p:nvSpPr>
            <p:spPr bwMode="gray">
              <a:xfrm>
                <a:off x="2569" y="3334"/>
                <a:ext cx="289" cy="301"/>
              </a:xfrm>
              <a:prstGeom prst="rect">
                <a:avLst/>
              </a:prstGeom>
              <a:noFill/>
              <a:ln w="9525" algn="ctr">
                <a:noFill/>
                <a:miter lim="800000"/>
              </a:ln>
              <a:effectLst/>
            </p:spPr>
            <p:txBody>
              <a:bodyPr wrap="none"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r>
                  <a:rPr lang="en-US" sz="3200" dirty="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Times New Roman" panose="02020603050405020304"/>
                    <a:cs typeface="Arial" panose="020B0604020202020204" pitchFamily="34" charset="0"/>
                  </a:rPr>
                  <a:t>B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4092665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1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5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500"/>
                            </p:stCondLst>
                            <p:childTnLst>
                              <p:par>
                                <p:cTn id="17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9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mph" presetSubtype="0" repeatCount="2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3" dur="2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0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4" presetID="35" presetClass="emph" presetSubtype="0" repeatCount="4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lowchart: Terminator 3"/>
          <p:cNvSpPr/>
          <p:nvPr/>
        </p:nvSpPr>
        <p:spPr bwMode="auto">
          <a:xfrm>
            <a:off x="1752600" y="385166"/>
            <a:ext cx="8458200" cy="1514773"/>
          </a:xfrm>
          <a:prstGeom prst="flowChartTerminator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vi-VN" sz="3200" b="1">
                <a:latin typeface="Times New Roman" panose="02020603050405020304" pitchFamily="18" charset="0"/>
                <a:cs typeface="Times New Roman" panose="02020603050405020304" pitchFamily="18" charset="0"/>
              </a:rPr>
              <a:t>3. Điền số thích hợp vào chỗ chấm: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vi-VN" sz="3200" b="1">
                <a:latin typeface="Times New Roman" panose="02020603050405020304" pitchFamily="18" charset="0"/>
                <a:cs typeface="Times New Roman" panose="02020603050405020304" pitchFamily="18" charset="0"/>
              </a:rPr>
              <a:t>2,35 : 1000 = 2,35 x.............</a:t>
            </a:r>
            <a:endParaRPr lang="en-US" sz="32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2743200" y="2057401"/>
            <a:ext cx="5562600" cy="1469469"/>
            <a:chOff x="1219200" y="2133601"/>
            <a:chExt cx="5562600" cy="1469469"/>
          </a:xfrm>
        </p:grpSpPr>
        <p:sp>
          <p:nvSpPr>
            <p:cNvPr id="6" name="Flowchart: Terminator 5"/>
            <p:cNvSpPr/>
            <p:nvPr/>
          </p:nvSpPr>
          <p:spPr bwMode="auto">
            <a:xfrm>
              <a:off x="2514600" y="2362200"/>
              <a:ext cx="4267200" cy="822305"/>
            </a:xfrm>
            <a:prstGeom prst="flowChartTerminator">
              <a:avLst/>
            </a:prstGeom>
            <a:solidFill>
              <a:srgbClr val="92D05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vi-VN" sz="3200" b="1">
                  <a:latin typeface="Times New Roman" panose="02020603050405020304" pitchFamily="18" charset="0"/>
                  <a:cs typeface="Times New Roman" panose="02020603050405020304" pitchFamily="18" charset="0"/>
                </a:rPr>
                <a:t>0,1</a:t>
              </a:r>
              <a:endParaRPr lang="en-US" sz="3200" b="1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7" name="Sun 6"/>
            <p:cNvSpPr/>
            <p:nvPr/>
          </p:nvSpPr>
          <p:spPr bwMode="auto">
            <a:xfrm>
              <a:off x="1219200" y="2133601"/>
              <a:ext cx="990600" cy="1469469"/>
            </a:xfrm>
            <a:prstGeom prst="sun">
              <a:avLst/>
            </a:prstGeom>
            <a:solidFill>
              <a:srgbClr val="0000CC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vi-VN" sz="2800" b="1">
                  <a:latin typeface="Times New Roman" panose="02020603050405020304" pitchFamily="18" charset="0"/>
                  <a:cs typeface="Times New Roman" panose="02020603050405020304" pitchFamily="18" charset="0"/>
                </a:rPr>
                <a:t>A</a:t>
              </a:r>
              <a:endParaRPr lang="en-US" sz="2800" b="1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2743200" y="3581401"/>
            <a:ext cx="5581650" cy="1469469"/>
            <a:chOff x="1219200" y="3407332"/>
            <a:chExt cx="5581650" cy="1469469"/>
          </a:xfrm>
        </p:grpSpPr>
        <p:sp>
          <p:nvSpPr>
            <p:cNvPr id="9" name="Flowchart: Terminator 8"/>
            <p:cNvSpPr/>
            <p:nvPr/>
          </p:nvSpPr>
          <p:spPr bwMode="auto">
            <a:xfrm>
              <a:off x="2533650" y="3581400"/>
              <a:ext cx="4267200" cy="822305"/>
            </a:xfrm>
            <a:prstGeom prst="flowChartTerminator">
              <a:avLst/>
            </a:prstGeom>
            <a:solidFill>
              <a:srgbClr val="92D05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vi-VN" sz="3200" b="1">
                  <a:latin typeface="Times New Roman" panose="02020603050405020304" pitchFamily="18" charset="0"/>
                  <a:cs typeface="Times New Roman" panose="02020603050405020304" pitchFamily="18" charset="0"/>
                </a:rPr>
                <a:t>0,01</a:t>
              </a:r>
              <a:endParaRPr lang="en-US" sz="3200" b="1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0" name="Sun 9"/>
            <p:cNvSpPr/>
            <p:nvPr/>
          </p:nvSpPr>
          <p:spPr bwMode="auto">
            <a:xfrm>
              <a:off x="1219200" y="3407332"/>
              <a:ext cx="990600" cy="1469469"/>
            </a:xfrm>
            <a:prstGeom prst="sun">
              <a:avLst/>
            </a:prstGeom>
            <a:solidFill>
              <a:srgbClr val="0000CC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vi-VN" sz="2800" b="1">
                  <a:latin typeface="Times New Roman" panose="02020603050405020304" pitchFamily="18" charset="0"/>
                  <a:cs typeface="Times New Roman" panose="02020603050405020304" pitchFamily="18" charset="0"/>
                </a:rPr>
                <a:t>B</a:t>
              </a:r>
              <a:endParaRPr lang="en-US" sz="2800" b="1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2819400" y="5083732"/>
            <a:ext cx="5486400" cy="1469469"/>
            <a:chOff x="1295400" y="4778931"/>
            <a:chExt cx="5486400" cy="1469469"/>
          </a:xfrm>
        </p:grpSpPr>
        <p:sp>
          <p:nvSpPr>
            <p:cNvPr id="12" name="Flowchart: Terminator 11"/>
            <p:cNvSpPr/>
            <p:nvPr/>
          </p:nvSpPr>
          <p:spPr bwMode="auto">
            <a:xfrm>
              <a:off x="2514600" y="5045095"/>
              <a:ext cx="4267200" cy="822305"/>
            </a:xfrm>
            <a:prstGeom prst="flowChartTerminator">
              <a:avLst/>
            </a:prstGeom>
            <a:solidFill>
              <a:srgbClr val="92D05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vi-VN" sz="3200" b="1">
                  <a:latin typeface="Times New Roman" panose="02020603050405020304" pitchFamily="18" charset="0"/>
                  <a:cs typeface="Times New Roman" panose="02020603050405020304" pitchFamily="18" charset="0"/>
                </a:rPr>
                <a:t>0,001</a:t>
              </a:r>
              <a:endParaRPr lang="en-US" sz="3200" b="1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3" name="Sun 12"/>
            <p:cNvSpPr/>
            <p:nvPr/>
          </p:nvSpPr>
          <p:spPr bwMode="auto">
            <a:xfrm>
              <a:off x="1295400" y="4778931"/>
              <a:ext cx="990600" cy="1469469"/>
            </a:xfrm>
            <a:prstGeom prst="sun">
              <a:avLst/>
            </a:prstGeom>
            <a:solidFill>
              <a:srgbClr val="0000CC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vi-VN" sz="2800" b="1">
                  <a:latin typeface="Times New Roman" panose="02020603050405020304" pitchFamily="18" charset="0"/>
                  <a:cs typeface="Times New Roman" panose="02020603050405020304" pitchFamily="18" charset="0"/>
                </a:rPr>
                <a:t>C</a:t>
              </a:r>
              <a:endParaRPr lang="en-US" sz="2800" b="1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14" name="Sun 13"/>
          <p:cNvSpPr/>
          <p:nvPr/>
        </p:nvSpPr>
        <p:spPr bwMode="auto">
          <a:xfrm>
            <a:off x="2819400" y="5083731"/>
            <a:ext cx="990600" cy="1469469"/>
          </a:xfrm>
          <a:prstGeom prst="sun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vi-VN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endParaRPr lang="en-US" sz="28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776672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981200" y="1189551"/>
            <a:ext cx="6324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 nào đúng? Câu nào sai?</a:t>
            </a:r>
            <a:endParaRPr lang="en-US" sz="2800" b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 Box 8"/>
          <p:cNvSpPr txBox="1">
            <a:spLocks noChangeArrowheads="1"/>
          </p:cNvSpPr>
          <p:nvPr/>
        </p:nvSpPr>
        <p:spPr bwMode="auto">
          <a:xfrm>
            <a:off x="2529444" y="1557265"/>
            <a:ext cx="5943600" cy="31085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  <a:buFontTx/>
              <a:buNone/>
            </a:pPr>
            <a:endParaRPr lang="vi-VN" altLang="en-US" sz="2800" b="1" dirty="0">
              <a:solidFill>
                <a:prstClr val="black"/>
              </a:solidFill>
              <a:latin typeface="Times New Roman" pitchFamily="18" charset="0"/>
            </a:endParaRPr>
          </a:p>
          <a:p>
            <a:pPr fontAlgn="base"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en-US" altLang="en-US" sz="2800" b="1" dirty="0">
                <a:solidFill>
                  <a:prstClr val="black"/>
                </a:solidFill>
                <a:latin typeface="Times New Roman" pitchFamily="18" charset="0"/>
              </a:rPr>
              <a:t>a)  4,82  x   0,1     =  </a:t>
            </a:r>
            <a:r>
              <a:rPr lang="en-US" altLang="en-US" sz="2800" b="1" dirty="0">
                <a:solidFill>
                  <a:srgbClr val="FF3300"/>
                </a:solidFill>
                <a:latin typeface="Times New Roman" pitchFamily="18" charset="0"/>
              </a:rPr>
              <a:t>0,482</a:t>
            </a:r>
          </a:p>
          <a:p>
            <a:pPr fontAlgn="base"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en-US" altLang="en-US" sz="2800" b="1" dirty="0">
                <a:solidFill>
                  <a:prstClr val="black"/>
                </a:solidFill>
                <a:latin typeface="Times New Roman" pitchFamily="18" charset="0"/>
              </a:rPr>
              <a:t>b) 685,3  x  0,01   =  </a:t>
            </a:r>
            <a:r>
              <a:rPr lang="en-US" altLang="en-US" sz="2800" b="1" dirty="0">
                <a:solidFill>
                  <a:srgbClr val="FF3300"/>
                </a:solidFill>
                <a:latin typeface="Times New Roman" pitchFamily="18" charset="0"/>
              </a:rPr>
              <a:t>68,53</a:t>
            </a:r>
          </a:p>
          <a:p>
            <a:pPr fontAlgn="base"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en-US" altLang="en-US" sz="2800" b="1" dirty="0">
                <a:solidFill>
                  <a:prstClr val="black"/>
                </a:solidFill>
                <a:latin typeface="Times New Roman" pitchFamily="18" charset="0"/>
              </a:rPr>
              <a:t>c)   234,9 x 0,001 =  </a:t>
            </a:r>
            <a:r>
              <a:rPr lang="en-US" altLang="en-US" sz="2800" b="1" dirty="0">
                <a:solidFill>
                  <a:srgbClr val="FF3300"/>
                </a:solidFill>
                <a:latin typeface="Times New Roman" pitchFamily="18" charset="0"/>
              </a:rPr>
              <a:t>0,2349</a:t>
            </a:r>
          </a:p>
          <a:p>
            <a:pPr fontAlgn="base"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en-US" altLang="en-US" sz="2800" b="1" dirty="0">
                <a:solidFill>
                  <a:prstClr val="black"/>
                </a:solidFill>
                <a:latin typeface="Times New Roman" pitchFamily="18" charset="0"/>
              </a:rPr>
              <a:t>d)  75,2  x 10        =  </a:t>
            </a:r>
            <a:r>
              <a:rPr lang="en-US" altLang="en-US" sz="2800" b="1" dirty="0">
                <a:solidFill>
                  <a:srgbClr val="FF3300"/>
                </a:solidFill>
                <a:latin typeface="Times New Roman" pitchFamily="18" charset="0"/>
              </a:rPr>
              <a:t>7,52</a:t>
            </a:r>
            <a:endParaRPr lang="en-US" altLang="en-US" sz="2800" b="1" dirty="0">
              <a:solidFill>
                <a:srgbClr val="FF33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Rectangle 9"/>
          <p:cNvSpPr>
            <a:spLocks noChangeArrowheads="1"/>
          </p:cNvSpPr>
          <p:nvPr/>
        </p:nvSpPr>
        <p:spPr bwMode="auto">
          <a:xfrm>
            <a:off x="7086600" y="2286000"/>
            <a:ext cx="533400" cy="335280"/>
          </a:xfrm>
          <a:prstGeom prst="rect">
            <a:avLst/>
          </a:prstGeom>
          <a:solidFill>
            <a:srgbClr val="FF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vi-VN" altLang="en-US" sz="180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Rectangle 12"/>
          <p:cNvSpPr>
            <a:spLocks noChangeArrowheads="1"/>
          </p:cNvSpPr>
          <p:nvPr/>
        </p:nvSpPr>
        <p:spPr bwMode="auto">
          <a:xfrm>
            <a:off x="7074725" y="2959135"/>
            <a:ext cx="533400" cy="304800"/>
          </a:xfrm>
          <a:prstGeom prst="rect">
            <a:avLst/>
          </a:prstGeom>
          <a:solidFill>
            <a:srgbClr val="FF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vi-VN" altLang="en-US" sz="1800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8" name="Rectangle 13"/>
          <p:cNvSpPr>
            <a:spLocks noChangeArrowheads="1"/>
          </p:cNvSpPr>
          <p:nvPr/>
        </p:nvSpPr>
        <p:spPr bwMode="auto">
          <a:xfrm>
            <a:off x="7058396" y="3594066"/>
            <a:ext cx="533400" cy="335280"/>
          </a:xfrm>
          <a:prstGeom prst="rect">
            <a:avLst/>
          </a:prstGeom>
          <a:solidFill>
            <a:srgbClr val="FF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vi-VN" altLang="en-US" sz="1800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9" name="Rectangle 14"/>
          <p:cNvSpPr>
            <a:spLocks noChangeArrowheads="1"/>
          </p:cNvSpPr>
          <p:nvPr/>
        </p:nvSpPr>
        <p:spPr bwMode="auto">
          <a:xfrm>
            <a:off x="7058396" y="4245826"/>
            <a:ext cx="533400" cy="3048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vi-VN" altLang="en-US" sz="1800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4623BC8-7EA1-4D9F-8E03-AADEBEAA3B7E}"/>
              </a:ext>
            </a:extLst>
          </p:cNvPr>
          <p:cNvSpPr txBox="1"/>
          <p:nvPr/>
        </p:nvSpPr>
        <p:spPr>
          <a:xfrm>
            <a:off x="7129698" y="2194468"/>
            <a:ext cx="44435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9F8176E-5913-45CA-9262-56FBF196E468}"/>
              </a:ext>
            </a:extLst>
          </p:cNvPr>
          <p:cNvSpPr txBox="1"/>
          <p:nvPr/>
        </p:nvSpPr>
        <p:spPr>
          <a:xfrm>
            <a:off x="7148904" y="2844642"/>
            <a:ext cx="3850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4378B33-E3BA-465D-AC76-FE1EA8924CEE}"/>
              </a:ext>
            </a:extLst>
          </p:cNvPr>
          <p:cNvSpPr txBox="1"/>
          <p:nvPr/>
        </p:nvSpPr>
        <p:spPr>
          <a:xfrm>
            <a:off x="7147444" y="3490139"/>
            <a:ext cx="44435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F77DEB4-C28E-4E7B-BA00-42076E4779D4}"/>
              </a:ext>
            </a:extLst>
          </p:cNvPr>
          <p:cNvSpPr txBox="1"/>
          <p:nvPr/>
        </p:nvSpPr>
        <p:spPr>
          <a:xfrm>
            <a:off x="7159353" y="4136616"/>
            <a:ext cx="3850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</a:p>
        </p:txBody>
      </p:sp>
    </p:spTree>
    <p:extLst>
      <p:ext uri="{BB962C8B-B14F-4D97-AF65-F5344CB8AC3E}">
        <p14:creationId xmlns:p14="http://schemas.microsoft.com/office/powerpoint/2010/main" val="9669018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0" grpId="0"/>
      <p:bldP spid="11" grpId="0"/>
      <p:bldP spid="12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loud Callout 3"/>
          <p:cNvSpPr/>
          <p:nvPr/>
        </p:nvSpPr>
        <p:spPr>
          <a:xfrm>
            <a:off x="1937767" y="1295400"/>
            <a:ext cx="7642746" cy="2286000"/>
          </a:xfrm>
          <a:prstGeom prst="cloudCallou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200" b="1">
                <a:solidFill>
                  <a:schemeClr val="tx1"/>
                </a:solidFill>
                <a:latin typeface="+mj-lt"/>
              </a:rPr>
              <a:t>Muốn chia một số thập phân cho 10; 100; 1000;..... ta làm thế nào?</a:t>
            </a:r>
            <a:endParaRPr lang="en-US" sz="3200" b="1">
              <a:solidFill>
                <a:schemeClr val="tx1"/>
              </a:solidFill>
              <a:latin typeface="+mj-lt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514600" y="4038601"/>
            <a:ext cx="648908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32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fr-FR" sz="32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CBBS : Luyện tập chung</a:t>
            </a:r>
            <a:endParaRPr lang="en-US" sz="32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414102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BDRLC08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0" y="609600"/>
            <a:ext cx="6096000" cy="6064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2" name="Rectangle 15"/>
          <p:cNvSpPr>
            <a:spLocks noChangeArrowheads="1"/>
          </p:cNvSpPr>
          <p:nvPr/>
        </p:nvSpPr>
        <p:spPr bwMode="auto">
          <a:xfrm>
            <a:off x="1524021" y="3049072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en-US" altLang="en-US" sz="1800">
              <a:solidFill>
                <a:srgbClr val="000000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038600" y="3233738"/>
            <a:ext cx="4343400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6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CHÀO TẠM BIỆT</a:t>
            </a:r>
            <a:r>
              <a:rPr lang="en-US" sz="6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  <a:endParaRPr lang="vi-VN" sz="6600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86367993"/>
      </p:ext>
    </p:extLst>
  </p:cSld>
  <p:clrMapOvr>
    <a:masterClrMapping/>
  </p:clrMapOvr>
  <p:transition>
    <p:zoom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781666" y="685800"/>
            <a:ext cx="662873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vi-VN" sz="5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YÊU CẦU CẦN ĐẠT</a:t>
            </a:r>
            <a:endParaRPr lang="en-US" sz="54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reflection blurRad="12700" stA="28000" endPos="45000" dist="1000" dir="5400000" sy="-100000" algn="bl" rotWithShape="0"/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209800" y="2438421"/>
            <a:ext cx="8001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  <a:buClr>
                <a:srgbClr val="FF0000"/>
              </a:buClr>
            </a:pPr>
            <a:r>
              <a:rPr lang="vi-V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vi-V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iết chia một số thập phân cho 10; 100; 1000;....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Freeform 11">
            <a:extLst>
              <a:ext uri="{FF2B5EF4-FFF2-40B4-BE49-F238E27FC236}">
                <a16:creationId xmlns:a16="http://schemas.microsoft.com/office/drawing/2014/main" id="{7F6FD97C-26EF-4D4A-88B9-AC2C0FE8A389}"/>
              </a:ext>
            </a:extLst>
          </p:cNvPr>
          <p:cNvSpPr/>
          <p:nvPr/>
        </p:nvSpPr>
        <p:spPr bwMode="auto">
          <a:xfrm>
            <a:off x="1828801" y="2824030"/>
            <a:ext cx="468807" cy="354978"/>
          </a:xfrm>
          <a:custGeom>
            <a:avLst/>
            <a:gdLst>
              <a:gd name="connsiteX0" fmla="*/ 169069 w 397669"/>
              <a:gd name="connsiteY0" fmla="*/ 176212 h 280987"/>
              <a:gd name="connsiteX1" fmla="*/ 73819 w 397669"/>
              <a:gd name="connsiteY1" fmla="*/ 97631 h 280987"/>
              <a:gd name="connsiteX2" fmla="*/ 0 w 397669"/>
              <a:gd name="connsiteY2" fmla="*/ 169068 h 280987"/>
              <a:gd name="connsiteX3" fmla="*/ 126206 w 397669"/>
              <a:gd name="connsiteY3" fmla="*/ 280987 h 280987"/>
              <a:gd name="connsiteX4" fmla="*/ 219075 w 397669"/>
              <a:gd name="connsiteY4" fmla="*/ 273843 h 280987"/>
              <a:gd name="connsiteX5" fmla="*/ 397669 w 397669"/>
              <a:gd name="connsiteY5" fmla="*/ 35718 h 280987"/>
              <a:gd name="connsiteX6" fmla="*/ 376237 w 397669"/>
              <a:gd name="connsiteY6" fmla="*/ 0 h 280987"/>
              <a:gd name="connsiteX7" fmla="*/ 169069 w 397669"/>
              <a:gd name="connsiteY7" fmla="*/ 176212 h 280987"/>
              <a:gd name="connsiteX0" fmla="*/ 169069 w 397669"/>
              <a:gd name="connsiteY0" fmla="*/ 176212 h 289079"/>
              <a:gd name="connsiteX1" fmla="*/ 73819 w 397669"/>
              <a:gd name="connsiteY1" fmla="*/ 97631 h 289079"/>
              <a:gd name="connsiteX2" fmla="*/ 0 w 397669"/>
              <a:gd name="connsiteY2" fmla="*/ 169068 h 289079"/>
              <a:gd name="connsiteX3" fmla="*/ 126206 w 397669"/>
              <a:gd name="connsiteY3" fmla="*/ 280987 h 289079"/>
              <a:gd name="connsiteX4" fmla="*/ 219075 w 397669"/>
              <a:gd name="connsiteY4" fmla="*/ 273843 h 289079"/>
              <a:gd name="connsiteX5" fmla="*/ 397669 w 397669"/>
              <a:gd name="connsiteY5" fmla="*/ 35718 h 289079"/>
              <a:gd name="connsiteX6" fmla="*/ 376237 w 397669"/>
              <a:gd name="connsiteY6" fmla="*/ 0 h 289079"/>
              <a:gd name="connsiteX7" fmla="*/ 169069 w 397669"/>
              <a:gd name="connsiteY7" fmla="*/ 176212 h 289079"/>
              <a:gd name="connsiteX0" fmla="*/ 169069 w 397669"/>
              <a:gd name="connsiteY0" fmla="*/ 176212 h 297100"/>
              <a:gd name="connsiteX1" fmla="*/ 73819 w 397669"/>
              <a:gd name="connsiteY1" fmla="*/ 97631 h 297100"/>
              <a:gd name="connsiteX2" fmla="*/ 0 w 397669"/>
              <a:gd name="connsiteY2" fmla="*/ 169068 h 297100"/>
              <a:gd name="connsiteX3" fmla="*/ 126206 w 397669"/>
              <a:gd name="connsiteY3" fmla="*/ 280987 h 297100"/>
              <a:gd name="connsiteX4" fmla="*/ 219075 w 397669"/>
              <a:gd name="connsiteY4" fmla="*/ 273843 h 297100"/>
              <a:gd name="connsiteX5" fmla="*/ 397669 w 397669"/>
              <a:gd name="connsiteY5" fmla="*/ 35718 h 297100"/>
              <a:gd name="connsiteX6" fmla="*/ 376237 w 397669"/>
              <a:gd name="connsiteY6" fmla="*/ 0 h 297100"/>
              <a:gd name="connsiteX7" fmla="*/ 169069 w 397669"/>
              <a:gd name="connsiteY7" fmla="*/ 176212 h 297100"/>
              <a:gd name="connsiteX0" fmla="*/ 177436 w 406036"/>
              <a:gd name="connsiteY0" fmla="*/ 176212 h 297100"/>
              <a:gd name="connsiteX1" fmla="*/ 82186 w 406036"/>
              <a:gd name="connsiteY1" fmla="*/ 97631 h 297100"/>
              <a:gd name="connsiteX2" fmla="*/ 8367 w 406036"/>
              <a:gd name="connsiteY2" fmla="*/ 169068 h 297100"/>
              <a:gd name="connsiteX3" fmla="*/ 134573 w 406036"/>
              <a:gd name="connsiteY3" fmla="*/ 280987 h 297100"/>
              <a:gd name="connsiteX4" fmla="*/ 227442 w 406036"/>
              <a:gd name="connsiteY4" fmla="*/ 273843 h 297100"/>
              <a:gd name="connsiteX5" fmla="*/ 406036 w 406036"/>
              <a:gd name="connsiteY5" fmla="*/ 35718 h 297100"/>
              <a:gd name="connsiteX6" fmla="*/ 384604 w 406036"/>
              <a:gd name="connsiteY6" fmla="*/ 0 h 297100"/>
              <a:gd name="connsiteX7" fmla="*/ 177436 w 406036"/>
              <a:gd name="connsiteY7" fmla="*/ 176212 h 297100"/>
              <a:gd name="connsiteX0" fmla="*/ 179971 w 408571"/>
              <a:gd name="connsiteY0" fmla="*/ 176212 h 297100"/>
              <a:gd name="connsiteX1" fmla="*/ 84721 w 408571"/>
              <a:gd name="connsiteY1" fmla="*/ 97631 h 297100"/>
              <a:gd name="connsiteX2" fmla="*/ 10902 w 408571"/>
              <a:gd name="connsiteY2" fmla="*/ 169068 h 297100"/>
              <a:gd name="connsiteX3" fmla="*/ 137108 w 408571"/>
              <a:gd name="connsiteY3" fmla="*/ 280987 h 297100"/>
              <a:gd name="connsiteX4" fmla="*/ 229977 w 408571"/>
              <a:gd name="connsiteY4" fmla="*/ 273843 h 297100"/>
              <a:gd name="connsiteX5" fmla="*/ 408571 w 408571"/>
              <a:gd name="connsiteY5" fmla="*/ 35718 h 297100"/>
              <a:gd name="connsiteX6" fmla="*/ 387139 w 408571"/>
              <a:gd name="connsiteY6" fmla="*/ 0 h 297100"/>
              <a:gd name="connsiteX7" fmla="*/ 179971 w 408571"/>
              <a:gd name="connsiteY7" fmla="*/ 176212 h 297100"/>
              <a:gd name="connsiteX0" fmla="*/ 179971 w 408571"/>
              <a:gd name="connsiteY0" fmla="*/ 176212 h 297100"/>
              <a:gd name="connsiteX1" fmla="*/ 84721 w 408571"/>
              <a:gd name="connsiteY1" fmla="*/ 97631 h 297100"/>
              <a:gd name="connsiteX2" fmla="*/ 10902 w 408571"/>
              <a:gd name="connsiteY2" fmla="*/ 169068 h 297100"/>
              <a:gd name="connsiteX3" fmla="*/ 137108 w 408571"/>
              <a:gd name="connsiteY3" fmla="*/ 280987 h 297100"/>
              <a:gd name="connsiteX4" fmla="*/ 229977 w 408571"/>
              <a:gd name="connsiteY4" fmla="*/ 273843 h 297100"/>
              <a:gd name="connsiteX5" fmla="*/ 408571 w 408571"/>
              <a:gd name="connsiteY5" fmla="*/ 35718 h 297100"/>
              <a:gd name="connsiteX6" fmla="*/ 387139 w 408571"/>
              <a:gd name="connsiteY6" fmla="*/ 0 h 297100"/>
              <a:gd name="connsiteX7" fmla="*/ 179971 w 408571"/>
              <a:gd name="connsiteY7" fmla="*/ 176212 h 297100"/>
              <a:gd name="connsiteX0" fmla="*/ 179971 w 408571"/>
              <a:gd name="connsiteY0" fmla="*/ 176212 h 297100"/>
              <a:gd name="connsiteX1" fmla="*/ 84721 w 408571"/>
              <a:gd name="connsiteY1" fmla="*/ 97631 h 297100"/>
              <a:gd name="connsiteX2" fmla="*/ 10902 w 408571"/>
              <a:gd name="connsiteY2" fmla="*/ 169068 h 297100"/>
              <a:gd name="connsiteX3" fmla="*/ 137108 w 408571"/>
              <a:gd name="connsiteY3" fmla="*/ 280987 h 297100"/>
              <a:gd name="connsiteX4" fmla="*/ 229977 w 408571"/>
              <a:gd name="connsiteY4" fmla="*/ 273843 h 297100"/>
              <a:gd name="connsiteX5" fmla="*/ 408571 w 408571"/>
              <a:gd name="connsiteY5" fmla="*/ 35718 h 297100"/>
              <a:gd name="connsiteX6" fmla="*/ 387139 w 408571"/>
              <a:gd name="connsiteY6" fmla="*/ 0 h 297100"/>
              <a:gd name="connsiteX7" fmla="*/ 179971 w 408571"/>
              <a:gd name="connsiteY7" fmla="*/ 176212 h 297100"/>
              <a:gd name="connsiteX0" fmla="*/ 179971 w 408571"/>
              <a:gd name="connsiteY0" fmla="*/ 176212 h 297100"/>
              <a:gd name="connsiteX1" fmla="*/ 84721 w 408571"/>
              <a:gd name="connsiteY1" fmla="*/ 97631 h 297100"/>
              <a:gd name="connsiteX2" fmla="*/ 10902 w 408571"/>
              <a:gd name="connsiteY2" fmla="*/ 169068 h 297100"/>
              <a:gd name="connsiteX3" fmla="*/ 137108 w 408571"/>
              <a:gd name="connsiteY3" fmla="*/ 280987 h 297100"/>
              <a:gd name="connsiteX4" fmla="*/ 229977 w 408571"/>
              <a:gd name="connsiteY4" fmla="*/ 273843 h 297100"/>
              <a:gd name="connsiteX5" fmla="*/ 408571 w 408571"/>
              <a:gd name="connsiteY5" fmla="*/ 35718 h 297100"/>
              <a:gd name="connsiteX6" fmla="*/ 387139 w 408571"/>
              <a:gd name="connsiteY6" fmla="*/ 0 h 297100"/>
              <a:gd name="connsiteX7" fmla="*/ 179971 w 408571"/>
              <a:gd name="connsiteY7" fmla="*/ 176212 h 297100"/>
              <a:gd name="connsiteX0" fmla="*/ 179971 w 408571"/>
              <a:gd name="connsiteY0" fmla="*/ 176212 h 297100"/>
              <a:gd name="connsiteX1" fmla="*/ 84721 w 408571"/>
              <a:gd name="connsiteY1" fmla="*/ 97631 h 297100"/>
              <a:gd name="connsiteX2" fmla="*/ 10902 w 408571"/>
              <a:gd name="connsiteY2" fmla="*/ 169068 h 297100"/>
              <a:gd name="connsiteX3" fmla="*/ 137108 w 408571"/>
              <a:gd name="connsiteY3" fmla="*/ 280987 h 297100"/>
              <a:gd name="connsiteX4" fmla="*/ 229977 w 408571"/>
              <a:gd name="connsiteY4" fmla="*/ 273843 h 297100"/>
              <a:gd name="connsiteX5" fmla="*/ 408571 w 408571"/>
              <a:gd name="connsiteY5" fmla="*/ 35718 h 297100"/>
              <a:gd name="connsiteX6" fmla="*/ 387139 w 408571"/>
              <a:gd name="connsiteY6" fmla="*/ 0 h 297100"/>
              <a:gd name="connsiteX7" fmla="*/ 179971 w 408571"/>
              <a:gd name="connsiteY7" fmla="*/ 176212 h 297100"/>
              <a:gd name="connsiteX0" fmla="*/ 179971 w 425397"/>
              <a:gd name="connsiteY0" fmla="*/ 176212 h 297100"/>
              <a:gd name="connsiteX1" fmla="*/ 84721 w 425397"/>
              <a:gd name="connsiteY1" fmla="*/ 97631 h 297100"/>
              <a:gd name="connsiteX2" fmla="*/ 10902 w 425397"/>
              <a:gd name="connsiteY2" fmla="*/ 169068 h 297100"/>
              <a:gd name="connsiteX3" fmla="*/ 137108 w 425397"/>
              <a:gd name="connsiteY3" fmla="*/ 280987 h 297100"/>
              <a:gd name="connsiteX4" fmla="*/ 229977 w 425397"/>
              <a:gd name="connsiteY4" fmla="*/ 273843 h 297100"/>
              <a:gd name="connsiteX5" fmla="*/ 408571 w 425397"/>
              <a:gd name="connsiteY5" fmla="*/ 35718 h 297100"/>
              <a:gd name="connsiteX6" fmla="*/ 387139 w 425397"/>
              <a:gd name="connsiteY6" fmla="*/ 0 h 297100"/>
              <a:gd name="connsiteX7" fmla="*/ 179971 w 425397"/>
              <a:gd name="connsiteY7" fmla="*/ 176212 h 297100"/>
              <a:gd name="connsiteX0" fmla="*/ 179971 w 445220"/>
              <a:gd name="connsiteY0" fmla="*/ 184370 h 305258"/>
              <a:gd name="connsiteX1" fmla="*/ 84721 w 445220"/>
              <a:gd name="connsiteY1" fmla="*/ 105789 h 305258"/>
              <a:gd name="connsiteX2" fmla="*/ 10902 w 445220"/>
              <a:gd name="connsiteY2" fmla="*/ 177226 h 305258"/>
              <a:gd name="connsiteX3" fmla="*/ 137108 w 445220"/>
              <a:gd name="connsiteY3" fmla="*/ 289145 h 305258"/>
              <a:gd name="connsiteX4" fmla="*/ 229977 w 445220"/>
              <a:gd name="connsiteY4" fmla="*/ 282001 h 305258"/>
              <a:gd name="connsiteX5" fmla="*/ 408571 w 445220"/>
              <a:gd name="connsiteY5" fmla="*/ 43876 h 305258"/>
              <a:gd name="connsiteX6" fmla="*/ 387139 w 445220"/>
              <a:gd name="connsiteY6" fmla="*/ 8158 h 305258"/>
              <a:gd name="connsiteX7" fmla="*/ 179971 w 445220"/>
              <a:gd name="connsiteY7" fmla="*/ 184370 h 3052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45220" h="305258">
                <a:moveTo>
                  <a:pt x="179971" y="184370"/>
                </a:moveTo>
                <a:lnTo>
                  <a:pt x="84721" y="105789"/>
                </a:lnTo>
                <a:cubicBezTo>
                  <a:pt x="31540" y="79595"/>
                  <a:pt x="-24023" y="115314"/>
                  <a:pt x="10902" y="177226"/>
                </a:cubicBezTo>
                <a:lnTo>
                  <a:pt x="137108" y="289145"/>
                </a:lnTo>
                <a:cubicBezTo>
                  <a:pt x="170445" y="310576"/>
                  <a:pt x="199021" y="312957"/>
                  <a:pt x="229977" y="282001"/>
                </a:cubicBezTo>
                <a:cubicBezTo>
                  <a:pt x="277602" y="197863"/>
                  <a:pt x="322846" y="108963"/>
                  <a:pt x="408571" y="43876"/>
                </a:cubicBezTo>
                <a:cubicBezTo>
                  <a:pt x="453815" y="17683"/>
                  <a:pt x="468102" y="-15654"/>
                  <a:pt x="387139" y="8158"/>
                </a:cubicBezTo>
                <a:cubicBezTo>
                  <a:pt x="287127" y="35939"/>
                  <a:pt x="234739" y="125633"/>
                  <a:pt x="179971" y="184370"/>
                </a:cubicBezTo>
                <a:close/>
              </a:path>
            </a:pathLst>
          </a:custGeom>
          <a:solidFill>
            <a:srgbClr val="92D050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807479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BDRLC08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0" y="609600"/>
            <a:ext cx="6096000" cy="6064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2" name="Rectangle 15"/>
          <p:cNvSpPr>
            <a:spLocks noChangeArrowheads="1"/>
          </p:cNvSpPr>
          <p:nvPr/>
        </p:nvSpPr>
        <p:spPr bwMode="auto">
          <a:xfrm>
            <a:off x="1524021" y="3049072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en-US" altLang="en-US" sz="1800">
              <a:solidFill>
                <a:srgbClr val="000000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495800" y="3810000"/>
            <a:ext cx="4114800" cy="1752600"/>
          </a:xfrm>
          <a:prstGeom prst="rect">
            <a:avLst/>
          </a:prstGeom>
          <a:noFill/>
        </p:spPr>
        <p:txBody>
          <a:bodyPr wrap="square" rtlCol="0">
            <a:prstTxWarp prst="textStop">
              <a:avLst/>
            </a:prstTxWarp>
            <a:spAutoFit/>
          </a:bodyPr>
          <a:lstStyle/>
          <a:p>
            <a:r>
              <a:rPr lang="vi-VN" sz="6600" b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Khám phá</a:t>
            </a:r>
            <a:endParaRPr lang="en-US" sz="6600" b="1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28575787"/>
      </p:ext>
    </p:extLst>
  </p:cSld>
  <p:clrMapOvr>
    <a:masterClrMapping/>
  </p:clrMapOvr>
  <p:transition>
    <p:zoom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13"/>
          <p:cNvSpPr txBox="1">
            <a:spLocks noChangeArrowheads="1"/>
          </p:cNvSpPr>
          <p:nvPr/>
        </p:nvSpPr>
        <p:spPr bwMode="auto">
          <a:xfrm>
            <a:off x="1627188" y="304800"/>
            <a:ext cx="5078412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b="1" dirty="0">
                <a:solidFill>
                  <a:srgbClr val="0000CC"/>
                </a:solidFill>
                <a:latin typeface="Times New Roman" pitchFamily="18" charset="0"/>
              </a:rPr>
              <a:t>a) </a:t>
            </a:r>
            <a:r>
              <a:rPr lang="en-US" altLang="en-US" b="1" dirty="0" err="1">
                <a:solidFill>
                  <a:srgbClr val="0000CC"/>
                </a:solidFill>
                <a:latin typeface="Times New Roman" pitchFamily="18" charset="0"/>
              </a:rPr>
              <a:t>Ví</a:t>
            </a:r>
            <a:r>
              <a:rPr lang="en-US" altLang="en-US" b="1" dirty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altLang="en-US" b="1" dirty="0" err="1">
                <a:solidFill>
                  <a:srgbClr val="0000CC"/>
                </a:solidFill>
                <a:latin typeface="Times New Roman" pitchFamily="18" charset="0"/>
              </a:rPr>
              <a:t>dụ</a:t>
            </a:r>
            <a:r>
              <a:rPr lang="en-US" altLang="en-US" b="1" dirty="0">
                <a:solidFill>
                  <a:srgbClr val="0000CC"/>
                </a:solidFill>
                <a:latin typeface="Times New Roman" pitchFamily="18" charset="0"/>
              </a:rPr>
              <a:t> 1:  213,8 : 10 </a:t>
            </a:r>
            <a:r>
              <a:rPr lang="en-US" altLang="en-US" dirty="0">
                <a:solidFill>
                  <a:srgbClr val="0000CC"/>
                </a:solidFill>
                <a:latin typeface="Times New Roman" pitchFamily="18" charset="0"/>
              </a:rPr>
              <a:t>=</a:t>
            </a:r>
            <a:r>
              <a:rPr lang="en-US" altLang="en-US" b="1" dirty="0">
                <a:solidFill>
                  <a:srgbClr val="0000CC"/>
                </a:solidFill>
                <a:latin typeface="Times New Roman" pitchFamily="18" charset="0"/>
              </a:rPr>
              <a:t> ?</a:t>
            </a:r>
            <a:endParaRPr lang="en-US" altLang="en-US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 Box 18"/>
          <p:cNvSpPr txBox="1">
            <a:spLocks noChangeArrowheads="1"/>
          </p:cNvSpPr>
          <p:nvPr/>
        </p:nvSpPr>
        <p:spPr bwMode="auto">
          <a:xfrm>
            <a:off x="3448050" y="1745675"/>
            <a:ext cx="5334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b="1" dirty="0">
                <a:latin typeface="Times New Roman" pitchFamily="18" charset="0"/>
              </a:rPr>
              <a:t>2</a:t>
            </a:r>
          </a:p>
        </p:txBody>
      </p:sp>
      <p:sp>
        <p:nvSpPr>
          <p:cNvPr id="6" name="Text Box 24"/>
          <p:cNvSpPr txBox="1">
            <a:spLocks noChangeArrowheads="1"/>
          </p:cNvSpPr>
          <p:nvPr/>
        </p:nvSpPr>
        <p:spPr bwMode="auto">
          <a:xfrm>
            <a:off x="5962417" y="1419449"/>
            <a:ext cx="367982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b="1">
                <a:latin typeface="Times New Roman" pitchFamily="18" charset="0"/>
              </a:rPr>
              <a:t>213,8 : 10 </a:t>
            </a:r>
            <a:r>
              <a:rPr lang="en-US" altLang="en-US">
                <a:latin typeface="Times New Roman" pitchFamily="18" charset="0"/>
              </a:rPr>
              <a:t>=</a:t>
            </a:r>
            <a:r>
              <a:rPr lang="en-US" altLang="en-US" b="1">
                <a:latin typeface="Times New Roman" pitchFamily="18" charset="0"/>
              </a:rPr>
              <a:t> 21,38</a:t>
            </a:r>
          </a:p>
        </p:txBody>
      </p:sp>
      <p:sp>
        <p:nvSpPr>
          <p:cNvPr id="7" name="Text Box 18"/>
          <p:cNvSpPr txBox="1">
            <a:spLocks noChangeArrowheads="1"/>
          </p:cNvSpPr>
          <p:nvPr/>
        </p:nvSpPr>
        <p:spPr bwMode="auto">
          <a:xfrm>
            <a:off x="3073400" y="3106738"/>
            <a:ext cx="5334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b="1">
                <a:latin typeface="Times New Roman" pitchFamily="18" charset="0"/>
              </a:rPr>
              <a:t>0</a:t>
            </a:r>
          </a:p>
        </p:txBody>
      </p:sp>
      <p:sp>
        <p:nvSpPr>
          <p:cNvPr id="8" name="Text Box 18"/>
          <p:cNvSpPr txBox="1">
            <a:spLocks noChangeArrowheads="1"/>
          </p:cNvSpPr>
          <p:nvPr/>
        </p:nvSpPr>
        <p:spPr bwMode="auto">
          <a:xfrm>
            <a:off x="3892742" y="1721925"/>
            <a:ext cx="2667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b="1" dirty="0">
                <a:latin typeface="Times New Roman" pitchFamily="18" charset="0"/>
              </a:rPr>
              <a:t>,</a:t>
            </a:r>
          </a:p>
        </p:txBody>
      </p:sp>
      <p:sp>
        <p:nvSpPr>
          <p:cNvPr id="9" name="Text Box 18"/>
          <p:cNvSpPr txBox="1">
            <a:spLocks noChangeArrowheads="1"/>
          </p:cNvSpPr>
          <p:nvPr/>
        </p:nvSpPr>
        <p:spPr bwMode="auto">
          <a:xfrm>
            <a:off x="4267200" y="1742375"/>
            <a:ext cx="5334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b="1">
                <a:latin typeface="Times New Roman" pitchFamily="18" charset="0"/>
              </a:rPr>
              <a:t>8</a:t>
            </a:r>
          </a:p>
        </p:txBody>
      </p:sp>
      <p:grpSp>
        <p:nvGrpSpPr>
          <p:cNvPr id="10" name="Group 3"/>
          <p:cNvGrpSpPr>
            <a:grpSpLocks/>
          </p:cNvGrpSpPr>
          <p:nvPr/>
        </p:nvGrpSpPr>
        <p:grpSpPr bwMode="auto">
          <a:xfrm>
            <a:off x="3390900" y="1066800"/>
            <a:ext cx="1231900" cy="1905000"/>
            <a:chOff x="2187575" y="2624138"/>
            <a:chExt cx="1232008" cy="1905000"/>
          </a:xfrm>
        </p:grpSpPr>
        <p:sp>
          <p:nvSpPr>
            <p:cNvPr id="11" name="Line 42"/>
            <p:cNvSpPr>
              <a:spLocks noChangeShapeType="1"/>
            </p:cNvSpPr>
            <p:nvPr/>
          </p:nvSpPr>
          <p:spPr bwMode="auto">
            <a:xfrm flipH="1">
              <a:off x="2187575" y="3233738"/>
              <a:ext cx="1232008" cy="0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" name="Line 43"/>
            <p:cNvSpPr>
              <a:spLocks noChangeShapeType="1"/>
            </p:cNvSpPr>
            <p:nvPr/>
          </p:nvSpPr>
          <p:spPr bwMode="auto">
            <a:xfrm>
              <a:off x="2187575" y="2624138"/>
              <a:ext cx="0" cy="1905000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3" name="Rectangle 46"/>
          <p:cNvSpPr>
            <a:spLocks noChangeArrowheads="1"/>
          </p:cNvSpPr>
          <p:nvPr/>
        </p:nvSpPr>
        <p:spPr bwMode="auto">
          <a:xfrm>
            <a:off x="2057420" y="1125578"/>
            <a:ext cx="2031325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b="1">
                <a:latin typeface="Times New Roman" pitchFamily="18" charset="0"/>
              </a:rPr>
              <a:t>213,8     10</a:t>
            </a:r>
          </a:p>
        </p:txBody>
      </p:sp>
      <p:sp>
        <p:nvSpPr>
          <p:cNvPr id="14" name="Text Box 18"/>
          <p:cNvSpPr txBox="1">
            <a:spLocks noChangeArrowheads="1"/>
          </p:cNvSpPr>
          <p:nvPr/>
        </p:nvSpPr>
        <p:spPr bwMode="auto">
          <a:xfrm>
            <a:off x="2217992" y="1735138"/>
            <a:ext cx="5334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b="1">
                <a:latin typeface="Times New Roman" pitchFamily="18" charset="0"/>
              </a:rPr>
              <a:t>1</a:t>
            </a:r>
          </a:p>
        </p:txBody>
      </p:sp>
      <p:sp>
        <p:nvSpPr>
          <p:cNvPr id="15" name="Text Box 18"/>
          <p:cNvSpPr txBox="1">
            <a:spLocks noChangeArrowheads="1"/>
          </p:cNvSpPr>
          <p:nvPr/>
        </p:nvSpPr>
        <p:spPr bwMode="auto">
          <a:xfrm>
            <a:off x="2449513" y="1735138"/>
            <a:ext cx="5334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b="1">
                <a:latin typeface="Times New Roman" pitchFamily="18" charset="0"/>
              </a:rPr>
              <a:t>3</a:t>
            </a:r>
          </a:p>
        </p:txBody>
      </p:sp>
      <p:sp>
        <p:nvSpPr>
          <p:cNvPr id="16" name="Text Box 18"/>
          <p:cNvSpPr txBox="1">
            <a:spLocks noChangeArrowheads="1"/>
          </p:cNvSpPr>
          <p:nvPr/>
        </p:nvSpPr>
        <p:spPr bwMode="auto">
          <a:xfrm>
            <a:off x="3658424" y="1735138"/>
            <a:ext cx="348427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b="1" dirty="0">
                <a:latin typeface="Times New Roman" pitchFamily="18" charset="0"/>
              </a:rPr>
              <a:t>1</a:t>
            </a:r>
          </a:p>
        </p:txBody>
      </p:sp>
      <p:sp>
        <p:nvSpPr>
          <p:cNvPr id="17" name="Text Box 18"/>
          <p:cNvSpPr txBox="1">
            <a:spLocks noChangeArrowheads="1"/>
          </p:cNvSpPr>
          <p:nvPr/>
        </p:nvSpPr>
        <p:spPr bwMode="auto">
          <a:xfrm>
            <a:off x="2484438" y="2211388"/>
            <a:ext cx="5334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b="1">
                <a:latin typeface="Times New Roman" pitchFamily="18" charset="0"/>
              </a:rPr>
              <a:t>3</a:t>
            </a:r>
          </a:p>
        </p:txBody>
      </p:sp>
      <p:sp>
        <p:nvSpPr>
          <p:cNvPr id="18" name="Text Box 18"/>
          <p:cNvSpPr txBox="1">
            <a:spLocks noChangeArrowheads="1"/>
          </p:cNvSpPr>
          <p:nvPr/>
        </p:nvSpPr>
        <p:spPr bwMode="auto">
          <a:xfrm>
            <a:off x="2794000" y="2206625"/>
            <a:ext cx="5334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b="1">
                <a:latin typeface="Times New Roman" pitchFamily="18" charset="0"/>
              </a:rPr>
              <a:t>8</a:t>
            </a:r>
          </a:p>
        </p:txBody>
      </p:sp>
      <p:sp>
        <p:nvSpPr>
          <p:cNvPr id="19" name="Text Box 18"/>
          <p:cNvSpPr txBox="1">
            <a:spLocks noChangeArrowheads="1"/>
          </p:cNvSpPr>
          <p:nvPr/>
        </p:nvSpPr>
        <p:spPr bwMode="auto">
          <a:xfrm>
            <a:off x="4038600" y="1752795"/>
            <a:ext cx="5334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b="1" dirty="0">
                <a:latin typeface="Times New Roman" pitchFamily="18" charset="0"/>
              </a:rPr>
              <a:t>3</a:t>
            </a:r>
          </a:p>
        </p:txBody>
      </p:sp>
      <p:sp>
        <p:nvSpPr>
          <p:cNvPr id="20" name="Text Box 18"/>
          <p:cNvSpPr txBox="1">
            <a:spLocks noChangeArrowheads="1"/>
          </p:cNvSpPr>
          <p:nvPr/>
        </p:nvSpPr>
        <p:spPr bwMode="auto">
          <a:xfrm>
            <a:off x="2784475" y="2649538"/>
            <a:ext cx="5334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b="1">
                <a:latin typeface="Times New Roman" pitchFamily="18" charset="0"/>
              </a:rPr>
              <a:t>8</a:t>
            </a:r>
          </a:p>
        </p:txBody>
      </p:sp>
      <p:sp>
        <p:nvSpPr>
          <p:cNvPr id="21" name="Text Box 18"/>
          <p:cNvSpPr txBox="1">
            <a:spLocks noChangeArrowheads="1"/>
          </p:cNvSpPr>
          <p:nvPr/>
        </p:nvSpPr>
        <p:spPr bwMode="auto">
          <a:xfrm>
            <a:off x="3060700" y="2649538"/>
            <a:ext cx="5334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b="1">
                <a:latin typeface="Times New Roman" pitchFamily="18" charset="0"/>
              </a:rPr>
              <a:t>0</a:t>
            </a:r>
          </a:p>
        </p:txBody>
      </p:sp>
      <p:sp>
        <p:nvSpPr>
          <p:cNvPr id="25" name="Text Box 23"/>
          <p:cNvSpPr txBox="1">
            <a:spLocks noChangeArrowheads="1"/>
          </p:cNvSpPr>
          <p:nvPr/>
        </p:nvSpPr>
        <p:spPr bwMode="auto">
          <a:xfrm>
            <a:off x="1656608" y="5500689"/>
            <a:ext cx="8991600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  <a:buFontTx/>
              <a:buNone/>
            </a:pPr>
            <a:r>
              <a:rPr lang="en-US" altLang="en-US" sz="2800" b="1" i="1" u="sng" dirty="0" err="1">
                <a:latin typeface="Times New Roman" pitchFamily="18" charset="0"/>
              </a:rPr>
              <a:t>Nhận</a:t>
            </a:r>
            <a:r>
              <a:rPr lang="en-US" altLang="en-US" sz="2800" b="1" i="1" u="sng" dirty="0">
                <a:latin typeface="Times New Roman" pitchFamily="18" charset="0"/>
              </a:rPr>
              <a:t> </a:t>
            </a:r>
            <a:r>
              <a:rPr lang="en-US" altLang="en-US" sz="2800" b="1" i="1" u="sng" dirty="0" err="1">
                <a:latin typeface="Times New Roman" pitchFamily="18" charset="0"/>
              </a:rPr>
              <a:t>xét</a:t>
            </a:r>
            <a:r>
              <a:rPr lang="en-US" altLang="en-US" sz="2800" b="1" i="1" dirty="0">
                <a:latin typeface="Times New Roman" pitchFamily="18" charset="0"/>
              </a:rPr>
              <a:t>: </a:t>
            </a:r>
            <a:r>
              <a:rPr lang="en-US" altLang="en-US" sz="2800" b="1" dirty="0" err="1">
                <a:latin typeface="Times New Roman" pitchFamily="18" charset="0"/>
              </a:rPr>
              <a:t>Nếu</a:t>
            </a:r>
            <a:r>
              <a:rPr lang="en-US" altLang="en-US" sz="2800" b="1" dirty="0">
                <a:latin typeface="Times New Roman" pitchFamily="18" charset="0"/>
              </a:rPr>
              <a:t> </a:t>
            </a:r>
            <a:r>
              <a:rPr lang="en-US" altLang="en-US" sz="2800" b="1" dirty="0" err="1">
                <a:latin typeface="Times New Roman" pitchFamily="18" charset="0"/>
              </a:rPr>
              <a:t>chuyển</a:t>
            </a:r>
            <a:r>
              <a:rPr lang="en-US" altLang="en-US" sz="2800" b="1" dirty="0">
                <a:latin typeface="Times New Roman" pitchFamily="18" charset="0"/>
              </a:rPr>
              <a:t> </a:t>
            </a:r>
            <a:r>
              <a:rPr lang="en-US" altLang="en-US" sz="2800" b="1" dirty="0" err="1">
                <a:latin typeface="Times New Roman" pitchFamily="18" charset="0"/>
              </a:rPr>
              <a:t>dấu</a:t>
            </a:r>
            <a:r>
              <a:rPr lang="en-US" altLang="en-US" sz="2800" b="1" dirty="0">
                <a:latin typeface="Times New Roman" pitchFamily="18" charset="0"/>
              </a:rPr>
              <a:t> </a:t>
            </a:r>
            <a:r>
              <a:rPr lang="en-US" altLang="en-US" sz="2800" b="1" dirty="0" err="1">
                <a:latin typeface="Times New Roman" pitchFamily="18" charset="0"/>
              </a:rPr>
              <a:t>phẩy</a:t>
            </a:r>
            <a:r>
              <a:rPr lang="en-US" altLang="en-US" sz="2800" b="1" dirty="0">
                <a:latin typeface="Times New Roman" pitchFamily="18" charset="0"/>
              </a:rPr>
              <a:t> </a:t>
            </a:r>
            <a:r>
              <a:rPr lang="en-US" altLang="en-US" sz="2800" b="1" dirty="0" err="1">
                <a:latin typeface="Times New Roman" pitchFamily="18" charset="0"/>
              </a:rPr>
              <a:t>của</a:t>
            </a:r>
            <a:r>
              <a:rPr lang="en-US" altLang="en-US" sz="2800" b="1" dirty="0">
                <a:latin typeface="Times New Roman" pitchFamily="18" charset="0"/>
              </a:rPr>
              <a:t> </a:t>
            </a:r>
            <a:r>
              <a:rPr lang="en-US" altLang="en-US" sz="2800" b="1" dirty="0" err="1">
                <a:latin typeface="Times New Roman" pitchFamily="18" charset="0"/>
              </a:rPr>
              <a:t>số</a:t>
            </a:r>
            <a:r>
              <a:rPr lang="en-US" altLang="en-US" sz="2800" b="1" dirty="0">
                <a:latin typeface="Times New Roman" pitchFamily="18" charset="0"/>
              </a:rPr>
              <a:t> 213,8 sang </a:t>
            </a:r>
            <a:r>
              <a:rPr lang="en-US" altLang="en-US" sz="2800" b="1" dirty="0" err="1">
                <a:latin typeface="Times New Roman" pitchFamily="18" charset="0"/>
              </a:rPr>
              <a:t>bên</a:t>
            </a:r>
            <a:r>
              <a:rPr lang="en-US" altLang="en-US" sz="2800" b="1" dirty="0">
                <a:latin typeface="Times New Roman" pitchFamily="18" charset="0"/>
              </a:rPr>
              <a:t> </a:t>
            </a:r>
            <a:r>
              <a:rPr lang="en-US" altLang="en-US" sz="2800" b="1" dirty="0" err="1">
                <a:latin typeface="Times New Roman" pitchFamily="18" charset="0"/>
              </a:rPr>
              <a:t>trái</a:t>
            </a:r>
            <a:r>
              <a:rPr lang="en-US" altLang="en-US" sz="2800" b="1" dirty="0">
                <a:latin typeface="Times New Roman" pitchFamily="18" charset="0"/>
              </a:rPr>
              <a:t> </a:t>
            </a:r>
            <a:r>
              <a:rPr lang="en-US" altLang="en-US" sz="2800" b="1" dirty="0" err="1">
                <a:latin typeface="Times New Roman" pitchFamily="18" charset="0"/>
              </a:rPr>
              <a:t>một</a:t>
            </a:r>
            <a:r>
              <a:rPr lang="en-US" altLang="en-US" sz="2800" b="1" dirty="0">
                <a:latin typeface="Times New Roman" pitchFamily="18" charset="0"/>
              </a:rPr>
              <a:t> </a:t>
            </a:r>
            <a:r>
              <a:rPr lang="en-US" altLang="en-US" sz="2800" b="1" dirty="0" err="1">
                <a:latin typeface="Times New Roman" pitchFamily="18" charset="0"/>
              </a:rPr>
              <a:t>chữ</a:t>
            </a:r>
            <a:r>
              <a:rPr lang="en-US" altLang="en-US" sz="2800" b="1" dirty="0">
                <a:latin typeface="Times New Roman" pitchFamily="18" charset="0"/>
              </a:rPr>
              <a:t> </a:t>
            </a:r>
            <a:r>
              <a:rPr lang="en-US" altLang="en-US" sz="2800" b="1" dirty="0" err="1">
                <a:latin typeface="Times New Roman" pitchFamily="18" charset="0"/>
              </a:rPr>
              <a:t>số</a:t>
            </a:r>
            <a:r>
              <a:rPr lang="en-US" altLang="en-US" sz="2800" b="1" dirty="0">
                <a:latin typeface="Times New Roman" pitchFamily="18" charset="0"/>
              </a:rPr>
              <a:t> ta </a:t>
            </a:r>
            <a:r>
              <a:rPr lang="en-US" altLang="en-US" sz="2800" b="1" dirty="0" err="1">
                <a:latin typeface="Times New Roman" pitchFamily="18" charset="0"/>
              </a:rPr>
              <a:t>cũng</a:t>
            </a:r>
            <a:r>
              <a:rPr lang="en-US" altLang="en-US" sz="2800" b="1" dirty="0">
                <a:latin typeface="Times New Roman" pitchFamily="18" charset="0"/>
              </a:rPr>
              <a:t> </a:t>
            </a:r>
            <a:r>
              <a:rPr lang="en-US" altLang="en-US" sz="2800" b="1" dirty="0" err="1">
                <a:latin typeface="Times New Roman" pitchFamily="18" charset="0"/>
              </a:rPr>
              <a:t>được</a:t>
            </a:r>
            <a:r>
              <a:rPr lang="en-US" altLang="en-US" sz="2800" b="1" dirty="0">
                <a:latin typeface="Times New Roman" pitchFamily="18" charset="0"/>
              </a:rPr>
              <a:t> 21,38.</a:t>
            </a:r>
            <a:endParaRPr lang="en-US" alt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Rectangle 30"/>
          <p:cNvSpPr>
            <a:spLocks noChangeArrowheads="1"/>
          </p:cNvSpPr>
          <p:nvPr/>
        </p:nvSpPr>
        <p:spPr bwMode="auto">
          <a:xfrm>
            <a:off x="1777579" y="4148139"/>
            <a:ext cx="8361362" cy="954107"/>
          </a:xfrm>
          <a:prstGeom prst="rect">
            <a:avLst/>
          </a:prstGeom>
          <a:solidFill>
            <a:schemeClr val="bg1"/>
          </a:solidFill>
          <a:ln w="9525">
            <a:solidFill>
              <a:srgbClr val="0000CC"/>
            </a:solidFill>
            <a:miter lim="800000"/>
            <a:headEnd/>
            <a:tailEnd/>
          </a:ln>
        </p:spPr>
        <p:txBody>
          <a:bodyPr wrap="square" anchor="ctr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just">
              <a:spcBef>
                <a:spcPct val="0"/>
              </a:spcBef>
              <a:buFontTx/>
              <a:buNone/>
            </a:pPr>
            <a:r>
              <a:rPr lang="en-US" altLang="en-US" sz="2800" b="1" dirty="0">
                <a:solidFill>
                  <a:srgbClr val="0000CC"/>
                </a:solidFill>
                <a:latin typeface="Times New Roman" pitchFamily="18" charset="0"/>
              </a:rPr>
              <a:t>Khi chia </a:t>
            </a:r>
            <a:r>
              <a:rPr lang="en-US" altLang="en-US" sz="2800" b="1" dirty="0" err="1">
                <a:solidFill>
                  <a:srgbClr val="0000CC"/>
                </a:solidFill>
                <a:latin typeface="Times New Roman" pitchFamily="18" charset="0"/>
              </a:rPr>
              <a:t>một</a:t>
            </a:r>
            <a:r>
              <a:rPr lang="en-US" altLang="en-US" sz="2800" b="1" dirty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0000CC"/>
                </a:solidFill>
                <a:latin typeface="Times New Roman" pitchFamily="18" charset="0"/>
              </a:rPr>
              <a:t>số</a:t>
            </a:r>
            <a:r>
              <a:rPr lang="en-US" altLang="en-US" sz="2800" b="1" dirty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0000CC"/>
                </a:solidFill>
                <a:latin typeface="Times New Roman" pitchFamily="18" charset="0"/>
              </a:rPr>
              <a:t>thập</a:t>
            </a:r>
            <a:r>
              <a:rPr lang="en-US" altLang="en-US" sz="2800" b="1" dirty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0000CC"/>
                </a:solidFill>
                <a:latin typeface="Times New Roman" pitchFamily="18" charset="0"/>
              </a:rPr>
              <a:t>phân</a:t>
            </a:r>
            <a:r>
              <a:rPr lang="en-US" altLang="en-US" sz="2800" b="1" dirty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0000CC"/>
                </a:solidFill>
                <a:latin typeface="Times New Roman" pitchFamily="18" charset="0"/>
              </a:rPr>
              <a:t>cho</a:t>
            </a:r>
            <a:r>
              <a:rPr lang="en-US" altLang="en-US" sz="2800" b="1" dirty="0">
                <a:solidFill>
                  <a:srgbClr val="0000CC"/>
                </a:solidFill>
                <a:latin typeface="Times New Roman" pitchFamily="18" charset="0"/>
              </a:rPr>
              <a:t> 10 ta </a:t>
            </a:r>
            <a:r>
              <a:rPr lang="en-US" altLang="en-US" sz="2800" b="1" dirty="0" err="1">
                <a:solidFill>
                  <a:srgbClr val="0000CC"/>
                </a:solidFill>
                <a:latin typeface="Times New Roman" pitchFamily="18" charset="0"/>
              </a:rPr>
              <a:t>chỉ</a:t>
            </a:r>
            <a:r>
              <a:rPr lang="en-US" altLang="en-US" sz="2800" b="1" dirty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0000CC"/>
                </a:solidFill>
                <a:latin typeface="Times New Roman" pitchFamily="18" charset="0"/>
              </a:rPr>
              <a:t>việc</a:t>
            </a:r>
            <a:r>
              <a:rPr lang="en-US" altLang="en-US" sz="2800" b="1" dirty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altLang="en-US" sz="2800" b="1" u="sng" dirty="0" err="1">
                <a:solidFill>
                  <a:srgbClr val="0000CC"/>
                </a:solidFill>
                <a:latin typeface="Times New Roman" pitchFamily="18" charset="0"/>
              </a:rPr>
              <a:t>chuyển</a:t>
            </a:r>
            <a:r>
              <a:rPr lang="en-US" altLang="en-US" sz="2800" b="1" u="sng" dirty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altLang="en-US" sz="2800" b="1" u="sng" dirty="0" err="1">
                <a:solidFill>
                  <a:srgbClr val="0000CC"/>
                </a:solidFill>
                <a:latin typeface="Times New Roman" pitchFamily="18" charset="0"/>
              </a:rPr>
              <a:t>dấu</a:t>
            </a:r>
            <a:r>
              <a:rPr lang="en-US" altLang="en-US" sz="2800" b="1" u="sng" dirty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altLang="en-US" sz="2800" b="1" u="sng" dirty="0" err="1">
                <a:solidFill>
                  <a:srgbClr val="0000CC"/>
                </a:solidFill>
                <a:latin typeface="Times New Roman" pitchFamily="18" charset="0"/>
              </a:rPr>
              <a:t>phẩy</a:t>
            </a:r>
            <a:r>
              <a:rPr lang="en-US" altLang="en-US" sz="2800" b="1" dirty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0000CC"/>
                </a:solidFill>
                <a:latin typeface="Times New Roman" pitchFamily="18" charset="0"/>
              </a:rPr>
              <a:t>của</a:t>
            </a:r>
            <a:r>
              <a:rPr lang="en-US" altLang="en-US" sz="2800" b="1" dirty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0000CC"/>
                </a:solidFill>
                <a:latin typeface="Times New Roman" pitchFamily="18" charset="0"/>
              </a:rPr>
              <a:t>số</a:t>
            </a:r>
            <a:r>
              <a:rPr lang="en-US" altLang="en-US" sz="2800" b="1" dirty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0000CC"/>
                </a:solidFill>
                <a:latin typeface="Times New Roman" pitchFamily="18" charset="0"/>
              </a:rPr>
              <a:t>đó</a:t>
            </a:r>
            <a:r>
              <a:rPr lang="en-US" altLang="en-US" sz="2800" b="1" dirty="0">
                <a:solidFill>
                  <a:srgbClr val="0000CC"/>
                </a:solidFill>
                <a:latin typeface="Times New Roman" pitchFamily="18" charset="0"/>
              </a:rPr>
              <a:t> sang </a:t>
            </a:r>
            <a:r>
              <a:rPr lang="en-US" altLang="en-US" sz="2800" b="1" u="sng" dirty="0" err="1">
                <a:solidFill>
                  <a:srgbClr val="0000CC"/>
                </a:solidFill>
                <a:latin typeface="Times New Roman" pitchFamily="18" charset="0"/>
              </a:rPr>
              <a:t>bên</a:t>
            </a:r>
            <a:r>
              <a:rPr lang="en-US" altLang="en-US" sz="2800" b="1" u="sng" dirty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altLang="en-US" sz="2800" b="1" u="sng" dirty="0" err="1">
                <a:solidFill>
                  <a:srgbClr val="0000CC"/>
                </a:solidFill>
                <a:latin typeface="Times New Roman" pitchFamily="18" charset="0"/>
              </a:rPr>
              <a:t>trái</a:t>
            </a:r>
            <a:r>
              <a:rPr lang="en-US" altLang="en-US" sz="2800" b="1" dirty="0">
                <a:solidFill>
                  <a:srgbClr val="0000CC"/>
                </a:solidFill>
                <a:latin typeface="Times New Roman" pitchFamily="18" charset="0"/>
              </a:rPr>
              <a:t>  </a:t>
            </a:r>
            <a:r>
              <a:rPr lang="en-US" altLang="en-US" sz="2800" b="1" dirty="0" err="1">
                <a:solidFill>
                  <a:srgbClr val="0000CC"/>
                </a:solidFill>
                <a:latin typeface="Times New Roman" pitchFamily="18" charset="0"/>
              </a:rPr>
              <a:t>một</a:t>
            </a:r>
            <a:r>
              <a:rPr lang="en-US" altLang="en-US" sz="2800" b="1" dirty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0000CC"/>
                </a:solidFill>
                <a:latin typeface="Times New Roman" pitchFamily="18" charset="0"/>
              </a:rPr>
              <a:t>chữ</a:t>
            </a:r>
            <a:r>
              <a:rPr lang="en-US" altLang="en-US" sz="2800" b="1" dirty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0000CC"/>
                </a:solidFill>
                <a:latin typeface="Times New Roman" pitchFamily="18" charset="0"/>
              </a:rPr>
              <a:t>số</a:t>
            </a:r>
            <a:r>
              <a:rPr lang="en-US" altLang="en-US" sz="2800" b="1" dirty="0">
                <a:solidFill>
                  <a:srgbClr val="0000CC"/>
                </a:solidFill>
                <a:latin typeface="Times New Roman" pitchFamily="18" charset="0"/>
              </a:rPr>
              <a:t>.</a:t>
            </a:r>
            <a:endParaRPr lang="en-US" altLang="en-US" sz="28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Text Box 23"/>
          <p:cNvSpPr txBox="1">
            <a:spLocks noChangeArrowheads="1"/>
          </p:cNvSpPr>
          <p:nvPr/>
        </p:nvSpPr>
        <p:spPr bwMode="auto">
          <a:xfrm>
            <a:off x="1777579" y="4358015"/>
            <a:ext cx="8839200" cy="52322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  <a:buFontTx/>
              <a:buNone/>
            </a:pPr>
            <a:r>
              <a:rPr lang="en-US" alt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Khi chia </a:t>
            </a:r>
            <a:r>
              <a:rPr lang="en-US" altLang="en-US" sz="28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một</a:t>
            </a:r>
            <a:r>
              <a:rPr lang="en-US" alt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số</a:t>
            </a:r>
            <a:r>
              <a:rPr lang="en-US" alt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thập</a:t>
            </a:r>
            <a:r>
              <a:rPr lang="en-US" alt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phân</a:t>
            </a:r>
            <a:r>
              <a:rPr lang="en-US" alt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cho</a:t>
            </a:r>
            <a:r>
              <a:rPr lang="en-US" alt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 10 ta </a:t>
            </a:r>
            <a:r>
              <a:rPr lang="en-US" altLang="en-US" sz="28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l</a:t>
            </a:r>
            <a:r>
              <a:rPr lang="en-US" altLang="en-US" sz="28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à</a:t>
            </a:r>
            <a:r>
              <a:rPr lang="en-US" altLang="en-US" sz="28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m</a:t>
            </a:r>
            <a:r>
              <a:rPr lang="en-US" alt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như</a:t>
            </a:r>
            <a:r>
              <a:rPr lang="en-US" alt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thế</a:t>
            </a:r>
            <a:r>
              <a:rPr lang="en-US" alt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n</a:t>
            </a:r>
            <a:r>
              <a:rPr lang="en-US" altLang="en-US" sz="28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à</a:t>
            </a:r>
            <a:r>
              <a:rPr lang="en-US" altLang="en-US" sz="28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o</a:t>
            </a:r>
            <a:r>
              <a:rPr lang="en-US" alt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?</a:t>
            </a:r>
            <a:endParaRPr lang="en-US" altLang="en-US" sz="2800" b="1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5958261" y="1435540"/>
            <a:ext cx="130197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3200" b="1" dirty="0">
                <a:solidFill>
                  <a:srgbClr val="FF0000"/>
                </a:solidFill>
                <a:latin typeface="Times New Roman" pitchFamily="18" charset="0"/>
              </a:rPr>
              <a:t>213,8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8042021" y="1419450"/>
            <a:ext cx="110799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3200" b="1" dirty="0">
                <a:solidFill>
                  <a:srgbClr val="FF0000"/>
                </a:solidFill>
                <a:latin typeface="Times New Roman" pitchFamily="18" charset="0"/>
              </a:rPr>
              <a:t>21,38</a:t>
            </a:r>
          </a:p>
        </p:txBody>
      </p:sp>
    </p:spTree>
    <p:extLst>
      <p:ext uri="{BB962C8B-B14F-4D97-AF65-F5344CB8AC3E}">
        <p14:creationId xmlns:p14="http://schemas.microsoft.com/office/powerpoint/2010/main" val="33306649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3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6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2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  <p:bldP spid="9" grpId="0"/>
      <p:bldP spid="13" grpId="0"/>
      <p:bldP spid="14" grpId="0"/>
      <p:bldP spid="15" grpId="0"/>
      <p:bldP spid="16" grpId="0"/>
      <p:bldP spid="17" grpId="0"/>
      <p:bldP spid="18" grpId="0"/>
      <p:bldP spid="19" grpId="0"/>
      <p:bldP spid="20" grpId="0"/>
      <p:bldP spid="21" grpId="0"/>
      <p:bldP spid="25" grpId="0"/>
      <p:bldP spid="26" grpId="0" animBg="1"/>
      <p:bldP spid="27" grpId="0" animBg="1"/>
      <p:bldP spid="27" grpId="1" animBg="1"/>
      <p:bldP spid="28" grpId="0"/>
      <p:bldP spid="2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n 1"/>
          <p:cNvSpPr/>
          <p:nvPr/>
        </p:nvSpPr>
        <p:spPr bwMode="auto">
          <a:xfrm>
            <a:off x="1676400" y="152400"/>
            <a:ext cx="3657600" cy="1642348"/>
          </a:xfrm>
          <a:prstGeom prst="sun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vi-VN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Ví dụ</a:t>
            </a:r>
            <a:endParaRPr lang="en-US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ectangle 4"/>
          <p:cNvSpPr>
            <a:spLocks noChangeArrowheads="1"/>
          </p:cNvSpPr>
          <p:nvPr/>
        </p:nvSpPr>
        <p:spPr bwMode="auto">
          <a:xfrm>
            <a:off x="3352800" y="2558011"/>
            <a:ext cx="27432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eaLnBrk="1" hangingPunct="1"/>
            <a:r>
              <a:rPr lang="en-US" sz="3200" b="1">
                <a:latin typeface="Times New Roman" panose="02020603050405020304" pitchFamily="18" charset="0"/>
                <a:cs typeface="Times New Roman" panose="02020603050405020304" pitchFamily="18" charset="0"/>
              </a:rPr>
              <a:t>24,56  :  10  =</a:t>
            </a:r>
          </a:p>
        </p:txBody>
      </p:sp>
      <p:sp>
        <p:nvSpPr>
          <p:cNvPr id="4" name="Rectangle 7"/>
          <p:cNvSpPr>
            <a:spLocks noChangeArrowheads="1"/>
          </p:cNvSpPr>
          <p:nvPr/>
        </p:nvSpPr>
        <p:spPr bwMode="auto">
          <a:xfrm>
            <a:off x="3352800" y="3611309"/>
            <a:ext cx="3221038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20000"/>
              </a:spcBef>
              <a:buClr>
                <a:schemeClr val="tx2"/>
              </a:buClr>
            </a:pP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48,5    :   10  = </a:t>
            </a:r>
          </a:p>
        </p:txBody>
      </p:sp>
      <p:sp>
        <p:nvSpPr>
          <p:cNvPr id="6" name="Rectangle 10"/>
          <p:cNvSpPr>
            <a:spLocks noChangeArrowheads="1"/>
          </p:cNvSpPr>
          <p:nvPr/>
        </p:nvSpPr>
        <p:spPr bwMode="auto">
          <a:xfrm>
            <a:off x="6772296" y="3122654"/>
            <a:ext cx="184731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en-US" sz="32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 Box 14"/>
          <p:cNvSpPr txBox="1">
            <a:spLocks noChangeArrowheads="1"/>
          </p:cNvSpPr>
          <p:nvPr/>
        </p:nvSpPr>
        <p:spPr bwMode="auto">
          <a:xfrm>
            <a:off x="5757135" y="2514601"/>
            <a:ext cx="19050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2,456</a:t>
            </a:r>
          </a:p>
        </p:txBody>
      </p:sp>
      <p:sp>
        <p:nvSpPr>
          <p:cNvPr id="8" name="Text Box 15"/>
          <p:cNvSpPr txBox="1">
            <a:spLocks noChangeArrowheads="1"/>
          </p:cNvSpPr>
          <p:nvPr/>
        </p:nvSpPr>
        <p:spPr bwMode="auto">
          <a:xfrm>
            <a:off x="5853427" y="3585677"/>
            <a:ext cx="12192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4,85</a:t>
            </a:r>
          </a:p>
        </p:txBody>
      </p:sp>
      <p:sp>
        <p:nvSpPr>
          <p:cNvPr id="9" name="Text Box 14"/>
          <p:cNvSpPr txBox="1">
            <a:spLocks noChangeArrowheads="1"/>
          </p:cNvSpPr>
          <p:nvPr/>
        </p:nvSpPr>
        <p:spPr bwMode="auto">
          <a:xfrm>
            <a:off x="5819787" y="2555660"/>
            <a:ext cx="601663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vi-VN" sz="32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32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 Box 14"/>
          <p:cNvSpPr txBox="1">
            <a:spLocks noChangeArrowheads="1"/>
          </p:cNvSpPr>
          <p:nvPr/>
        </p:nvSpPr>
        <p:spPr bwMode="auto">
          <a:xfrm>
            <a:off x="5889652" y="3605809"/>
            <a:ext cx="601663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vi-VN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" name="Picture 7" descr="Entertainment-02-june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697763" y="3226378"/>
            <a:ext cx="1000125" cy="962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5975272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3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5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4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6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4" grpId="0"/>
      <p:bldP spid="7" grpId="0"/>
      <p:bldP spid="8" grpId="0"/>
      <p:bldP spid="9" grpId="0"/>
      <p:bldP spid="9" grpId="1"/>
      <p:bldP spid="10" grpId="0"/>
      <p:bldP spid="10" grpId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18"/>
          <p:cNvSpPr txBox="1">
            <a:spLocks noChangeArrowheads="1"/>
          </p:cNvSpPr>
          <p:nvPr/>
        </p:nvSpPr>
        <p:spPr bwMode="auto">
          <a:xfrm>
            <a:off x="3364014" y="1673994"/>
            <a:ext cx="5334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 b="1">
                <a:latin typeface="Times New Roman" pitchFamily="18" charset="0"/>
              </a:rPr>
              <a:t>0</a:t>
            </a:r>
          </a:p>
        </p:txBody>
      </p:sp>
      <p:sp>
        <p:nvSpPr>
          <p:cNvPr id="5" name="Text Box 18"/>
          <p:cNvSpPr txBox="1">
            <a:spLocks noChangeArrowheads="1"/>
          </p:cNvSpPr>
          <p:nvPr/>
        </p:nvSpPr>
        <p:spPr bwMode="auto">
          <a:xfrm>
            <a:off x="2971800" y="3055720"/>
            <a:ext cx="5334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 b="1">
                <a:latin typeface="Times New Roman" pitchFamily="18" charset="0"/>
              </a:rPr>
              <a:t>0</a:t>
            </a:r>
          </a:p>
        </p:txBody>
      </p:sp>
      <p:sp>
        <p:nvSpPr>
          <p:cNvPr id="6" name="Text Box 18"/>
          <p:cNvSpPr txBox="1">
            <a:spLocks noChangeArrowheads="1"/>
          </p:cNvSpPr>
          <p:nvPr/>
        </p:nvSpPr>
        <p:spPr bwMode="auto">
          <a:xfrm>
            <a:off x="3549444" y="1600204"/>
            <a:ext cx="5334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b="1">
                <a:latin typeface="Times New Roman" pitchFamily="18" charset="0"/>
              </a:rPr>
              <a:t>,</a:t>
            </a:r>
          </a:p>
        </p:txBody>
      </p:sp>
      <p:sp>
        <p:nvSpPr>
          <p:cNvPr id="7" name="Text Box 18"/>
          <p:cNvSpPr txBox="1">
            <a:spLocks noChangeArrowheads="1"/>
          </p:cNvSpPr>
          <p:nvPr/>
        </p:nvSpPr>
        <p:spPr bwMode="auto">
          <a:xfrm>
            <a:off x="3733800" y="1665871"/>
            <a:ext cx="5334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 b="1">
                <a:latin typeface="Times New Roman" pitchFamily="18" charset="0"/>
              </a:rPr>
              <a:t>8</a:t>
            </a:r>
          </a:p>
        </p:txBody>
      </p:sp>
      <p:grpSp>
        <p:nvGrpSpPr>
          <p:cNvPr id="8" name="Group 1"/>
          <p:cNvGrpSpPr>
            <a:grpSpLocks/>
          </p:cNvGrpSpPr>
          <p:nvPr/>
        </p:nvGrpSpPr>
        <p:grpSpPr bwMode="auto">
          <a:xfrm>
            <a:off x="3276600" y="1089794"/>
            <a:ext cx="1262062" cy="1905000"/>
            <a:chOff x="2514600" y="2779713"/>
            <a:chExt cx="1261944" cy="1905000"/>
          </a:xfrm>
        </p:grpSpPr>
        <p:sp>
          <p:nvSpPr>
            <p:cNvPr id="9" name="Line 14"/>
            <p:cNvSpPr>
              <a:spLocks noChangeShapeType="1"/>
            </p:cNvSpPr>
            <p:nvPr/>
          </p:nvSpPr>
          <p:spPr bwMode="auto">
            <a:xfrm>
              <a:off x="2514600" y="2779713"/>
              <a:ext cx="0" cy="1905000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1600"/>
            </a:p>
          </p:txBody>
        </p:sp>
        <p:sp>
          <p:nvSpPr>
            <p:cNvPr id="10" name="Line 15"/>
            <p:cNvSpPr>
              <a:spLocks noChangeShapeType="1"/>
            </p:cNvSpPr>
            <p:nvPr/>
          </p:nvSpPr>
          <p:spPr bwMode="auto">
            <a:xfrm flipH="1">
              <a:off x="2521524" y="3352800"/>
              <a:ext cx="1255020" cy="0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1600"/>
            </a:p>
          </p:txBody>
        </p:sp>
      </p:grpSp>
      <p:sp>
        <p:nvSpPr>
          <p:cNvPr id="11" name="Rectangle 22"/>
          <p:cNvSpPr>
            <a:spLocks noChangeArrowheads="1"/>
          </p:cNvSpPr>
          <p:nvPr/>
        </p:nvSpPr>
        <p:spPr bwMode="auto">
          <a:xfrm>
            <a:off x="1900360" y="1081857"/>
            <a:ext cx="2069797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 b="1">
                <a:latin typeface="Times New Roman" pitchFamily="18" charset="0"/>
              </a:rPr>
              <a:t>89,13      100</a:t>
            </a:r>
          </a:p>
        </p:txBody>
      </p:sp>
      <p:sp>
        <p:nvSpPr>
          <p:cNvPr id="12" name="Text Box 18"/>
          <p:cNvSpPr txBox="1">
            <a:spLocks noChangeArrowheads="1"/>
          </p:cNvSpPr>
          <p:nvPr/>
        </p:nvSpPr>
        <p:spPr bwMode="auto">
          <a:xfrm>
            <a:off x="4238712" y="1682496"/>
            <a:ext cx="5334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 b="1">
                <a:latin typeface="Times New Roman" pitchFamily="18" charset="0"/>
              </a:rPr>
              <a:t>1</a:t>
            </a:r>
          </a:p>
        </p:txBody>
      </p:sp>
      <p:sp>
        <p:nvSpPr>
          <p:cNvPr id="13" name="Text Box 18"/>
          <p:cNvSpPr txBox="1">
            <a:spLocks noChangeArrowheads="1"/>
          </p:cNvSpPr>
          <p:nvPr/>
        </p:nvSpPr>
        <p:spPr bwMode="auto">
          <a:xfrm>
            <a:off x="2543022" y="1645419"/>
            <a:ext cx="5334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 b="1">
                <a:latin typeface="Times New Roman" pitchFamily="18" charset="0"/>
              </a:rPr>
              <a:t>3</a:t>
            </a:r>
          </a:p>
        </p:txBody>
      </p:sp>
      <p:sp>
        <p:nvSpPr>
          <p:cNvPr id="14" name="Text Box 18"/>
          <p:cNvSpPr txBox="1">
            <a:spLocks noChangeArrowheads="1"/>
          </p:cNvSpPr>
          <p:nvPr/>
        </p:nvSpPr>
        <p:spPr bwMode="auto">
          <a:xfrm>
            <a:off x="4450796" y="1686580"/>
            <a:ext cx="433387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 b="1">
                <a:latin typeface="Times New Roman" pitchFamily="18" charset="0"/>
              </a:rPr>
              <a:t>3</a:t>
            </a:r>
          </a:p>
        </p:txBody>
      </p:sp>
      <p:sp>
        <p:nvSpPr>
          <p:cNvPr id="15" name="Text Box 18"/>
          <p:cNvSpPr txBox="1">
            <a:spLocks noChangeArrowheads="1"/>
          </p:cNvSpPr>
          <p:nvPr/>
        </p:nvSpPr>
        <p:spPr bwMode="auto">
          <a:xfrm>
            <a:off x="2522385" y="2549882"/>
            <a:ext cx="7620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 b="1">
                <a:latin typeface="Times New Roman" pitchFamily="18" charset="0"/>
              </a:rPr>
              <a:t>3</a:t>
            </a:r>
            <a:r>
              <a:rPr lang="vi-VN" altLang="en-US" sz="2800" b="1">
                <a:latin typeface="Times New Roman" pitchFamily="18" charset="0"/>
              </a:rPr>
              <a:t> </a:t>
            </a:r>
            <a:r>
              <a:rPr lang="en-US" altLang="en-US" sz="2800" b="1">
                <a:latin typeface="Times New Roman" pitchFamily="18" charset="0"/>
              </a:rPr>
              <a:t>0</a:t>
            </a:r>
          </a:p>
        </p:txBody>
      </p:sp>
      <p:sp>
        <p:nvSpPr>
          <p:cNvPr id="16" name="Text Box 18"/>
          <p:cNvSpPr txBox="1">
            <a:spLocks noChangeArrowheads="1"/>
          </p:cNvSpPr>
          <p:nvPr/>
        </p:nvSpPr>
        <p:spPr bwMode="auto">
          <a:xfrm>
            <a:off x="4005262" y="1682496"/>
            <a:ext cx="5334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 b="1">
                <a:latin typeface="Times New Roman" pitchFamily="18" charset="0"/>
              </a:rPr>
              <a:t>9</a:t>
            </a:r>
          </a:p>
        </p:txBody>
      </p:sp>
      <p:sp>
        <p:nvSpPr>
          <p:cNvPr id="17" name="Text Box 18"/>
          <p:cNvSpPr txBox="1">
            <a:spLocks noChangeArrowheads="1"/>
          </p:cNvSpPr>
          <p:nvPr/>
        </p:nvSpPr>
        <p:spPr bwMode="auto">
          <a:xfrm>
            <a:off x="2270198" y="2097651"/>
            <a:ext cx="75636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 b="1">
                <a:latin typeface="Times New Roman" pitchFamily="18" charset="0"/>
              </a:rPr>
              <a:t>1</a:t>
            </a:r>
            <a:r>
              <a:rPr lang="vi-VN" altLang="en-US" sz="2800" b="1">
                <a:latin typeface="Times New Roman" pitchFamily="18" charset="0"/>
              </a:rPr>
              <a:t> </a:t>
            </a:r>
            <a:r>
              <a:rPr lang="en-US" altLang="en-US" sz="2800" b="1">
                <a:latin typeface="Times New Roman" pitchFamily="18" charset="0"/>
              </a:rPr>
              <a:t>3</a:t>
            </a:r>
          </a:p>
        </p:txBody>
      </p:sp>
      <p:sp>
        <p:nvSpPr>
          <p:cNvPr id="18" name="Text Box 18"/>
          <p:cNvSpPr txBox="1">
            <a:spLocks noChangeArrowheads="1"/>
          </p:cNvSpPr>
          <p:nvPr/>
        </p:nvSpPr>
        <p:spPr bwMode="auto">
          <a:xfrm>
            <a:off x="2025447" y="1648594"/>
            <a:ext cx="808138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 b="1">
                <a:latin typeface="Times New Roman" pitchFamily="18" charset="0"/>
              </a:rPr>
              <a:t>9 1</a:t>
            </a:r>
          </a:p>
        </p:txBody>
      </p:sp>
      <p:sp>
        <p:nvSpPr>
          <p:cNvPr id="19" name="Text Box 18"/>
          <p:cNvSpPr txBox="1">
            <a:spLocks noChangeArrowheads="1"/>
          </p:cNvSpPr>
          <p:nvPr/>
        </p:nvSpPr>
        <p:spPr bwMode="auto">
          <a:xfrm>
            <a:off x="2789339" y="2103334"/>
            <a:ext cx="5334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 b="1">
                <a:latin typeface="Times New Roman" pitchFamily="18" charset="0"/>
              </a:rPr>
              <a:t>0</a:t>
            </a:r>
          </a:p>
        </p:txBody>
      </p:sp>
      <p:sp>
        <p:nvSpPr>
          <p:cNvPr id="20" name="Rectangle 26"/>
          <p:cNvSpPr>
            <a:spLocks noChangeArrowheads="1"/>
          </p:cNvSpPr>
          <p:nvPr/>
        </p:nvSpPr>
        <p:spPr bwMode="auto">
          <a:xfrm>
            <a:off x="1752871" y="5299090"/>
            <a:ext cx="8801100" cy="954107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anchor="ctr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just">
              <a:spcBef>
                <a:spcPts val="1200"/>
              </a:spcBef>
              <a:buNone/>
            </a:pPr>
            <a:r>
              <a:rPr lang="en-US" altLang="en-US" sz="2800" b="1" i="1" u="sng" dirty="0" err="1">
                <a:latin typeface="Times New Roman" pitchFamily="18" charset="0"/>
              </a:rPr>
              <a:t>Nhận</a:t>
            </a:r>
            <a:r>
              <a:rPr lang="en-US" altLang="en-US" sz="2800" b="1" i="1" u="sng" dirty="0">
                <a:latin typeface="Times New Roman" pitchFamily="18" charset="0"/>
              </a:rPr>
              <a:t> </a:t>
            </a:r>
            <a:r>
              <a:rPr lang="en-US" altLang="en-US" sz="2800" b="1" i="1" u="sng" dirty="0" err="1">
                <a:latin typeface="Times New Roman" pitchFamily="18" charset="0"/>
              </a:rPr>
              <a:t>xét</a:t>
            </a:r>
            <a:r>
              <a:rPr lang="en-US" altLang="en-US" sz="2800" b="1" i="1" dirty="0">
                <a:latin typeface="Times New Roman" pitchFamily="18" charset="0"/>
              </a:rPr>
              <a:t>: </a:t>
            </a:r>
            <a:r>
              <a:rPr lang="en-US" altLang="en-US" sz="2800" b="1" dirty="0" err="1">
                <a:latin typeface="Times New Roman" pitchFamily="18" charset="0"/>
              </a:rPr>
              <a:t>Nếu</a:t>
            </a:r>
            <a:r>
              <a:rPr lang="en-US" altLang="en-US" sz="2800" b="1" dirty="0">
                <a:latin typeface="Times New Roman" pitchFamily="18" charset="0"/>
              </a:rPr>
              <a:t> ta </a:t>
            </a:r>
            <a:r>
              <a:rPr lang="en-US" altLang="en-US" sz="2800" b="1" dirty="0" err="1">
                <a:latin typeface="Times New Roman" pitchFamily="18" charset="0"/>
              </a:rPr>
              <a:t>chuyển</a:t>
            </a:r>
            <a:r>
              <a:rPr lang="en-US" altLang="en-US" sz="2800" b="1" dirty="0">
                <a:latin typeface="Times New Roman" pitchFamily="18" charset="0"/>
              </a:rPr>
              <a:t> </a:t>
            </a:r>
            <a:r>
              <a:rPr lang="en-US" altLang="en-US" sz="2800" b="1" dirty="0" err="1">
                <a:latin typeface="Times New Roman" pitchFamily="18" charset="0"/>
              </a:rPr>
              <a:t>dấu</a:t>
            </a:r>
            <a:r>
              <a:rPr lang="en-US" altLang="en-US" sz="2800" b="1" dirty="0">
                <a:latin typeface="Times New Roman" pitchFamily="18" charset="0"/>
              </a:rPr>
              <a:t> </a:t>
            </a:r>
            <a:r>
              <a:rPr lang="en-US" altLang="en-US" sz="2800" b="1" dirty="0" err="1">
                <a:latin typeface="Times New Roman" pitchFamily="18" charset="0"/>
              </a:rPr>
              <a:t>phẩy</a:t>
            </a:r>
            <a:r>
              <a:rPr lang="en-US" altLang="en-US" sz="2800" b="1" dirty="0">
                <a:latin typeface="Times New Roman" pitchFamily="18" charset="0"/>
              </a:rPr>
              <a:t> </a:t>
            </a:r>
            <a:r>
              <a:rPr lang="en-US" altLang="en-US" sz="2800" b="1" dirty="0" err="1">
                <a:latin typeface="Times New Roman" pitchFamily="18" charset="0"/>
              </a:rPr>
              <a:t>của</a:t>
            </a:r>
            <a:r>
              <a:rPr lang="en-US" altLang="en-US" sz="2800" b="1" dirty="0">
                <a:latin typeface="Times New Roman" pitchFamily="18" charset="0"/>
              </a:rPr>
              <a:t> </a:t>
            </a:r>
            <a:r>
              <a:rPr lang="en-US" altLang="en-US" sz="2800" b="1" dirty="0" err="1">
                <a:latin typeface="Times New Roman" pitchFamily="18" charset="0"/>
              </a:rPr>
              <a:t>số</a:t>
            </a:r>
            <a:r>
              <a:rPr lang="en-US" altLang="en-US" sz="2800" b="1" dirty="0">
                <a:latin typeface="Times New Roman" pitchFamily="18" charset="0"/>
              </a:rPr>
              <a:t> 89,13 sang </a:t>
            </a:r>
            <a:r>
              <a:rPr lang="en-US" altLang="en-US" sz="2800" b="1" u="sng" dirty="0" err="1">
                <a:latin typeface="Times New Roman" pitchFamily="18" charset="0"/>
              </a:rPr>
              <a:t>bên</a:t>
            </a:r>
            <a:r>
              <a:rPr lang="en-US" altLang="en-US" sz="2800" b="1" u="sng" dirty="0">
                <a:latin typeface="Times New Roman" pitchFamily="18" charset="0"/>
              </a:rPr>
              <a:t> </a:t>
            </a:r>
            <a:r>
              <a:rPr lang="en-US" altLang="en-US" sz="2800" b="1" u="sng" dirty="0" err="1">
                <a:latin typeface="Times New Roman" pitchFamily="18" charset="0"/>
              </a:rPr>
              <a:t>trái</a:t>
            </a:r>
            <a:r>
              <a:rPr lang="en-US" altLang="en-US" sz="2800" b="1" dirty="0">
                <a:latin typeface="Times New Roman" pitchFamily="18" charset="0"/>
              </a:rPr>
              <a:t> </a:t>
            </a:r>
            <a:r>
              <a:rPr lang="en-US" altLang="en-US" sz="2800" b="1" dirty="0" err="1">
                <a:latin typeface="Times New Roman" pitchFamily="18" charset="0"/>
              </a:rPr>
              <a:t>hai</a:t>
            </a:r>
            <a:r>
              <a:rPr lang="en-US" altLang="en-US" sz="2800" b="1" dirty="0">
                <a:latin typeface="Times New Roman" pitchFamily="18" charset="0"/>
              </a:rPr>
              <a:t> </a:t>
            </a:r>
            <a:r>
              <a:rPr lang="en-US" altLang="en-US" sz="2800" b="1" dirty="0" err="1">
                <a:latin typeface="Times New Roman" pitchFamily="18" charset="0"/>
              </a:rPr>
              <a:t>chữ</a:t>
            </a:r>
            <a:r>
              <a:rPr lang="en-US" altLang="en-US" sz="2800" b="1" dirty="0">
                <a:latin typeface="Times New Roman" pitchFamily="18" charset="0"/>
              </a:rPr>
              <a:t> </a:t>
            </a:r>
            <a:r>
              <a:rPr lang="en-US" altLang="en-US" sz="2800" b="1" dirty="0" err="1">
                <a:latin typeface="Times New Roman" pitchFamily="18" charset="0"/>
              </a:rPr>
              <a:t>số</a:t>
            </a:r>
            <a:r>
              <a:rPr lang="en-US" altLang="en-US" sz="2800" b="1" dirty="0">
                <a:latin typeface="Times New Roman" pitchFamily="18" charset="0"/>
              </a:rPr>
              <a:t> ta </a:t>
            </a:r>
            <a:r>
              <a:rPr lang="en-US" altLang="en-US" sz="2800" b="1" dirty="0" err="1">
                <a:latin typeface="Times New Roman" pitchFamily="18" charset="0"/>
              </a:rPr>
              <a:t>cũng</a:t>
            </a:r>
            <a:r>
              <a:rPr lang="en-US" altLang="en-US" sz="2800" b="1" dirty="0">
                <a:latin typeface="Times New Roman" pitchFamily="18" charset="0"/>
              </a:rPr>
              <a:t> </a:t>
            </a:r>
            <a:r>
              <a:rPr lang="en-US" altLang="en-US" sz="2800" b="1" dirty="0" err="1">
                <a:latin typeface="Times New Roman" pitchFamily="18" charset="0"/>
              </a:rPr>
              <a:t>được</a:t>
            </a:r>
            <a:r>
              <a:rPr lang="en-US" altLang="en-US" sz="2800" b="1" dirty="0">
                <a:latin typeface="Times New Roman" pitchFamily="18" charset="0"/>
              </a:rPr>
              <a:t>  0,8913.</a:t>
            </a:r>
          </a:p>
        </p:txBody>
      </p:sp>
      <p:sp>
        <p:nvSpPr>
          <p:cNvPr id="22" name="Text Box 18"/>
          <p:cNvSpPr txBox="1">
            <a:spLocks noChangeArrowheads="1"/>
          </p:cNvSpPr>
          <p:nvPr/>
        </p:nvSpPr>
        <p:spPr bwMode="auto">
          <a:xfrm>
            <a:off x="3001296" y="2549882"/>
            <a:ext cx="5334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 b="1">
                <a:latin typeface="Times New Roman" pitchFamily="18" charset="0"/>
              </a:rPr>
              <a:t>0</a:t>
            </a:r>
          </a:p>
        </p:txBody>
      </p:sp>
      <p:sp>
        <p:nvSpPr>
          <p:cNvPr id="26" name="Text Box 8"/>
          <p:cNvSpPr txBox="1">
            <a:spLocks noChangeArrowheads="1"/>
          </p:cNvSpPr>
          <p:nvPr/>
        </p:nvSpPr>
        <p:spPr bwMode="auto">
          <a:xfrm>
            <a:off x="1714500" y="209522"/>
            <a:ext cx="51054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b="1">
                <a:solidFill>
                  <a:srgbClr val="0000CC"/>
                </a:solidFill>
                <a:latin typeface="Times New Roman" pitchFamily="18" charset="0"/>
              </a:rPr>
              <a:t>b) Ví dụ 2:  89,13 : 100 </a:t>
            </a:r>
            <a:r>
              <a:rPr lang="en-US" altLang="en-US">
                <a:solidFill>
                  <a:srgbClr val="0000CC"/>
                </a:solidFill>
                <a:latin typeface="Times New Roman" pitchFamily="18" charset="0"/>
              </a:rPr>
              <a:t>=</a:t>
            </a:r>
            <a:r>
              <a:rPr lang="en-US" altLang="en-US" b="1">
                <a:solidFill>
                  <a:srgbClr val="0000CC"/>
                </a:solidFill>
                <a:latin typeface="Times New Roman" pitchFamily="18" charset="0"/>
              </a:rPr>
              <a:t> ?</a:t>
            </a:r>
          </a:p>
        </p:txBody>
      </p:sp>
      <p:sp>
        <p:nvSpPr>
          <p:cNvPr id="27" name="Text Box 24"/>
          <p:cNvSpPr txBox="1">
            <a:spLocks noChangeArrowheads="1"/>
          </p:cNvSpPr>
          <p:nvPr/>
        </p:nvSpPr>
        <p:spPr bwMode="auto">
          <a:xfrm>
            <a:off x="5748856" y="1574431"/>
            <a:ext cx="46482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 b="1" dirty="0" err="1">
                <a:latin typeface="Times New Roman" pitchFamily="18" charset="0"/>
              </a:rPr>
              <a:t>Vậy</a:t>
            </a:r>
            <a:r>
              <a:rPr lang="en-US" altLang="en-US" sz="2800" b="1" dirty="0">
                <a:latin typeface="Times New Roman" pitchFamily="18" charset="0"/>
              </a:rPr>
              <a:t>: 89,13 : 100 </a:t>
            </a:r>
            <a:r>
              <a:rPr lang="en-US" altLang="en-US" sz="2800" dirty="0">
                <a:latin typeface="Times New Roman" pitchFamily="18" charset="0"/>
              </a:rPr>
              <a:t>=</a:t>
            </a:r>
            <a:r>
              <a:rPr lang="en-US" altLang="en-US" sz="2800" b="1" dirty="0">
                <a:latin typeface="Times New Roman" pitchFamily="18" charset="0"/>
              </a:rPr>
              <a:t> 0,8913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12725400" y="3476138"/>
            <a:ext cx="42664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28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6" name="Rectangle 35"/>
          <p:cNvSpPr/>
          <p:nvPr/>
        </p:nvSpPr>
        <p:spPr>
          <a:xfrm>
            <a:off x="6559344" y="1572546"/>
            <a:ext cx="99257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sz="2800" b="1">
                <a:solidFill>
                  <a:srgbClr val="FF0000"/>
                </a:solidFill>
                <a:latin typeface="Times New Roman" pitchFamily="18" charset="0"/>
              </a:rPr>
              <a:t>89,13</a:t>
            </a:r>
            <a:endParaRPr lang="en-US" sz="2800">
              <a:solidFill>
                <a:srgbClr val="FF0000"/>
              </a:solidFill>
            </a:endParaRPr>
          </a:p>
        </p:txBody>
      </p:sp>
      <p:sp>
        <p:nvSpPr>
          <p:cNvPr id="37" name="Rectangle 36"/>
          <p:cNvSpPr/>
          <p:nvPr/>
        </p:nvSpPr>
        <p:spPr>
          <a:xfrm>
            <a:off x="8571592" y="1572546"/>
            <a:ext cx="117211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800" b="1">
                <a:solidFill>
                  <a:srgbClr val="FF0000"/>
                </a:solidFill>
                <a:latin typeface="Times New Roman" pitchFamily="18" charset="0"/>
              </a:rPr>
              <a:t>0,8913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A5FF462B-88BE-43CE-AD22-057F85369BED}"/>
              </a:ext>
            </a:extLst>
          </p:cNvPr>
          <p:cNvSpPr txBox="1"/>
          <p:nvPr/>
        </p:nvSpPr>
        <p:spPr>
          <a:xfrm>
            <a:off x="1615006" y="3810745"/>
            <a:ext cx="907683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vi-VN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 chia một số thập phân cho 100 ta làm như thế nào?</a:t>
            </a:r>
            <a:endParaRPr lang="en-US" sz="2800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CABA2DE9-1316-4B87-895D-D93032A6E132}"/>
              </a:ext>
            </a:extLst>
          </p:cNvPr>
          <p:cNvSpPr txBox="1"/>
          <p:nvPr/>
        </p:nvSpPr>
        <p:spPr>
          <a:xfrm>
            <a:off x="1775894" y="3920138"/>
            <a:ext cx="8801100" cy="954107"/>
          </a:xfrm>
          <a:prstGeom prst="rect">
            <a:avLst/>
          </a:prstGeom>
          <a:noFill/>
          <a:ln>
            <a:solidFill>
              <a:srgbClr val="0000CC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vi-VN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 chia một số thập phân cho 100 chỉ việc </a:t>
            </a:r>
            <a:r>
              <a:rPr lang="en-US" altLang="en-US" sz="2800" b="1" u="sng" dirty="0" err="1">
                <a:solidFill>
                  <a:srgbClr val="0000CC"/>
                </a:solidFill>
                <a:latin typeface="Times New Roman" pitchFamily="18" charset="0"/>
              </a:rPr>
              <a:t>chuyển</a:t>
            </a:r>
            <a:r>
              <a:rPr lang="en-US" altLang="en-US" sz="2800" b="1" dirty="0">
                <a:solidFill>
                  <a:srgbClr val="0000CC"/>
                </a:solidFill>
                <a:latin typeface="Times New Roman" pitchFamily="18" charset="0"/>
              </a:rPr>
              <a:t>  </a:t>
            </a:r>
            <a:r>
              <a:rPr lang="en-US" altLang="en-US" sz="2800" b="1" u="sng" dirty="0" err="1">
                <a:solidFill>
                  <a:srgbClr val="0000CC"/>
                </a:solidFill>
                <a:latin typeface="Times New Roman" pitchFamily="18" charset="0"/>
              </a:rPr>
              <a:t>dấu</a:t>
            </a:r>
            <a:r>
              <a:rPr lang="en-US" altLang="en-US" sz="2800" b="1" u="sng" dirty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altLang="en-US" sz="2800" b="1" u="sng" dirty="0" err="1">
                <a:solidFill>
                  <a:srgbClr val="0000CC"/>
                </a:solidFill>
                <a:latin typeface="Times New Roman" pitchFamily="18" charset="0"/>
              </a:rPr>
              <a:t>phẩy</a:t>
            </a:r>
            <a:r>
              <a:rPr lang="en-US" altLang="en-US" sz="2800" b="1" dirty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0000CC"/>
                </a:solidFill>
                <a:latin typeface="Times New Roman" pitchFamily="18" charset="0"/>
              </a:rPr>
              <a:t>của</a:t>
            </a:r>
            <a:r>
              <a:rPr lang="en-US" altLang="en-US" sz="2800" b="1" dirty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0000CC"/>
                </a:solidFill>
                <a:latin typeface="Times New Roman" pitchFamily="18" charset="0"/>
              </a:rPr>
              <a:t>số</a:t>
            </a:r>
            <a:r>
              <a:rPr lang="en-US" altLang="en-US" sz="2800" b="1" dirty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0000CC"/>
                </a:solidFill>
                <a:latin typeface="Times New Roman" pitchFamily="18" charset="0"/>
              </a:rPr>
              <a:t>đó</a:t>
            </a:r>
            <a:r>
              <a:rPr lang="en-US" altLang="en-US" sz="2800" b="1" dirty="0">
                <a:solidFill>
                  <a:srgbClr val="0000CC"/>
                </a:solidFill>
                <a:latin typeface="Times New Roman" pitchFamily="18" charset="0"/>
              </a:rPr>
              <a:t> sang </a:t>
            </a:r>
            <a:r>
              <a:rPr lang="en-US" altLang="en-US" sz="2800" b="1" u="sng" dirty="0" err="1">
                <a:solidFill>
                  <a:srgbClr val="0000CC"/>
                </a:solidFill>
                <a:latin typeface="Times New Roman" pitchFamily="18" charset="0"/>
              </a:rPr>
              <a:t>bên</a:t>
            </a:r>
            <a:r>
              <a:rPr lang="en-US" altLang="en-US" sz="2800" b="1" u="sng" dirty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altLang="en-US" sz="2800" b="1" u="sng" dirty="0" err="1">
                <a:solidFill>
                  <a:srgbClr val="0000CC"/>
                </a:solidFill>
                <a:latin typeface="Times New Roman" pitchFamily="18" charset="0"/>
              </a:rPr>
              <a:t>trái</a:t>
            </a:r>
            <a:r>
              <a:rPr lang="en-US" altLang="en-US" sz="2800" b="1" dirty="0">
                <a:solidFill>
                  <a:srgbClr val="0000CC"/>
                </a:solidFill>
                <a:latin typeface="Times New Roman" pitchFamily="18" charset="0"/>
              </a:rPr>
              <a:t>  </a:t>
            </a:r>
            <a:r>
              <a:rPr lang="en-US" altLang="en-US" sz="2800" b="1" dirty="0" err="1">
                <a:solidFill>
                  <a:srgbClr val="0000CC"/>
                </a:solidFill>
                <a:latin typeface="Times New Roman" pitchFamily="18" charset="0"/>
              </a:rPr>
              <a:t>hai</a:t>
            </a:r>
            <a:r>
              <a:rPr lang="en-US" altLang="en-US" sz="2800" b="1" dirty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0000CC"/>
                </a:solidFill>
                <a:latin typeface="Times New Roman" pitchFamily="18" charset="0"/>
              </a:rPr>
              <a:t>chữ</a:t>
            </a:r>
            <a:r>
              <a:rPr lang="en-US" altLang="en-US" sz="2800" b="1" dirty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0000CC"/>
                </a:solidFill>
                <a:latin typeface="Times New Roman" pitchFamily="18" charset="0"/>
              </a:rPr>
              <a:t>số</a:t>
            </a:r>
            <a:r>
              <a:rPr lang="en-US" altLang="en-US" sz="2800" b="1" dirty="0">
                <a:solidFill>
                  <a:srgbClr val="0000CC"/>
                </a:solidFill>
                <a:latin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2956071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9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2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7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8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/>
      <p:bldP spid="20" grpId="0" animBg="1"/>
      <p:bldP spid="22" grpId="0"/>
      <p:bldP spid="26" grpId="0"/>
      <p:bldP spid="27" grpId="0"/>
      <p:bldP spid="36" grpId="0"/>
      <p:bldP spid="37" grpId="0"/>
      <p:bldP spid="32" grpId="0"/>
      <p:bldP spid="32" grpId="1"/>
      <p:bldP spid="3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n 2"/>
          <p:cNvSpPr/>
          <p:nvPr/>
        </p:nvSpPr>
        <p:spPr bwMode="auto">
          <a:xfrm>
            <a:off x="1676400" y="152400"/>
            <a:ext cx="3657600" cy="1642348"/>
          </a:xfrm>
          <a:prstGeom prst="sun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vi-VN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Ví dụ</a:t>
            </a:r>
            <a:endParaRPr lang="en-US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 Box 9"/>
          <p:cNvSpPr txBox="1">
            <a:spLocks noChangeArrowheads="1"/>
          </p:cNvSpPr>
          <p:nvPr/>
        </p:nvSpPr>
        <p:spPr bwMode="auto">
          <a:xfrm>
            <a:off x="6096000" y="2844226"/>
            <a:ext cx="13716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3200" b="1">
                <a:latin typeface="Times New Roman" panose="02020603050405020304" pitchFamily="18" charset="0"/>
                <a:cs typeface="Times New Roman" panose="02020603050405020304" pitchFamily="18" charset="0"/>
              </a:rPr>
              <a:t>3,5678</a:t>
            </a:r>
          </a:p>
        </p:txBody>
      </p:sp>
      <p:sp>
        <p:nvSpPr>
          <p:cNvPr id="7" name="Text Box 10"/>
          <p:cNvSpPr txBox="1">
            <a:spLocks noChangeArrowheads="1"/>
          </p:cNvSpPr>
          <p:nvPr/>
        </p:nvSpPr>
        <p:spPr bwMode="auto">
          <a:xfrm>
            <a:off x="7010400" y="3530026"/>
            <a:ext cx="9906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endParaRPr lang="en-US" sz="2400">
              <a:latin typeface="Arial" charset="0"/>
            </a:endParaRPr>
          </a:p>
        </p:txBody>
      </p:sp>
      <p:sp>
        <p:nvSpPr>
          <p:cNvPr id="8" name="Text Box 13"/>
          <p:cNvSpPr txBox="1">
            <a:spLocks noChangeArrowheads="1"/>
          </p:cNvSpPr>
          <p:nvPr/>
        </p:nvSpPr>
        <p:spPr bwMode="auto">
          <a:xfrm>
            <a:off x="6096000" y="3606226"/>
            <a:ext cx="15240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3200" b="1">
                <a:latin typeface="Times New Roman" panose="02020603050405020304" pitchFamily="18" charset="0"/>
                <a:cs typeface="Times New Roman" panose="02020603050405020304" pitchFamily="18" charset="0"/>
              </a:rPr>
              <a:t>57,4834</a:t>
            </a:r>
          </a:p>
        </p:txBody>
      </p:sp>
      <p:sp>
        <p:nvSpPr>
          <p:cNvPr id="10" name="Text Box 17"/>
          <p:cNvSpPr txBox="1">
            <a:spLocks noChangeArrowheads="1"/>
          </p:cNvSpPr>
          <p:nvPr/>
        </p:nvSpPr>
        <p:spPr bwMode="auto">
          <a:xfrm>
            <a:off x="2895600" y="2844226"/>
            <a:ext cx="31242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3200" b="1">
                <a:latin typeface="Times New Roman" panose="02020603050405020304" pitchFamily="18" charset="0"/>
                <a:cs typeface="Times New Roman" panose="02020603050405020304" pitchFamily="18" charset="0"/>
              </a:rPr>
              <a:t>356,78  :   100 =</a:t>
            </a:r>
          </a:p>
        </p:txBody>
      </p:sp>
      <p:sp>
        <p:nvSpPr>
          <p:cNvPr id="11" name="Text Box 18"/>
          <p:cNvSpPr txBox="1">
            <a:spLocks noChangeArrowheads="1"/>
          </p:cNvSpPr>
          <p:nvPr/>
        </p:nvSpPr>
        <p:spPr bwMode="auto">
          <a:xfrm>
            <a:off x="2895600" y="3606226"/>
            <a:ext cx="31242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3200" b="1">
                <a:latin typeface="Times New Roman" panose="02020603050405020304" pitchFamily="18" charset="0"/>
                <a:cs typeface="Times New Roman" panose="02020603050405020304" pitchFamily="18" charset="0"/>
              </a:rPr>
              <a:t>5748,34 : 100  =</a:t>
            </a:r>
          </a:p>
        </p:txBody>
      </p:sp>
      <p:pic>
        <p:nvPicPr>
          <p:cNvPr id="12" name="Picture 7" descr="Entertainment-02-june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305801" y="3049013"/>
            <a:ext cx="1000125" cy="962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1499594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4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/>
      <p:bldP spid="8" grpId="0"/>
      <p:bldP spid="10" grpId="0"/>
      <p:bldP spid="11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NKNOELEADERBOARD" val="-301823425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_Default Design">
  <a:themeElements>
    <a:clrScheme name="1_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1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605</TotalTime>
  <Words>1212</Words>
  <Application>Microsoft Macintosh PowerPoint</Application>
  <PresentationFormat>Widescreen</PresentationFormat>
  <Paragraphs>240</Paragraphs>
  <Slides>31</Slides>
  <Notes>9</Notes>
  <HiddenSlides>0</HiddenSlides>
  <MMClips>1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31</vt:i4>
      </vt:variant>
    </vt:vector>
  </HeadingPairs>
  <TitlesOfParts>
    <vt:vector size="40" baseType="lpstr">
      <vt:lpstr>.VnTime</vt:lpstr>
      <vt:lpstr>Arial</vt:lpstr>
      <vt:lpstr>Calibri</vt:lpstr>
      <vt:lpstr>Rockwell Extra Bold</vt:lpstr>
      <vt:lpstr>Times New Roman</vt:lpstr>
      <vt:lpstr>Wingdings</vt:lpstr>
      <vt:lpstr>Office Theme</vt:lpstr>
      <vt:lpstr>Default Design</vt:lpstr>
      <vt:lpstr>1_Default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home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Administrator</dc:creator>
  <cp:lastModifiedBy>Microsoft Office User</cp:lastModifiedBy>
  <cp:revision>57</cp:revision>
  <dcterms:created xsi:type="dcterms:W3CDTF">2021-08-24T07:59:10Z</dcterms:created>
  <dcterms:modified xsi:type="dcterms:W3CDTF">2022-11-18T17:34:09Z</dcterms:modified>
</cp:coreProperties>
</file>