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57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A6224E"/>
    <a:srgbClr val="DA4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36"/>
      </p:cViewPr>
      <p:guideLst>
        <p:guide orient="horz" pos="2160"/>
        <p:guide pos="3864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F810E-668E-4F16-9E11-B12C87BD2792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C0012-49F4-4AF3-90EB-A4E452840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1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3EB8EA-91ED-49C2-B8B2-2C720329387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6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9D02E-2AA3-4971-ACF4-05F2927D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6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8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1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6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1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54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0FB82-CE82-4DEA-8802-19F712816ADA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0C7C5-7468-4E67-91A9-DE69C6B62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2.png"/><Relationship Id="rId5" Type="http://schemas.microsoft.com/office/2007/relationships/media" Target="../media/media4.mp3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3" Type="http://schemas.microsoft.com/office/2007/relationships/media" Target="../media/media3.mp3"/><Relationship Id="rId7" Type="http://schemas.microsoft.com/office/2007/relationships/media" Target="../media/media5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2.png"/><Relationship Id="rId5" Type="http://schemas.microsoft.com/office/2007/relationships/media" Target="../media/media4.mp3"/><Relationship Id="rId10" Type="http://schemas.openxmlformats.org/officeDocument/2006/relationships/image" Target="../media/image13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.emf"/><Relationship Id="rId7" Type="http://schemas.openxmlformats.org/officeDocument/2006/relationships/oleObject" Target="../embeddings/oleObject5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.emf"/><Relationship Id="rId7" Type="http://schemas.openxmlformats.org/officeDocument/2006/relationships/oleObject" Target="../embeddings/oleObject13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2;p1">
            <a:extLst>
              <a:ext uri="{FF2B5EF4-FFF2-40B4-BE49-F238E27FC236}">
                <a16:creationId xmlns:a16="http://schemas.microsoft.com/office/drawing/2014/main" id="{84429714-BFAB-462D-AA65-FADE2A6B1482}"/>
              </a:ext>
            </a:extLst>
          </p:cNvPr>
          <p:cNvSpPr/>
          <p:nvPr/>
        </p:nvSpPr>
        <p:spPr>
          <a:xfrm>
            <a:off x="2209800" y="214622"/>
            <a:ext cx="7772400" cy="1859044"/>
          </a:xfrm>
          <a:prstGeom prst="rect">
            <a:avLst/>
          </a:prstGeom>
        </p:spPr>
        <p:txBody>
          <a:bodyPr lIns="108373" tIns="54187" rIns="108373" bIns="54187">
            <a:prstTxWarp prst="textPlain">
              <a:avLst/>
            </a:prstTxWarp>
          </a:bodyPr>
          <a:lstStyle/>
          <a:p>
            <a:pPr algn="ctr">
              <a:defRPr/>
            </a:pP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508DFA-A195-EB3E-1461-E8681839A520}"/>
              </a:ext>
            </a:extLst>
          </p:cNvPr>
          <p:cNvSpPr txBox="1"/>
          <p:nvPr/>
        </p:nvSpPr>
        <p:spPr>
          <a:xfrm>
            <a:off x="2639961" y="823235"/>
            <a:ext cx="7875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</a:p>
          <a:p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F34031-00E3-1088-184B-51742B07EE26}"/>
              </a:ext>
            </a:extLst>
          </p:cNvPr>
          <p:cNvSpPr txBox="1"/>
          <p:nvPr/>
        </p:nvSpPr>
        <p:spPr>
          <a:xfrm>
            <a:off x="2273710" y="1879781"/>
            <a:ext cx="78756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2022 - 2023</a:t>
            </a:r>
          </a:p>
        </p:txBody>
      </p:sp>
    </p:spTree>
    <p:extLst>
      <p:ext uri="{BB962C8B-B14F-4D97-AF65-F5344CB8AC3E}">
        <p14:creationId xmlns:p14="http://schemas.microsoft.com/office/powerpoint/2010/main" val="338405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328863" y="-98578"/>
            <a:ext cx="11534274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16,34m,     </a:t>
            </a:r>
          </a:p>
          <a:p>
            <a:pPr algn="just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8,32m.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763124" y="609602"/>
            <a:ext cx="4866256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flipV="1">
            <a:off x="431534" y="1420580"/>
            <a:ext cx="8407666" cy="2424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431534" y="2209746"/>
            <a:ext cx="5054866" cy="0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10828421" y="1420580"/>
            <a:ext cx="1034716" cy="0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1331152" y="2646901"/>
            <a:ext cx="33042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solidFill>
                  <a:srgbClr val="002060"/>
                </a:solidFill>
                <a:latin typeface="Times New Roman" pitchFamily="18" charset="0"/>
              </a:rPr>
              <a:t>   </a:t>
            </a:r>
            <a:r>
              <a:rPr lang="en-US" altLang="en-US" sz="4800" b="1" u="sng" dirty="0" err="1">
                <a:solidFill>
                  <a:srgbClr val="002060"/>
                </a:solidFill>
                <a:latin typeface="Times New Roman" pitchFamily="18" charset="0"/>
              </a:rPr>
              <a:t>Tóm</a:t>
            </a:r>
            <a:r>
              <a:rPr lang="en-US" altLang="en-US" sz="4800" b="1" u="sng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800" b="1" u="sng" dirty="0" err="1">
                <a:solidFill>
                  <a:srgbClr val="002060"/>
                </a:solidFill>
                <a:latin typeface="Times New Roman" pitchFamily="18" charset="0"/>
              </a:rPr>
              <a:t>tắt</a:t>
            </a:r>
            <a:endParaRPr lang="en-US" altLang="en-US" sz="4800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5900146" y="4038578"/>
            <a:ext cx="2826759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800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900147" y="3927453"/>
            <a:ext cx="0" cy="228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800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8743610" y="3887765"/>
            <a:ext cx="0" cy="30162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800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5900147" y="5245742"/>
            <a:ext cx="4553648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800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5900147" y="5065268"/>
            <a:ext cx="0" cy="20878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800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8743609" y="5062020"/>
            <a:ext cx="1" cy="36646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80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10468134" y="5125426"/>
            <a:ext cx="0" cy="303056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800"/>
          </a:p>
        </p:txBody>
      </p:sp>
      <p:sp>
        <p:nvSpPr>
          <p:cNvPr id="24" name="AutoShape 28"/>
          <p:cNvSpPr>
            <a:spLocks/>
          </p:cNvSpPr>
          <p:nvPr/>
        </p:nvSpPr>
        <p:spPr bwMode="auto">
          <a:xfrm rot="-5400000">
            <a:off x="9423924" y="4083983"/>
            <a:ext cx="329782" cy="1690410"/>
          </a:xfrm>
          <a:prstGeom prst="rightBrace">
            <a:avLst>
              <a:gd name="adj1" fmla="val 41667"/>
              <a:gd name="adj2" fmla="val 5000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altLang="en-US" sz="4800"/>
          </a:p>
        </p:txBody>
      </p:sp>
      <p:sp>
        <p:nvSpPr>
          <p:cNvPr id="25" name="AutoShape 29"/>
          <p:cNvSpPr>
            <a:spLocks/>
          </p:cNvSpPr>
          <p:nvPr/>
        </p:nvSpPr>
        <p:spPr bwMode="auto">
          <a:xfrm rot="-5400000">
            <a:off x="7252828" y="2447024"/>
            <a:ext cx="169529" cy="2810716"/>
          </a:xfrm>
          <a:prstGeom prst="rightBrace">
            <a:avLst>
              <a:gd name="adj1" fmla="val 158333"/>
              <a:gd name="adj2" fmla="val 52630"/>
            </a:avLst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altLang="en-US" sz="4800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6395390" y="2959270"/>
            <a:ext cx="343674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16,34m</a:t>
            </a: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8810407" y="4038577"/>
            <a:ext cx="2551678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8,32m</a:t>
            </a:r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655878" y="6204081"/>
            <a:ext cx="7476667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Chu vi: ……………  m ?</a:t>
            </a:r>
          </a:p>
        </p:txBody>
      </p:sp>
      <p:sp>
        <p:nvSpPr>
          <p:cNvPr id="30" name="AutoShape 55"/>
          <p:cNvSpPr>
            <a:spLocks/>
          </p:cNvSpPr>
          <p:nvPr/>
        </p:nvSpPr>
        <p:spPr bwMode="auto">
          <a:xfrm rot="5400000">
            <a:off x="8054008" y="3230547"/>
            <a:ext cx="207772" cy="4486813"/>
          </a:xfrm>
          <a:prstGeom prst="rightBrace">
            <a:avLst>
              <a:gd name="adj1" fmla="val 60417"/>
              <a:gd name="adj2" fmla="val 52630"/>
            </a:avLst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altLang="en-US" sz="4800"/>
          </a:p>
        </p:txBody>
      </p:sp>
      <p:sp>
        <p:nvSpPr>
          <p:cNvPr id="31" name="Rectangle 56"/>
          <p:cNvSpPr>
            <a:spLocks noChangeArrowheads="1"/>
          </p:cNvSpPr>
          <p:nvPr/>
        </p:nvSpPr>
        <p:spPr bwMode="auto">
          <a:xfrm>
            <a:off x="7655082" y="5668422"/>
            <a:ext cx="2177052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634867" y="2891370"/>
            <a:ext cx="34342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altLang="en-US" sz="4800" b="1" dirty="0">
              <a:latin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 err="1">
                <a:latin typeface="Times New Roman" pitchFamily="18" charset="0"/>
              </a:rPr>
              <a:t>Chiều</a:t>
            </a:r>
            <a:r>
              <a:rPr lang="en-US" altLang="en-US" sz="4800" b="1" dirty="0">
                <a:latin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</a:rPr>
              <a:t>rộng</a:t>
            </a:r>
            <a:r>
              <a:rPr lang="en-US" altLang="en-US" sz="4800" b="1" dirty="0">
                <a:latin typeface="Times New Roman" pitchFamily="18" charset="0"/>
              </a:rPr>
              <a:t>: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701664" y="4764297"/>
            <a:ext cx="3093096" cy="86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 err="1">
                <a:latin typeface="Times New Roman" pitchFamily="18" charset="0"/>
              </a:rPr>
              <a:t>Chiều</a:t>
            </a:r>
            <a:r>
              <a:rPr lang="en-US" altLang="en-US" sz="4800" b="1" dirty="0">
                <a:latin typeface="Times New Roman" pitchFamily="18" charset="0"/>
              </a:rPr>
              <a:t> </a:t>
            </a:r>
            <a:r>
              <a:rPr lang="en-US" altLang="en-US" sz="4800" b="1" dirty="0" err="1">
                <a:latin typeface="Times New Roman" pitchFamily="18" charset="0"/>
              </a:rPr>
              <a:t>dài</a:t>
            </a:r>
            <a:r>
              <a:rPr lang="en-US" altLang="en-US" sz="4800" b="1" dirty="0">
                <a:latin typeface="Times New Roman" pitchFamily="18" charset="0"/>
              </a:rPr>
              <a:t>:    </a:t>
            </a:r>
          </a:p>
        </p:txBody>
      </p:sp>
    </p:spTree>
    <p:extLst>
      <p:ext uri="{BB962C8B-B14F-4D97-AF65-F5344CB8AC3E}">
        <p14:creationId xmlns:p14="http://schemas.microsoft.com/office/powerpoint/2010/main" val="2578690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181100" y="188976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200400" y="2514600"/>
            <a:ext cx="571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800" b="1">
                <a:solidFill>
                  <a:schemeClr val="folHlin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5604" name="Rectangle 17"/>
          <p:cNvSpPr>
            <a:spLocks noChangeArrowheads="1"/>
          </p:cNvSpPr>
          <p:nvPr/>
        </p:nvSpPr>
        <p:spPr bwMode="auto">
          <a:xfrm>
            <a:off x="118973" y="2599599"/>
            <a:ext cx="464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dài: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Rectangle 19"/>
          <p:cNvSpPr>
            <a:spLocks noChangeArrowheads="1"/>
          </p:cNvSpPr>
          <p:nvPr/>
        </p:nvSpPr>
        <p:spPr bwMode="auto">
          <a:xfrm>
            <a:off x="247106" y="223266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7" name="Line 20"/>
          <p:cNvSpPr>
            <a:spLocks noChangeShapeType="1"/>
          </p:cNvSpPr>
          <p:nvPr/>
        </p:nvSpPr>
        <p:spPr bwMode="auto">
          <a:xfrm>
            <a:off x="2023973" y="3285399"/>
            <a:ext cx="1447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8" name="Line 21"/>
          <p:cNvSpPr>
            <a:spLocks noChangeShapeType="1"/>
          </p:cNvSpPr>
          <p:nvPr/>
        </p:nvSpPr>
        <p:spPr bwMode="auto">
          <a:xfrm>
            <a:off x="2023973" y="317427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9" name="Line 22"/>
          <p:cNvSpPr>
            <a:spLocks noChangeShapeType="1"/>
          </p:cNvSpPr>
          <p:nvPr/>
        </p:nvSpPr>
        <p:spPr bwMode="auto">
          <a:xfrm>
            <a:off x="3473360" y="320919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0" name="Line 23"/>
          <p:cNvSpPr>
            <a:spLocks noChangeShapeType="1"/>
          </p:cNvSpPr>
          <p:nvPr/>
        </p:nvSpPr>
        <p:spPr bwMode="auto">
          <a:xfrm>
            <a:off x="2023973" y="3818799"/>
            <a:ext cx="2209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1" name="Line 24"/>
          <p:cNvSpPr>
            <a:spLocks noChangeShapeType="1"/>
          </p:cNvSpPr>
          <p:nvPr/>
        </p:nvSpPr>
        <p:spPr bwMode="auto">
          <a:xfrm>
            <a:off x="2023973" y="3590199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2" name="Line 25"/>
          <p:cNvSpPr>
            <a:spLocks noChangeShapeType="1"/>
          </p:cNvSpPr>
          <p:nvPr/>
        </p:nvSpPr>
        <p:spPr bwMode="auto">
          <a:xfrm>
            <a:off x="4717212" y="5463086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3" name="Line 26"/>
          <p:cNvSpPr>
            <a:spLocks noChangeShapeType="1"/>
          </p:cNvSpPr>
          <p:nvPr/>
        </p:nvSpPr>
        <p:spPr bwMode="auto">
          <a:xfrm>
            <a:off x="3471773" y="366639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4" name="Line 27"/>
          <p:cNvSpPr>
            <a:spLocks noChangeShapeType="1"/>
          </p:cNvSpPr>
          <p:nvPr/>
        </p:nvSpPr>
        <p:spPr bwMode="auto">
          <a:xfrm>
            <a:off x="4233773" y="366639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5" name="AutoShape 28"/>
          <p:cNvSpPr>
            <a:spLocks/>
          </p:cNvSpPr>
          <p:nvPr/>
        </p:nvSpPr>
        <p:spPr bwMode="auto">
          <a:xfrm rot="-5400000">
            <a:off x="3776573" y="3209199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6" name="AutoShape 29"/>
          <p:cNvSpPr>
            <a:spLocks/>
          </p:cNvSpPr>
          <p:nvPr/>
        </p:nvSpPr>
        <p:spPr bwMode="auto">
          <a:xfrm rot="-5400000">
            <a:off x="2709773" y="2447199"/>
            <a:ext cx="76200" cy="1447800"/>
          </a:xfrm>
          <a:prstGeom prst="rightBrace">
            <a:avLst>
              <a:gd name="adj1" fmla="val 158333"/>
              <a:gd name="adj2" fmla="val 5263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7" name="Rectangle 30"/>
          <p:cNvSpPr>
            <a:spLocks noChangeArrowheads="1"/>
          </p:cNvSpPr>
          <p:nvPr/>
        </p:nvSpPr>
        <p:spPr bwMode="auto">
          <a:xfrm>
            <a:off x="6400800" y="48006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altLang="en-US" sz="4400" b="1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5618" name="Rectangle 31"/>
          <p:cNvSpPr>
            <a:spLocks noChangeArrowheads="1"/>
          </p:cNvSpPr>
          <p:nvPr/>
        </p:nvSpPr>
        <p:spPr bwMode="auto">
          <a:xfrm>
            <a:off x="2176374" y="2752000"/>
            <a:ext cx="1057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16,34m</a:t>
            </a:r>
          </a:p>
        </p:txBody>
      </p:sp>
      <p:sp>
        <p:nvSpPr>
          <p:cNvPr id="25619" name="Rectangle 32"/>
          <p:cNvSpPr>
            <a:spLocks noChangeArrowheads="1"/>
          </p:cNvSpPr>
          <p:nvPr/>
        </p:nvSpPr>
        <p:spPr bwMode="auto">
          <a:xfrm>
            <a:off x="3471774" y="3209200"/>
            <a:ext cx="1057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8,32m</a:t>
            </a:r>
          </a:p>
        </p:txBody>
      </p:sp>
      <p:sp>
        <p:nvSpPr>
          <p:cNvPr id="25620" name="Rectangle 33"/>
          <p:cNvSpPr>
            <a:spLocks noChangeArrowheads="1"/>
          </p:cNvSpPr>
          <p:nvPr/>
        </p:nvSpPr>
        <p:spPr bwMode="auto">
          <a:xfrm>
            <a:off x="196760" y="4236313"/>
            <a:ext cx="4038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Chu vi: ……………  m ?</a:t>
            </a:r>
          </a:p>
        </p:txBody>
      </p:sp>
      <p:sp>
        <p:nvSpPr>
          <p:cNvPr id="21525" name="Rectangle 34"/>
          <p:cNvSpPr>
            <a:spLocks noChangeArrowheads="1"/>
          </p:cNvSpPr>
          <p:nvPr/>
        </p:nvSpPr>
        <p:spPr bwMode="auto">
          <a:xfrm>
            <a:off x="5575209" y="1889760"/>
            <a:ext cx="6768851" cy="36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400" b="1" i="1" dirty="0" err="1">
                <a:latin typeface="Times New Roman" pitchFamily="18" charset="0"/>
              </a:rPr>
              <a:t>Chiều</a:t>
            </a:r>
            <a:r>
              <a:rPr lang="en-US" altLang="en-US" sz="4400" b="1" i="1" dirty="0">
                <a:latin typeface="Times New Roman" pitchFamily="18" charset="0"/>
              </a:rPr>
              <a:t> </a:t>
            </a:r>
            <a:r>
              <a:rPr lang="en-US" altLang="en-US" sz="4400" b="1" i="1" dirty="0" err="1">
                <a:latin typeface="Times New Roman" pitchFamily="18" charset="0"/>
              </a:rPr>
              <a:t>dài</a:t>
            </a:r>
            <a:r>
              <a:rPr lang="en-US" altLang="en-US" sz="4400" b="1" i="1" dirty="0">
                <a:latin typeface="Times New Roman" pitchFamily="18" charset="0"/>
              </a:rPr>
              <a:t> </a:t>
            </a:r>
            <a:r>
              <a:rPr lang="en-US" altLang="en-US" sz="4400" b="1" i="1" dirty="0" err="1">
                <a:latin typeface="Times New Roman" pitchFamily="18" charset="0"/>
              </a:rPr>
              <a:t>hình</a:t>
            </a:r>
            <a:r>
              <a:rPr lang="en-US" altLang="en-US" sz="4400" b="1" i="1" dirty="0">
                <a:latin typeface="Times New Roman" pitchFamily="18" charset="0"/>
              </a:rPr>
              <a:t> </a:t>
            </a:r>
            <a:r>
              <a:rPr lang="en-US" altLang="en-US" sz="4400" b="1" i="1" dirty="0" err="1">
                <a:latin typeface="Times New Roman" pitchFamily="18" charset="0"/>
              </a:rPr>
              <a:t>chữ</a:t>
            </a:r>
            <a:r>
              <a:rPr lang="en-US" altLang="en-US" sz="4400" b="1" i="1" dirty="0">
                <a:latin typeface="Times New Roman" pitchFamily="18" charset="0"/>
              </a:rPr>
              <a:t> </a:t>
            </a:r>
            <a:r>
              <a:rPr lang="en-US" altLang="en-US" sz="4400" b="1" i="1" dirty="0" err="1">
                <a:latin typeface="Times New Roman" pitchFamily="18" charset="0"/>
              </a:rPr>
              <a:t>nhật</a:t>
            </a:r>
            <a:r>
              <a:rPr lang="en-US" altLang="en-US" sz="4400" b="1" i="1" dirty="0">
                <a:latin typeface="Times New Roman" pitchFamily="18" charset="0"/>
              </a:rPr>
              <a:t> </a:t>
            </a:r>
            <a:r>
              <a:rPr lang="en-US" altLang="en-US" sz="4400" b="1" i="1" dirty="0" err="1">
                <a:latin typeface="Times New Roman" pitchFamily="18" charset="0"/>
              </a:rPr>
              <a:t>là</a:t>
            </a:r>
            <a:r>
              <a:rPr lang="en-US" altLang="en-US" sz="4400" b="1" i="1" dirty="0">
                <a:latin typeface="Times New Roman" pitchFamily="18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400" b="1" dirty="0">
                <a:latin typeface="Times New Roman" pitchFamily="18" charset="0"/>
              </a:rPr>
              <a:t>  </a:t>
            </a:r>
          </a:p>
        </p:txBody>
      </p:sp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7678270" y="923699"/>
            <a:ext cx="3616575" cy="69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400" b="1" dirty="0">
                <a:latin typeface="Times New Roman" pitchFamily="18" charset="0"/>
              </a:rPr>
              <a:t>   </a:t>
            </a:r>
            <a:r>
              <a:rPr lang="en-US" altLang="en-US" sz="4400" b="1" u="sng" dirty="0" err="1">
                <a:latin typeface="Times New Roman" pitchFamily="18" charset="0"/>
              </a:rPr>
              <a:t>Bài</a:t>
            </a:r>
            <a:r>
              <a:rPr lang="en-US" altLang="en-US" sz="4400" b="1" u="sng" dirty="0">
                <a:latin typeface="Times New Roman" pitchFamily="18" charset="0"/>
              </a:rPr>
              <a:t> </a:t>
            </a:r>
            <a:r>
              <a:rPr lang="en-US" altLang="en-US" sz="4400" b="1" u="sng" dirty="0" err="1">
                <a:latin typeface="Times New Roman" pitchFamily="18" charset="0"/>
              </a:rPr>
              <a:t>giải</a:t>
            </a:r>
            <a:r>
              <a:rPr lang="en-US" altLang="en-US" sz="4400" b="1" u="sng" dirty="0">
                <a:latin typeface="Times New Roman" pitchFamily="18" charset="0"/>
              </a:rPr>
              <a:t>:</a:t>
            </a:r>
          </a:p>
        </p:txBody>
      </p:sp>
      <p:sp>
        <p:nvSpPr>
          <p:cNvPr id="21528" name="Rectangle 37"/>
          <p:cNvSpPr>
            <a:spLocks noChangeArrowheads="1"/>
          </p:cNvSpPr>
          <p:nvPr/>
        </p:nvSpPr>
        <p:spPr bwMode="auto">
          <a:xfrm>
            <a:off x="5860297" y="2713899"/>
            <a:ext cx="6331703" cy="102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altLang="en-US" sz="4400" b="1" dirty="0">
                <a:latin typeface="Times New Roman" pitchFamily="18" charset="0"/>
              </a:rPr>
              <a:t>16,34 +  8,32 </a:t>
            </a:r>
          </a:p>
        </p:txBody>
      </p:sp>
      <p:sp>
        <p:nvSpPr>
          <p:cNvPr id="21529" name="Rectangle 38"/>
          <p:cNvSpPr>
            <a:spLocks noChangeArrowheads="1"/>
          </p:cNvSpPr>
          <p:nvPr/>
        </p:nvSpPr>
        <p:spPr bwMode="auto">
          <a:xfrm>
            <a:off x="5681572" y="3742597"/>
            <a:ext cx="6237712" cy="49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altLang="en-US" sz="4400" b="1" i="1" dirty="0">
                <a:latin typeface="Times New Roman" pitchFamily="18" charset="0"/>
              </a:rPr>
              <a:t>Chu vi </a:t>
            </a:r>
            <a:r>
              <a:rPr lang="en-US" altLang="en-US" sz="4400" b="1" i="1" dirty="0" err="1">
                <a:latin typeface="Times New Roman" pitchFamily="18" charset="0"/>
              </a:rPr>
              <a:t>hình</a:t>
            </a:r>
            <a:r>
              <a:rPr lang="en-US" altLang="en-US" sz="4400" b="1" i="1" dirty="0">
                <a:latin typeface="Times New Roman" pitchFamily="18" charset="0"/>
              </a:rPr>
              <a:t> </a:t>
            </a:r>
            <a:r>
              <a:rPr lang="en-US" altLang="en-US" sz="4400" b="1" i="1" dirty="0" err="1">
                <a:latin typeface="Times New Roman" pitchFamily="18" charset="0"/>
              </a:rPr>
              <a:t>chữ</a:t>
            </a:r>
            <a:r>
              <a:rPr lang="en-US" altLang="en-US" sz="4400" b="1" i="1" dirty="0">
                <a:latin typeface="Times New Roman" pitchFamily="18" charset="0"/>
              </a:rPr>
              <a:t> </a:t>
            </a:r>
            <a:r>
              <a:rPr lang="en-US" altLang="en-US" sz="4400" b="1" i="1" dirty="0" err="1">
                <a:latin typeface="Times New Roman" pitchFamily="18" charset="0"/>
              </a:rPr>
              <a:t>nhật</a:t>
            </a:r>
            <a:r>
              <a:rPr lang="en-US" altLang="en-US" sz="4400" b="1" i="1" dirty="0">
                <a:latin typeface="Times New Roman" pitchFamily="18" charset="0"/>
              </a:rPr>
              <a:t> </a:t>
            </a:r>
            <a:r>
              <a:rPr lang="en-US" altLang="en-US" sz="4400" b="1" i="1" dirty="0" err="1">
                <a:latin typeface="Times New Roman" pitchFamily="18" charset="0"/>
              </a:rPr>
              <a:t>là</a:t>
            </a:r>
            <a:r>
              <a:rPr lang="en-US" altLang="en-US" sz="44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21530" name="Rectangle 39"/>
          <p:cNvSpPr>
            <a:spLocks noChangeArrowheads="1"/>
          </p:cNvSpPr>
          <p:nvPr/>
        </p:nvSpPr>
        <p:spPr bwMode="auto">
          <a:xfrm>
            <a:off x="5383630" y="4760327"/>
            <a:ext cx="7285036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altLang="en-US" sz="4400" b="1" dirty="0">
                <a:latin typeface="Times New Roman" pitchFamily="18" charset="0"/>
              </a:rPr>
              <a:t>(16,34 +24,66) x 2 </a:t>
            </a:r>
          </a:p>
        </p:txBody>
      </p:sp>
      <p:sp>
        <p:nvSpPr>
          <p:cNvPr id="21531" name="Rectangle 40"/>
          <p:cNvSpPr>
            <a:spLocks noChangeArrowheads="1"/>
          </p:cNvSpPr>
          <p:nvPr/>
        </p:nvSpPr>
        <p:spPr bwMode="auto">
          <a:xfrm>
            <a:off x="6357721" y="5643839"/>
            <a:ext cx="520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altLang="en-US" sz="4400" b="1" u="sng" dirty="0" err="1">
                <a:latin typeface="Times New Roman" pitchFamily="18" charset="0"/>
              </a:rPr>
              <a:t>Đáp</a:t>
            </a:r>
            <a:r>
              <a:rPr lang="en-US" altLang="en-US" sz="4400" b="1" u="sng" dirty="0">
                <a:latin typeface="Times New Roman" pitchFamily="18" charset="0"/>
              </a:rPr>
              <a:t> </a:t>
            </a:r>
            <a:r>
              <a:rPr lang="en-US" altLang="en-US" sz="4400" b="1" u="sng" dirty="0" err="1">
                <a:latin typeface="Times New Roman" pitchFamily="18" charset="0"/>
              </a:rPr>
              <a:t>số</a:t>
            </a:r>
            <a:r>
              <a:rPr lang="en-US" altLang="en-US" sz="4400" b="1" dirty="0">
                <a:latin typeface="Times New Roman" pitchFamily="18" charset="0"/>
              </a:rPr>
              <a:t>: 82 m</a:t>
            </a:r>
          </a:p>
        </p:txBody>
      </p:sp>
      <p:sp>
        <p:nvSpPr>
          <p:cNvPr id="25628" name="AutoShape 55"/>
          <p:cNvSpPr>
            <a:spLocks/>
          </p:cNvSpPr>
          <p:nvPr/>
        </p:nvSpPr>
        <p:spPr bwMode="auto">
          <a:xfrm rot="5400000">
            <a:off x="2976473" y="2866299"/>
            <a:ext cx="304800" cy="2209800"/>
          </a:xfrm>
          <a:prstGeom prst="rightBrace">
            <a:avLst>
              <a:gd name="adj1" fmla="val 60417"/>
              <a:gd name="adj2" fmla="val 5263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9" name="Rectangle 56"/>
          <p:cNvSpPr>
            <a:spLocks noChangeArrowheads="1"/>
          </p:cNvSpPr>
          <p:nvPr/>
        </p:nvSpPr>
        <p:spPr bwMode="auto">
          <a:xfrm>
            <a:off x="2785974" y="3971200"/>
            <a:ext cx="10572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? m</a:t>
            </a:r>
          </a:p>
        </p:txBody>
      </p:sp>
      <p:pic>
        <p:nvPicPr>
          <p:cNvPr id="31" name="Picture 10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7" y="173673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7356387" y="2683676"/>
            <a:ext cx="6331703" cy="139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altLang="en-US" sz="4400" b="1" dirty="0">
                <a:latin typeface="Times New Roman" pitchFamily="18" charset="0"/>
              </a:rPr>
              <a:t>=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24,66</a:t>
            </a:r>
            <a:r>
              <a:rPr lang="en-US" altLang="en-US" sz="4400" b="1" dirty="0">
                <a:latin typeface="Times New Roman" pitchFamily="18" charset="0"/>
              </a:rPr>
              <a:t> (m)</a:t>
            </a: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7356387" y="4800600"/>
            <a:ext cx="7285036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</a:rPr>
              <a:t>= 82 (m)</a:t>
            </a:r>
          </a:p>
        </p:txBody>
      </p:sp>
    </p:spTree>
    <p:extLst>
      <p:ext uri="{BB962C8B-B14F-4D97-AF65-F5344CB8AC3E}">
        <p14:creationId xmlns:p14="http://schemas.microsoft.com/office/powerpoint/2010/main" val="4068439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5" grpId="0"/>
      <p:bldP spid="21527" grpId="0"/>
      <p:bldP spid="21528" grpId="0"/>
      <p:bldP spid="21529" grpId="0"/>
      <p:bldP spid="21530" grpId="0"/>
      <p:bldP spid="21531" grpId="0"/>
      <p:bldP spid="51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C41BFA32-9992-4F4B-A6AA-F90447B24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" y="0"/>
            <a:ext cx="12192000" cy="6858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7E119E7-3740-4F4B-94FC-F4E46AA9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21" t="2522" r="4267" b="4368"/>
          <a:stretch>
            <a:fillRect/>
          </a:stretch>
        </p:blipFill>
        <p:spPr>
          <a:xfrm>
            <a:off x="3836814" y="1076205"/>
            <a:ext cx="4449958" cy="4449958"/>
          </a:xfrm>
          <a:custGeom>
            <a:avLst/>
            <a:gdLst>
              <a:gd name="connsiteX0" fmla="*/ 2736000 w 5472000"/>
              <a:gd name="connsiteY0" fmla="*/ 0 h 5472000"/>
              <a:gd name="connsiteX1" fmla="*/ 5472000 w 5472000"/>
              <a:gd name="connsiteY1" fmla="*/ 2736000 h 5472000"/>
              <a:gd name="connsiteX2" fmla="*/ 2736000 w 5472000"/>
              <a:gd name="connsiteY2" fmla="*/ 5472000 h 5472000"/>
              <a:gd name="connsiteX3" fmla="*/ 0 w 5472000"/>
              <a:gd name="connsiteY3" fmla="*/ 2736000 h 5472000"/>
              <a:gd name="connsiteX4" fmla="*/ 2736000 w 5472000"/>
              <a:gd name="connsiteY4" fmla="*/ 0 h 54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2000" h="5472000">
                <a:moveTo>
                  <a:pt x="2736000" y="0"/>
                </a:moveTo>
                <a:cubicBezTo>
                  <a:pt x="4247051" y="0"/>
                  <a:pt x="5472000" y="1224949"/>
                  <a:pt x="5472000" y="2736000"/>
                </a:cubicBezTo>
                <a:cubicBezTo>
                  <a:pt x="5472000" y="4247051"/>
                  <a:pt x="4247051" y="5472000"/>
                  <a:pt x="2736000" y="5472000"/>
                </a:cubicBezTo>
                <a:cubicBezTo>
                  <a:pt x="1224949" y="5472000"/>
                  <a:pt x="0" y="4247051"/>
                  <a:pt x="0" y="2736000"/>
                </a:cubicBezTo>
                <a:cubicBezTo>
                  <a:pt x="0" y="1224949"/>
                  <a:pt x="1224949" y="0"/>
                  <a:pt x="2736000" y="0"/>
                </a:cubicBezTo>
                <a:close/>
              </a:path>
            </a:pathLst>
          </a:custGeom>
          <a:ln w="47625">
            <a:solidFill>
              <a:srgbClr val="66C4E8"/>
            </a:solidFill>
          </a:ln>
        </p:spPr>
      </p:pic>
      <p:sp>
        <p:nvSpPr>
          <p:cNvPr id="4" name="Star: 32 Points 3">
            <a:extLst>
              <a:ext uri="{FF2B5EF4-FFF2-40B4-BE49-F238E27FC236}">
                <a16:creationId xmlns:a16="http://schemas.microsoft.com/office/drawing/2014/main" id="{6CDA40C8-F676-4BD6-B35D-92037163B130}"/>
              </a:ext>
            </a:extLst>
          </p:cNvPr>
          <p:cNvSpPr>
            <a:spLocks noChangeAspect="1"/>
          </p:cNvSpPr>
          <p:nvPr/>
        </p:nvSpPr>
        <p:spPr>
          <a:xfrm>
            <a:off x="4445684" y="1644463"/>
            <a:ext cx="3320439" cy="3320439"/>
          </a:xfrm>
          <a:prstGeom prst="star32">
            <a:avLst>
              <a:gd name="adj" fmla="val 11198"/>
            </a:avLst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Star: 32 Points 42">
            <a:extLst>
              <a:ext uri="{FF2B5EF4-FFF2-40B4-BE49-F238E27FC236}">
                <a16:creationId xmlns:a16="http://schemas.microsoft.com/office/drawing/2014/main" id="{71E0B8DA-8869-4F7A-A553-35EB2AF3448F}"/>
              </a:ext>
            </a:extLst>
          </p:cNvPr>
          <p:cNvSpPr>
            <a:spLocks noChangeAspect="1"/>
          </p:cNvSpPr>
          <p:nvPr/>
        </p:nvSpPr>
        <p:spPr>
          <a:xfrm>
            <a:off x="4496692" y="1644463"/>
            <a:ext cx="3113817" cy="3113817"/>
          </a:xfrm>
          <a:prstGeom prst="star32">
            <a:avLst>
              <a:gd name="adj" fmla="val 11198"/>
            </a:avLst>
          </a:prstGeom>
          <a:noFill/>
          <a:ln>
            <a:solidFill>
              <a:srgbClr val="51C7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E0DC2E-1378-9E4A-95DA-214D973183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25" y="198141"/>
            <a:ext cx="1182549" cy="779025"/>
          </a:xfrm>
          <a:prstGeom prst="rect">
            <a:avLst/>
          </a:prstGeom>
        </p:spPr>
      </p:pic>
      <p:pic>
        <p:nvPicPr>
          <p:cNvPr id="7" name="Kbc (2)(0)">
            <a:hlinkClick r:id="" action="ppaction://media"/>
            <a:extLst>
              <a:ext uri="{FF2B5EF4-FFF2-40B4-BE49-F238E27FC236}">
                <a16:creationId xmlns:a16="http://schemas.microsoft.com/office/drawing/2014/main" id="{A8B21E42-AC61-409F-AF5A-3DB5665D79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87288" y="6986827"/>
            <a:ext cx="209424" cy="2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90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7867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10" dur="2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4322084" y="3825484"/>
            <a:ext cx="403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45,08  +  24,97  =  </a:t>
            </a: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808854" y="5077418"/>
            <a:ext cx="281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70,05</a:t>
            </a: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785152" y="5916405"/>
            <a:ext cx="283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70,95</a:t>
            </a: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6735249" y="5039828"/>
            <a:ext cx="259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69,97</a:t>
            </a: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735250" y="5916405"/>
            <a:ext cx="333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60,05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41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3927965" y="3843428"/>
            <a:ext cx="365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67,8  +  116,09 = </a:t>
            </a: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6129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1234905" y="5941348"/>
            <a:ext cx="465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183,89</a:t>
            </a: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6735249" y="5074051"/>
            <a:ext cx="465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173,89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1295743" y="5094961"/>
            <a:ext cx="465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180,98</a:t>
            </a: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6618451" y="5944013"/>
            <a:ext cx="465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183,98</a:t>
            </a: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53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5" y="24888"/>
            <a:ext cx="11181806" cy="6809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6308" y="875086"/>
            <a:ext cx="82868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1701" y="3125667"/>
            <a:ext cx="8181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8510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WordArt 3"/>
          <p:cNvSpPr>
            <a:spLocks noChangeArrowheads="1" noChangeShapeType="1" noTextEdit="1"/>
          </p:cNvSpPr>
          <p:nvPr/>
        </p:nvSpPr>
        <p:spPr bwMode="auto">
          <a:xfrm>
            <a:off x="2202974" y="299901"/>
            <a:ext cx="5486400" cy="838200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</a:bodyPr>
          <a:lstStyle/>
          <a:p>
            <a:pPr algn="ctr"/>
            <a:r>
              <a:rPr lang="en-US" sz="66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1">
                      <a:alpha val="0"/>
                    </a:schemeClr>
                  </a:glow>
                </a:effectLst>
                <a:latin typeface=".VnTime" panose="020B7200000000000000" pitchFamily="34" charset="0"/>
              </a:rPr>
              <a:t>Ong ®</a:t>
            </a:r>
            <a:r>
              <a:rPr lang="en-US" sz="6600" b="1" kern="1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1">
                      <a:alpha val="0"/>
                    </a:schemeClr>
                  </a:glow>
                </a:effectLst>
                <a:latin typeface=".VnTime" panose="020B7200000000000000" pitchFamily="34" charset="0"/>
              </a:rPr>
              <a:t>i</a:t>
            </a:r>
            <a:r>
              <a:rPr lang="en-US" sz="66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1">
                      <a:alpha val="0"/>
                    </a:schemeClr>
                  </a:glow>
                </a:effectLst>
                <a:latin typeface=".VnTime" panose="020B7200000000000000" pitchFamily="34" charset="0"/>
              </a:rPr>
              <a:t> </a:t>
            </a:r>
            <a:r>
              <a:rPr lang="en-US" sz="6600" b="1" kern="1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1">
                      <a:alpha val="0"/>
                    </a:schemeClr>
                  </a:glow>
                </a:effectLst>
                <a:latin typeface=".VnTime" panose="020B7200000000000000" pitchFamily="34" charset="0"/>
              </a:rPr>
              <a:t>t×m</a:t>
            </a:r>
            <a:r>
              <a:rPr lang="en-US" sz="66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1">
                      <a:alpha val="0"/>
                    </a:schemeClr>
                  </a:glow>
                </a:effectLst>
                <a:latin typeface=".VnTime" panose="020B7200000000000000" pitchFamily="34" charset="0"/>
              </a:rPr>
              <a:t> </a:t>
            </a:r>
            <a:r>
              <a:rPr lang="en-US" sz="6600" b="1" kern="1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glow rad="127000">
                    <a:schemeClr val="bg1">
                      <a:alpha val="0"/>
                    </a:schemeClr>
                  </a:glow>
                </a:effectLst>
                <a:latin typeface=".VnTime" panose="020B7200000000000000" pitchFamily="34" charset="0"/>
              </a:rPr>
              <a:t>mËt</a:t>
            </a:r>
            <a:endParaRPr lang="en-US" sz="66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glow rad="127000">
                  <a:schemeClr val="bg1">
                    <a:alpha val="0"/>
                  </a:schemeClr>
                </a:glow>
              </a:effectLst>
              <a:latin typeface=".VnTime" panose="020B7200000000000000" pitchFamily="34" charset="0"/>
            </a:endParaRP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3886200" y="1270316"/>
            <a:ext cx="1447800" cy="1270000"/>
            <a:chOff x="1776" y="880"/>
            <a:chExt cx="960" cy="800"/>
          </a:xfrm>
        </p:grpSpPr>
        <p:graphicFrame>
          <p:nvGraphicFramePr>
            <p:cNvPr id="91141" name="Object 5"/>
            <p:cNvGraphicFramePr>
              <a:graphicFrameLocks noChangeAspect="1"/>
            </p:cNvGraphicFramePr>
            <p:nvPr/>
          </p:nvGraphicFramePr>
          <p:xfrm>
            <a:off x="1776" y="880"/>
            <a:ext cx="96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542348" imgH="3275648" progId="CorelDRAW.Graphic.11">
                    <p:embed/>
                  </p:oleObj>
                </mc:Choice>
                <mc:Fallback>
                  <p:oleObj name="CorelDRAW" r:id="rId2" imgW="3542348" imgH="3275648" progId="CorelDRAW.Graphic.11">
                    <p:embed/>
                    <p:pic>
                      <p:nvPicPr>
                        <p:cNvPr id="911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880"/>
                          <a:ext cx="960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42" name="Oval 6"/>
            <p:cNvSpPr>
              <a:spLocks noChangeArrowheads="1"/>
            </p:cNvSpPr>
            <p:nvPr/>
          </p:nvSpPr>
          <p:spPr bwMode="auto">
            <a:xfrm>
              <a:off x="1957" y="1015"/>
              <a:ext cx="587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 dirty="0">
                  <a:latin typeface="Arial" panose="020B0604020202020204" pitchFamily="34" charset="0"/>
                </a:rPr>
                <a:t>58,2</a:t>
              </a:r>
            </a:p>
            <a:p>
              <a:pPr algn="ctr"/>
              <a:r>
                <a:rPr lang="en-US" altLang="en-US" sz="2400" b="1" dirty="0">
                  <a:latin typeface="Arial" panose="020B0604020202020204" pitchFamily="34" charset="0"/>
                </a:rPr>
                <a:t>24,3</a:t>
              </a:r>
              <a:endParaRPr lang="vi-V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91143" name="Text Box 7"/>
            <p:cNvSpPr txBox="1">
              <a:spLocks noChangeArrowheads="1"/>
            </p:cNvSpPr>
            <p:nvPr/>
          </p:nvSpPr>
          <p:spPr bwMode="auto">
            <a:xfrm>
              <a:off x="1904" y="1168"/>
              <a:ext cx="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91144" name="Line 8"/>
            <p:cNvSpPr>
              <a:spLocks noChangeShapeType="1"/>
            </p:cNvSpPr>
            <p:nvPr/>
          </p:nvSpPr>
          <p:spPr bwMode="auto">
            <a:xfrm>
              <a:off x="2070" y="1525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11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338065"/>
              </p:ext>
            </p:extLst>
          </p:nvPr>
        </p:nvGraphicFramePr>
        <p:xfrm>
          <a:off x="1578015" y="1918457"/>
          <a:ext cx="1447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542348" imgH="3275648" progId="CorelDRAW.Graphic.11">
                  <p:embed/>
                </p:oleObj>
              </mc:Choice>
              <mc:Fallback>
                <p:oleObj name="CorelDRAW" r:id="rId4" imgW="3542348" imgH="3275648" progId="CorelDRAW.Graphic.11">
                  <p:embed/>
                  <p:pic>
                    <p:nvPicPr>
                      <p:cNvPr id="911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015" y="1918457"/>
                        <a:ext cx="1447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1146" name="Group 10"/>
          <p:cNvGrpSpPr>
            <a:grpSpLocks/>
          </p:cNvGrpSpPr>
          <p:nvPr/>
        </p:nvGrpSpPr>
        <p:grpSpPr bwMode="auto">
          <a:xfrm>
            <a:off x="1670556" y="2179413"/>
            <a:ext cx="1066800" cy="914400"/>
            <a:chOff x="432" y="1399"/>
            <a:chExt cx="672" cy="576"/>
          </a:xfrm>
        </p:grpSpPr>
        <p:sp>
          <p:nvSpPr>
            <p:cNvPr id="91147" name="Oval 11"/>
            <p:cNvSpPr>
              <a:spLocks noChangeArrowheads="1"/>
            </p:cNvSpPr>
            <p:nvPr/>
          </p:nvSpPr>
          <p:spPr bwMode="auto">
            <a:xfrm>
              <a:off x="488" y="1399"/>
              <a:ext cx="616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 dirty="0">
                  <a:latin typeface="Arial" panose="020B0604020202020204" pitchFamily="34" charset="0"/>
                </a:rPr>
                <a:t>20,36</a:t>
              </a:r>
            </a:p>
            <a:p>
              <a:pPr algn="ctr"/>
              <a:r>
                <a:rPr lang="en-US" altLang="en-US" sz="2400" b="1" dirty="0">
                  <a:latin typeface="Arial" panose="020B0604020202020204" pitchFamily="34" charset="0"/>
                </a:rPr>
                <a:t>  4,08</a:t>
              </a:r>
              <a:endParaRPr lang="vi-V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432" y="1552"/>
              <a:ext cx="2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91149" name="Line 13"/>
            <p:cNvSpPr>
              <a:spLocks noChangeShapeType="1"/>
            </p:cNvSpPr>
            <p:nvPr/>
          </p:nvSpPr>
          <p:spPr bwMode="auto">
            <a:xfrm>
              <a:off x="608" y="1909"/>
              <a:ext cx="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50" name="Group 14"/>
          <p:cNvGrpSpPr>
            <a:grpSpLocks/>
          </p:cNvGrpSpPr>
          <p:nvPr/>
        </p:nvGrpSpPr>
        <p:grpSpPr bwMode="auto">
          <a:xfrm>
            <a:off x="4022608" y="3142488"/>
            <a:ext cx="2209800" cy="1676400"/>
            <a:chOff x="1343" y="1960"/>
            <a:chExt cx="1296" cy="900"/>
          </a:xfrm>
        </p:grpSpPr>
        <p:graphicFrame>
          <p:nvGraphicFramePr>
            <p:cNvPr id="9115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5727216"/>
                </p:ext>
              </p:extLst>
            </p:nvPr>
          </p:nvGraphicFramePr>
          <p:xfrm>
            <a:off x="1343" y="1960"/>
            <a:ext cx="1296" cy="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5" imgW="3542348" imgH="3275648" progId="CorelDRAW.Graphic.11">
                    <p:embed/>
                  </p:oleObj>
                </mc:Choice>
                <mc:Fallback>
                  <p:oleObj name="CorelDRAW" r:id="rId5" imgW="3542348" imgH="3275648" progId="CorelDRAW.Graphic.11">
                    <p:embed/>
                    <p:pic>
                      <p:nvPicPr>
                        <p:cNvPr id="9115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3" y="1960"/>
                          <a:ext cx="1296" cy="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52" name="Oval 16"/>
            <p:cNvSpPr>
              <a:spLocks noChangeArrowheads="1"/>
            </p:cNvSpPr>
            <p:nvPr/>
          </p:nvSpPr>
          <p:spPr bwMode="auto">
            <a:xfrm>
              <a:off x="1639" y="2176"/>
              <a:ext cx="704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 dirty="0">
                  <a:latin typeface="Arial" panose="020B0604020202020204" pitchFamily="34" charset="0"/>
                </a:rPr>
                <a:t>76,8</a:t>
              </a:r>
            </a:p>
            <a:p>
              <a:pPr algn="ctr"/>
              <a:r>
                <a:rPr lang="en-US" altLang="en-US" sz="2400" b="1" dirty="0">
                  <a:latin typeface="Arial" panose="020B0604020202020204" pitchFamily="34" charset="0"/>
                </a:rPr>
                <a:t>249,19</a:t>
              </a:r>
              <a:endParaRPr lang="vi-V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91153" name="Text Box 17"/>
            <p:cNvSpPr txBox="1">
              <a:spLocks noChangeArrowheads="1"/>
            </p:cNvSpPr>
            <p:nvPr/>
          </p:nvSpPr>
          <p:spPr bwMode="auto">
            <a:xfrm>
              <a:off x="1600" y="2286"/>
              <a:ext cx="320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91154" name="Line 18"/>
            <p:cNvSpPr>
              <a:spLocks noChangeShapeType="1"/>
            </p:cNvSpPr>
            <p:nvPr/>
          </p:nvSpPr>
          <p:spPr bwMode="auto">
            <a:xfrm>
              <a:off x="1744" y="2677"/>
              <a:ext cx="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55" name="Group 19"/>
          <p:cNvGrpSpPr>
            <a:grpSpLocks/>
          </p:cNvGrpSpPr>
          <p:nvPr/>
        </p:nvGrpSpPr>
        <p:grpSpPr bwMode="auto">
          <a:xfrm>
            <a:off x="1921670" y="4663626"/>
            <a:ext cx="1828800" cy="1295400"/>
            <a:chOff x="528" y="3136"/>
            <a:chExt cx="1056" cy="800"/>
          </a:xfrm>
        </p:grpSpPr>
        <p:graphicFrame>
          <p:nvGraphicFramePr>
            <p:cNvPr id="91156" name="Object 20"/>
            <p:cNvGraphicFramePr>
              <a:graphicFrameLocks noChangeAspect="1"/>
            </p:cNvGraphicFramePr>
            <p:nvPr/>
          </p:nvGraphicFramePr>
          <p:xfrm>
            <a:off x="528" y="3136"/>
            <a:ext cx="1056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3542348" imgH="3275648" progId="CorelDRAW.Graphic.11">
                    <p:embed/>
                  </p:oleObj>
                </mc:Choice>
                <mc:Fallback>
                  <p:oleObj name="CorelDRAW" r:id="rId6" imgW="3542348" imgH="3275648" progId="CorelDRAW.Graphic.11">
                    <p:embed/>
                    <p:pic>
                      <p:nvPicPr>
                        <p:cNvPr id="91156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136"/>
                          <a:ext cx="1056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57" name="Oval 21"/>
            <p:cNvSpPr>
              <a:spLocks noChangeArrowheads="1"/>
            </p:cNvSpPr>
            <p:nvPr/>
          </p:nvSpPr>
          <p:spPr bwMode="auto">
            <a:xfrm>
              <a:off x="691" y="3271"/>
              <a:ext cx="733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b="1" dirty="0">
                  <a:latin typeface="Arial" panose="020B0604020202020204" pitchFamily="34" charset="0"/>
                </a:rPr>
                <a:t>105</a:t>
              </a:r>
            </a:p>
            <a:p>
              <a:r>
                <a:rPr lang="en-US" altLang="en-US" sz="2400" b="1" dirty="0">
                  <a:latin typeface="Arial" panose="020B0604020202020204" pitchFamily="34" charset="0"/>
                </a:rPr>
                <a:t>  27,67</a:t>
              </a:r>
              <a:endParaRPr lang="vi-V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91158" name="Text Box 22"/>
            <p:cNvSpPr txBox="1">
              <a:spLocks noChangeArrowheads="1"/>
            </p:cNvSpPr>
            <p:nvPr/>
          </p:nvSpPr>
          <p:spPr bwMode="auto">
            <a:xfrm>
              <a:off x="624" y="3424"/>
              <a:ext cx="333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+</a:t>
              </a:r>
            </a:p>
          </p:txBody>
        </p:sp>
        <p:sp>
          <p:nvSpPr>
            <p:cNvPr id="91159" name="Line 23"/>
            <p:cNvSpPr>
              <a:spLocks noChangeShapeType="1"/>
            </p:cNvSpPr>
            <p:nvPr/>
          </p:nvSpPr>
          <p:spPr bwMode="auto">
            <a:xfrm>
              <a:off x="810" y="3781"/>
              <a:ext cx="5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160" name="Group 24"/>
          <p:cNvGrpSpPr>
            <a:grpSpLocks/>
          </p:cNvGrpSpPr>
          <p:nvPr/>
        </p:nvGrpSpPr>
        <p:grpSpPr bwMode="auto">
          <a:xfrm>
            <a:off x="8748718" y="1406525"/>
            <a:ext cx="1538289" cy="1016000"/>
            <a:chOff x="5228" y="496"/>
            <a:chExt cx="969" cy="640"/>
          </a:xfrm>
        </p:grpSpPr>
        <p:graphicFrame>
          <p:nvGraphicFramePr>
            <p:cNvPr id="91161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75775"/>
                </p:ext>
              </p:extLst>
            </p:nvPr>
          </p:nvGraphicFramePr>
          <p:xfrm>
            <a:off x="5477" y="496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7" imgW="3469719" imgH="3084433" progId="CorelDRAW.Graphic.11">
                    <p:embed/>
                  </p:oleObj>
                </mc:Choice>
                <mc:Fallback>
                  <p:oleObj name="CorelDRAW" r:id="rId7" imgW="3469719" imgH="3084433" progId="CorelDRAW.Graphic.11">
                    <p:embed/>
                    <p:pic>
                      <p:nvPicPr>
                        <p:cNvPr id="91161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7" y="496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62" name="Rectangle 26"/>
            <p:cNvSpPr>
              <a:spLocks noChangeArrowheads="1"/>
            </p:cNvSpPr>
            <p:nvPr/>
          </p:nvSpPr>
          <p:spPr bwMode="auto">
            <a:xfrm>
              <a:off x="5228" y="822"/>
              <a:ext cx="609" cy="30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82,5</a:t>
              </a:r>
            </a:p>
          </p:txBody>
        </p:sp>
      </p:grpSp>
      <p:grpSp>
        <p:nvGrpSpPr>
          <p:cNvPr id="91163" name="Group 27"/>
          <p:cNvGrpSpPr>
            <a:grpSpLocks/>
          </p:cNvGrpSpPr>
          <p:nvPr/>
        </p:nvGrpSpPr>
        <p:grpSpPr bwMode="auto">
          <a:xfrm>
            <a:off x="8953500" y="5311326"/>
            <a:ext cx="1524000" cy="1016000"/>
            <a:chOff x="4800" y="528"/>
            <a:chExt cx="960" cy="640"/>
          </a:xfrm>
        </p:grpSpPr>
        <p:graphicFrame>
          <p:nvGraphicFramePr>
            <p:cNvPr id="91164" name="Object 28"/>
            <p:cNvGraphicFramePr>
              <a:graphicFrameLocks noChangeAspect="1"/>
            </p:cNvGraphicFramePr>
            <p:nvPr/>
          </p:nvGraphicFramePr>
          <p:xfrm>
            <a:off x="5040" y="528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9" imgW="3469719" imgH="3084433" progId="CorelDRAW.Graphic.11">
                    <p:embed/>
                  </p:oleObj>
                </mc:Choice>
                <mc:Fallback>
                  <p:oleObj name="CorelDRAW" r:id="rId9" imgW="3469719" imgH="3084433" progId="CorelDRAW.Graphic.11">
                    <p:embed/>
                    <p:pic>
                      <p:nvPicPr>
                        <p:cNvPr id="91164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528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65" name="Rectangle 29"/>
            <p:cNvSpPr>
              <a:spLocks noChangeArrowheads="1"/>
            </p:cNvSpPr>
            <p:nvPr/>
          </p:nvSpPr>
          <p:spPr bwMode="auto">
            <a:xfrm>
              <a:off x="4800" y="864"/>
              <a:ext cx="576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24,44</a:t>
              </a:r>
            </a:p>
          </p:txBody>
        </p:sp>
      </p:grpSp>
      <p:grpSp>
        <p:nvGrpSpPr>
          <p:cNvPr id="91166" name="Group 30"/>
          <p:cNvGrpSpPr>
            <a:grpSpLocks/>
          </p:cNvGrpSpPr>
          <p:nvPr/>
        </p:nvGrpSpPr>
        <p:grpSpPr bwMode="auto">
          <a:xfrm>
            <a:off x="8763000" y="2590165"/>
            <a:ext cx="1524000" cy="1016000"/>
            <a:chOff x="4800" y="528"/>
            <a:chExt cx="960" cy="640"/>
          </a:xfrm>
        </p:grpSpPr>
        <p:graphicFrame>
          <p:nvGraphicFramePr>
            <p:cNvPr id="91167" name="Object 31"/>
            <p:cNvGraphicFramePr>
              <a:graphicFrameLocks noChangeAspect="1"/>
            </p:cNvGraphicFramePr>
            <p:nvPr/>
          </p:nvGraphicFramePr>
          <p:xfrm>
            <a:off x="5040" y="528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0" imgW="3469719" imgH="3084433" progId="CorelDRAW.Graphic.11">
                    <p:embed/>
                  </p:oleObj>
                </mc:Choice>
                <mc:Fallback>
                  <p:oleObj name="CorelDRAW" r:id="rId10" imgW="3469719" imgH="3084433" progId="CorelDRAW.Graphic.11">
                    <p:embed/>
                    <p:pic>
                      <p:nvPicPr>
                        <p:cNvPr id="91167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528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68" name="Rectangle 32"/>
            <p:cNvSpPr>
              <a:spLocks noChangeArrowheads="1"/>
            </p:cNvSpPr>
            <p:nvPr/>
          </p:nvSpPr>
          <p:spPr bwMode="auto">
            <a:xfrm>
              <a:off x="4800" y="864"/>
              <a:ext cx="576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132,67</a:t>
              </a:r>
            </a:p>
          </p:txBody>
        </p:sp>
      </p:grpSp>
      <p:grpSp>
        <p:nvGrpSpPr>
          <p:cNvPr id="91169" name="Group 33"/>
          <p:cNvGrpSpPr>
            <a:grpSpLocks/>
          </p:cNvGrpSpPr>
          <p:nvPr/>
        </p:nvGrpSpPr>
        <p:grpSpPr bwMode="auto">
          <a:xfrm>
            <a:off x="8801100" y="3944620"/>
            <a:ext cx="1828800" cy="1066800"/>
            <a:chOff x="4800" y="528"/>
            <a:chExt cx="960" cy="640"/>
          </a:xfrm>
        </p:grpSpPr>
        <p:graphicFrame>
          <p:nvGraphicFramePr>
            <p:cNvPr id="91170" name="Object 34"/>
            <p:cNvGraphicFramePr>
              <a:graphicFrameLocks noChangeAspect="1"/>
            </p:cNvGraphicFramePr>
            <p:nvPr/>
          </p:nvGraphicFramePr>
          <p:xfrm>
            <a:off x="5040" y="528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1" imgW="3469719" imgH="3084433" progId="CorelDRAW.Graphic.11">
                    <p:embed/>
                  </p:oleObj>
                </mc:Choice>
                <mc:Fallback>
                  <p:oleObj name="CorelDRAW" r:id="rId11" imgW="3469719" imgH="3084433" progId="CorelDRAW.Graphic.11">
                    <p:embed/>
                    <p:pic>
                      <p:nvPicPr>
                        <p:cNvPr id="9117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528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171" name="Rectangle 35"/>
            <p:cNvSpPr>
              <a:spLocks noChangeArrowheads="1"/>
            </p:cNvSpPr>
            <p:nvPr/>
          </p:nvSpPr>
          <p:spPr bwMode="auto">
            <a:xfrm>
              <a:off x="4800" y="864"/>
              <a:ext cx="576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</a:rPr>
                <a:t>325,99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503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1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91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2 -0.00278 L -0.3806 0.0509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1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301 L -0.52187 0.3817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33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8 0.00208 L -0.3392 0.0057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1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27 0.00926 L -0.58711 -0.4069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1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09800" y="152401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u="sng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grpSp>
        <p:nvGrpSpPr>
          <p:cNvPr id="18547" name="Group 115"/>
          <p:cNvGrpSpPr>
            <a:grpSpLocks/>
          </p:cNvGrpSpPr>
          <p:nvPr/>
        </p:nvGrpSpPr>
        <p:grpSpPr bwMode="auto">
          <a:xfrm>
            <a:off x="2057400" y="2768600"/>
            <a:ext cx="1447800" cy="1270000"/>
            <a:chOff x="1776" y="880"/>
            <a:chExt cx="960" cy="800"/>
          </a:xfrm>
        </p:grpSpPr>
        <p:graphicFrame>
          <p:nvGraphicFramePr>
            <p:cNvPr id="18548" name="Object 116"/>
            <p:cNvGraphicFramePr>
              <a:graphicFrameLocks noChangeAspect="1"/>
            </p:cNvGraphicFramePr>
            <p:nvPr/>
          </p:nvGraphicFramePr>
          <p:xfrm>
            <a:off x="1776" y="880"/>
            <a:ext cx="96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2" imgW="3542348" imgH="3275648" progId="CorelDRAW.Graphic.11">
                    <p:embed/>
                  </p:oleObj>
                </mc:Choice>
                <mc:Fallback>
                  <p:oleObj name="CorelDRAW" r:id="rId2" imgW="3542348" imgH="3275648" progId="CorelDRAW.Graphic.11">
                    <p:embed/>
                    <p:pic>
                      <p:nvPicPr>
                        <p:cNvPr id="18548" name="Object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880"/>
                          <a:ext cx="960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49" name="Oval 117"/>
            <p:cNvSpPr>
              <a:spLocks noChangeArrowheads="1"/>
            </p:cNvSpPr>
            <p:nvPr/>
          </p:nvSpPr>
          <p:spPr bwMode="auto">
            <a:xfrm>
              <a:off x="1957" y="1015"/>
              <a:ext cx="587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latin typeface="Arial" panose="020B0604020202020204" pitchFamily="34" charset="0"/>
                </a:rPr>
                <a:t>58,2</a:t>
              </a:r>
            </a:p>
            <a:p>
              <a:pPr algn="ctr"/>
              <a:r>
                <a:rPr lang="en-US" altLang="en-US" sz="2400" b="1">
                  <a:latin typeface="Arial" panose="020B0604020202020204" pitchFamily="34" charset="0"/>
                </a:rPr>
                <a:t>24,3</a:t>
              </a:r>
              <a:endParaRPr lang="vi-VN" altLang="en-US" sz="2400" b="1">
                <a:latin typeface="Arial" panose="020B0604020202020204" pitchFamily="34" charset="0"/>
              </a:endParaRPr>
            </a:p>
          </p:txBody>
        </p:sp>
        <p:sp>
          <p:nvSpPr>
            <p:cNvPr id="18550" name="Text Box 118"/>
            <p:cNvSpPr txBox="1">
              <a:spLocks noChangeArrowheads="1"/>
            </p:cNvSpPr>
            <p:nvPr/>
          </p:nvSpPr>
          <p:spPr bwMode="auto">
            <a:xfrm>
              <a:off x="1904" y="1168"/>
              <a:ext cx="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8551" name="Line 119"/>
            <p:cNvSpPr>
              <a:spLocks noChangeShapeType="1"/>
            </p:cNvSpPr>
            <p:nvPr/>
          </p:nvSpPr>
          <p:spPr bwMode="auto">
            <a:xfrm>
              <a:off x="2070" y="1525"/>
              <a:ext cx="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79" name="Group 147"/>
          <p:cNvGrpSpPr>
            <a:grpSpLocks/>
          </p:cNvGrpSpPr>
          <p:nvPr/>
        </p:nvGrpSpPr>
        <p:grpSpPr bwMode="auto">
          <a:xfrm>
            <a:off x="4038600" y="2743200"/>
            <a:ext cx="1447800" cy="1270000"/>
            <a:chOff x="336" y="1440"/>
            <a:chExt cx="912" cy="800"/>
          </a:xfrm>
        </p:grpSpPr>
        <p:graphicFrame>
          <p:nvGraphicFramePr>
            <p:cNvPr id="18552" name="Object 120"/>
            <p:cNvGraphicFramePr>
              <a:graphicFrameLocks noChangeAspect="1"/>
            </p:cNvGraphicFramePr>
            <p:nvPr/>
          </p:nvGraphicFramePr>
          <p:xfrm>
            <a:off x="336" y="1440"/>
            <a:ext cx="912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3542348" imgH="3275648" progId="CorelDRAW.Graphic.11">
                    <p:embed/>
                  </p:oleObj>
                </mc:Choice>
                <mc:Fallback>
                  <p:oleObj name="CorelDRAW" r:id="rId4" imgW="3542348" imgH="3275648" progId="CorelDRAW.Graphic.11">
                    <p:embed/>
                    <p:pic>
                      <p:nvPicPr>
                        <p:cNvPr id="18552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1440"/>
                          <a:ext cx="912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8553" name="Group 121"/>
            <p:cNvGrpSpPr>
              <a:grpSpLocks/>
            </p:cNvGrpSpPr>
            <p:nvPr/>
          </p:nvGrpSpPr>
          <p:grpSpPr bwMode="auto">
            <a:xfrm>
              <a:off x="432" y="1575"/>
              <a:ext cx="672" cy="576"/>
              <a:chOff x="432" y="1399"/>
              <a:chExt cx="672" cy="576"/>
            </a:xfrm>
          </p:grpSpPr>
          <p:sp>
            <p:nvSpPr>
              <p:cNvPr id="18554" name="Oval 122"/>
              <p:cNvSpPr>
                <a:spLocks noChangeArrowheads="1"/>
              </p:cNvSpPr>
              <p:nvPr/>
            </p:nvSpPr>
            <p:spPr bwMode="auto">
              <a:xfrm>
                <a:off x="488" y="1399"/>
                <a:ext cx="616" cy="57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2400" b="1" dirty="0">
                    <a:latin typeface="Arial" panose="020B0604020202020204" pitchFamily="34" charset="0"/>
                  </a:rPr>
                  <a:t>20,36</a:t>
                </a:r>
              </a:p>
              <a:p>
                <a:pPr algn="ctr"/>
                <a:r>
                  <a:rPr lang="en-US" altLang="en-US" sz="2400" b="1" dirty="0">
                    <a:latin typeface="Arial" panose="020B0604020202020204" pitchFamily="34" charset="0"/>
                  </a:rPr>
                  <a:t>  4,08</a:t>
                </a:r>
                <a:endParaRPr lang="vi-VN" altLang="en-US" sz="2400" b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55" name="Text Box 123"/>
              <p:cNvSpPr txBox="1">
                <a:spLocks noChangeArrowheads="1"/>
              </p:cNvSpPr>
              <p:nvPr/>
            </p:nvSpPr>
            <p:spPr bwMode="auto">
              <a:xfrm>
                <a:off x="432" y="1552"/>
                <a:ext cx="2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>
                    <a:latin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8556" name="Line 124"/>
              <p:cNvSpPr>
                <a:spLocks noChangeShapeType="1"/>
              </p:cNvSpPr>
              <p:nvPr/>
            </p:nvSpPr>
            <p:spPr bwMode="auto">
              <a:xfrm>
                <a:off x="608" y="1909"/>
                <a:ext cx="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557" name="Group 125"/>
          <p:cNvGrpSpPr>
            <a:grpSpLocks/>
          </p:cNvGrpSpPr>
          <p:nvPr/>
        </p:nvGrpSpPr>
        <p:grpSpPr bwMode="auto">
          <a:xfrm>
            <a:off x="6019800" y="2686050"/>
            <a:ext cx="1905000" cy="1428750"/>
            <a:chOff x="1344" y="2032"/>
            <a:chExt cx="1296" cy="900"/>
          </a:xfrm>
        </p:grpSpPr>
        <p:graphicFrame>
          <p:nvGraphicFramePr>
            <p:cNvPr id="18558" name="Object 126"/>
            <p:cNvGraphicFramePr>
              <a:graphicFrameLocks noChangeAspect="1"/>
            </p:cNvGraphicFramePr>
            <p:nvPr/>
          </p:nvGraphicFramePr>
          <p:xfrm>
            <a:off x="1344" y="2032"/>
            <a:ext cx="1296" cy="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5" imgW="3542348" imgH="3275648" progId="CorelDRAW.Graphic.11">
                    <p:embed/>
                  </p:oleObj>
                </mc:Choice>
                <mc:Fallback>
                  <p:oleObj name="CorelDRAW" r:id="rId5" imgW="3542348" imgH="3275648" progId="CorelDRAW.Graphic.11">
                    <p:embed/>
                    <p:pic>
                      <p:nvPicPr>
                        <p:cNvPr id="18558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032"/>
                          <a:ext cx="1296" cy="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59" name="Oval 127"/>
            <p:cNvSpPr>
              <a:spLocks noChangeArrowheads="1"/>
            </p:cNvSpPr>
            <p:nvPr/>
          </p:nvSpPr>
          <p:spPr bwMode="auto">
            <a:xfrm>
              <a:off x="1639" y="2176"/>
              <a:ext cx="704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 dirty="0">
                  <a:latin typeface="Arial" panose="020B0604020202020204" pitchFamily="34" charset="0"/>
                </a:rPr>
                <a:t>76,8</a:t>
              </a:r>
            </a:p>
            <a:p>
              <a:pPr algn="ctr"/>
              <a:r>
                <a:rPr lang="en-US" altLang="en-US" sz="2400" b="1" dirty="0">
                  <a:latin typeface="Arial" panose="020B0604020202020204" pitchFamily="34" charset="0"/>
                </a:rPr>
                <a:t>249,19</a:t>
              </a:r>
              <a:endParaRPr lang="vi-V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8560" name="Text Box 128"/>
            <p:cNvSpPr txBox="1">
              <a:spLocks noChangeArrowheads="1"/>
            </p:cNvSpPr>
            <p:nvPr/>
          </p:nvSpPr>
          <p:spPr bwMode="auto">
            <a:xfrm>
              <a:off x="1600" y="2286"/>
              <a:ext cx="3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18561" name="Line 129"/>
            <p:cNvSpPr>
              <a:spLocks noChangeShapeType="1"/>
            </p:cNvSpPr>
            <p:nvPr/>
          </p:nvSpPr>
          <p:spPr bwMode="auto">
            <a:xfrm>
              <a:off x="1744" y="2677"/>
              <a:ext cx="5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62" name="Group 130"/>
          <p:cNvGrpSpPr>
            <a:grpSpLocks/>
          </p:cNvGrpSpPr>
          <p:nvPr/>
        </p:nvGrpSpPr>
        <p:grpSpPr bwMode="auto">
          <a:xfrm>
            <a:off x="8382000" y="2743200"/>
            <a:ext cx="1752600" cy="1270000"/>
            <a:chOff x="528" y="3136"/>
            <a:chExt cx="1056" cy="800"/>
          </a:xfrm>
        </p:grpSpPr>
        <p:graphicFrame>
          <p:nvGraphicFramePr>
            <p:cNvPr id="18563" name="Object 131"/>
            <p:cNvGraphicFramePr>
              <a:graphicFrameLocks noChangeAspect="1"/>
            </p:cNvGraphicFramePr>
            <p:nvPr/>
          </p:nvGraphicFramePr>
          <p:xfrm>
            <a:off x="528" y="3136"/>
            <a:ext cx="1056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6" imgW="3542348" imgH="3275648" progId="CorelDRAW.Graphic.11">
                    <p:embed/>
                  </p:oleObj>
                </mc:Choice>
                <mc:Fallback>
                  <p:oleObj name="CorelDRAW" r:id="rId6" imgW="3542348" imgH="3275648" progId="CorelDRAW.Graphic.11">
                    <p:embed/>
                    <p:pic>
                      <p:nvPicPr>
                        <p:cNvPr id="18563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3136"/>
                          <a:ext cx="1056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64" name="Oval 132"/>
            <p:cNvSpPr>
              <a:spLocks noChangeArrowheads="1"/>
            </p:cNvSpPr>
            <p:nvPr/>
          </p:nvSpPr>
          <p:spPr bwMode="auto">
            <a:xfrm>
              <a:off x="691" y="3271"/>
              <a:ext cx="733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400" b="1" dirty="0">
                  <a:latin typeface="Arial" panose="020B0604020202020204" pitchFamily="34" charset="0"/>
                </a:rPr>
                <a:t>105</a:t>
              </a:r>
            </a:p>
            <a:p>
              <a:r>
                <a:rPr lang="en-US" altLang="en-US" sz="2400" b="1" dirty="0">
                  <a:latin typeface="Arial" panose="020B0604020202020204" pitchFamily="34" charset="0"/>
                </a:rPr>
                <a:t>  27,67</a:t>
              </a:r>
              <a:endParaRPr lang="vi-VN" altLang="en-US" sz="2400" b="1" dirty="0">
                <a:latin typeface="Arial" panose="020B0604020202020204" pitchFamily="34" charset="0"/>
              </a:endParaRPr>
            </a:p>
          </p:txBody>
        </p:sp>
        <p:sp>
          <p:nvSpPr>
            <p:cNvPr id="18565" name="Text Box 133"/>
            <p:cNvSpPr txBox="1">
              <a:spLocks noChangeArrowheads="1"/>
            </p:cNvSpPr>
            <p:nvPr/>
          </p:nvSpPr>
          <p:spPr bwMode="auto">
            <a:xfrm>
              <a:off x="624" y="3424"/>
              <a:ext cx="3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Arial" panose="020B0604020202020204" pitchFamily="34" charset="0"/>
                </a:rPr>
                <a:t> +</a:t>
              </a:r>
            </a:p>
          </p:txBody>
        </p:sp>
        <p:sp>
          <p:nvSpPr>
            <p:cNvPr id="18566" name="Line 134"/>
            <p:cNvSpPr>
              <a:spLocks noChangeShapeType="1"/>
            </p:cNvSpPr>
            <p:nvPr/>
          </p:nvSpPr>
          <p:spPr bwMode="auto">
            <a:xfrm>
              <a:off x="810" y="3781"/>
              <a:ext cx="5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67" name="Group 135"/>
          <p:cNvGrpSpPr>
            <a:grpSpLocks/>
          </p:cNvGrpSpPr>
          <p:nvPr/>
        </p:nvGrpSpPr>
        <p:grpSpPr bwMode="auto">
          <a:xfrm>
            <a:off x="2314575" y="3479800"/>
            <a:ext cx="1524000" cy="1016000"/>
            <a:chOff x="4800" y="528"/>
            <a:chExt cx="960" cy="640"/>
          </a:xfrm>
        </p:grpSpPr>
        <p:graphicFrame>
          <p:nvGraphicFramePr>
            <p:cNvPr id="18568" name="Object 136"/>
            <p:cNvGraphicFramePr>
              <a:graphicFrameLocks noChangeAspect="1"/>
            </p:cNvGraphicFramePr>
            <p:nvPr/>
          </p:nvGraphicFramePr>
          <p:xfrm>
            <a:off x="5040" y="528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7" imgW="3469719" imgH="3084433" progId="CorelDRAW.Graphic.11">
                    <p:embed/>
                  </p:oleObj>
                </mc:Choice>
                <mc:Fallback>
                  <p:oleObj name="CorelDRAW" r:id="rId7" imgW="3469719" imgH="3084433" progId="CorelDRAW.Graphic.11">
                    <p:embed/>
                    <p:pic>
                      <p:nvPicPr>
                        <p:cNvPr id="18568" name="Object 1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528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69" name="Rectangle 137"/>
            <p:cNvSpPr>
              <a:spLocks noChangeArrowheads="1"/>
            </p:cNvSpPr>
            <p:nvPr/>
          </p:nvSpPr>
          <p:spPr bwMode="auto">
            <a:xfrm>
              <a:off x="4800" y="864"/>
              <a:ext cx="576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82,5</a:t>
              </a:r>
            </a:p>
          </p:txBody>
        </p:sp>
      </p:grpSp>
      <p:grpSp>
        <p:nvGrpSpPr>
          <p:cNvPr id="18570" name="Group 138"/>
          <p:cNvGrpSpPr>
            <a:grpSpLocks/>
          </p:cNvGrpSpPr>
          <p:nvPr/>
        </p:nvGrpSpPr>
        <p:grpSpPr bwMode="auto">
          <a:xfrm>
            <a:off x="6524625" y="3327400"/>
            <a:ext cx="1524000" cy="1016000"/>
            <a:chOff x="4800" y="528"/>
            <a:chExt cx="960" cy="640"/>
          </a:xfrm>
        </p:grpSpPr>
        <p:graphicFrame>
          <p:nvGraphicFramePr>
            <p:cNvPr id="18571" name="Object 139"/>
            <p:cNvGraphicFramePr>
              <a:graphicFrameLocks noChangeAspect="1"/>
            </p:cNvGraphicFramePr>
            <p:nvPr/>
          </p:nvGraphicFramePr>
          <p:xfrm>
            <a:off x="5040" y="528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9" imgW="3469719" imgH="3084433" progId="CorelDRAW.Graphic.11">
                    <p:embed/>
                  </p:oleObj>
                </mc:Choice>
                <mc:Fallback>
                  <p:oleObj name="CorelDRAW" r:id="rId9" imgW="3469719" imgH="3084433" progId="CorelDRAW.Graphic.11">
                    <p:embed/>
                    <p:pic>
                      <p:nvPicPr>
                        <p:cNvPr id="18571" name="Object 1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528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72" name="Rectangle 140"/>
            <p:cNvSpPr>
              <a:spLocks noChangeArrowheads="1"/>
            </p:cNvSpPr>
            <p:nvPr/>
          </p:nvSpPr>
          <p:spPr bwMode="auto">
            <a:xfrm>
              <a:off x="4800" y="864"/>
              <a:ext cx="576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325,99</a:t>
              </a:r>
            </a:p>
          </p:txBody>
        </p:sp>
      </p:grpSp>
      <p:grpSp>
        <p:nvGrpSpPr>
          <p:cNvPr id="18573" name="Group 141"/>
          <p:cNvGrpSpPr>
            <a:grpSpLocks/>
          </p:cNvGrpSpPr>
          <p:nvPr/>
        </p:nvGrpSpPr>
        <p:grpSpPr bwMode="auto">
          <a:xfrm>
            <a:off x="8896350" y="3479800"/>
            <a:ext cx="1524000" cy="1016000"/>
            <a:chOff x="4800" y="528"/>
            <a:chExt cx="960" cy="640"/>
          </a:xfrm>
        </p:grpSpPr>
        <p:graphicFrame>
          <p:nvGraphicFramePr>
            <p:cNvPr id="18574" name="Object 142"/>
            <p:cNvGraphicFramePr>
              <a:graphicFrameLocks noChangeAspect="1"/>
            </p:cNvGraphicFramePr>
            <p:nvPr/>
          </p:nvGraphicFramePr>
          <p:xfrm>
            <a:off x="5040" y="528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0" imgW="3469719" imgH="3084433" progId="CorelDRAW.Graphic.11">
                    <p:embed/>
                  </p:oleObj>
                </mc:Choice>
                <mc:Fallback>
                  <p:oleObj name="CorelDRAW" r:id="rId10" imgW="3469719" imgH="3084433" progId="CorelDRAW.Graphic.11">
                    <p:embed/>
                    <p:pic>
                      <p:nvPicPr>
                        <p:cNvPr id="18574" name="Object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528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75" name="Rectangle 143"/>
            <p:cNvSpPr>
              <a:spLocks noChangeArrowheads="1"/>
            </p:cNvSpPr>
            <p:nvPr/>
          </p:nvSpPr>
          <p:spPr bwMode="auto">
            <a:xfrm>
              <a:off x="4800" y="864"/>
              <a:ext cx="576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</a:rPr>
                <a:t>132,67</a:t>
              </a:r>
            </a:p>
          </p:txBody>
        </p:sp>
      </p:grpSp>
      <p:grpSp>
        <p:nvGrpSpPr>
          <p:cNvPr id="18576" name="Group 144"/>
          <p:cNvGrpSpPr>
            <a:grpSpLocks/>
          </p:cNvGrpSpPr>
          <p:nvPr/>
        </p:nvGrpSpPr>
        <p:grpSpPr bwMode="auto">
          <a:xfrm>
            <a:off x="4329113" y="3403600"/>
            <a:ext cx="1524000" cy="1016000"/>
            <a:chOff x="4800" y="528"/>
            <a:chExt cx="960" cy="640"/>
          </a:xfrm>
        </p:grpSpPr>
        <p:graphicFrame>
          <p:nvGraphicFramePr>
            <p:cNvPr id="18577" name="Object 145"/>
            <p:cNvGraphicFramePr>
              <a:graphicFrameLocks noChangeAspect="1"/>
            </p:cNvGraphicFramePr>
            <p:nvPr/>
          </p:nvGraphicFramePr>
          <p:xfrm>
            <a:off x="5040" y="528"/>
            <a:ext cx="720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1" imgW="3469719" imgH="3084433" progId="CorelDRAW.Graphic.11">
                    <p:embed/>
                  </p:oleObj>
                </mc:Choice>
                <mc:Fallback>
                  <p:oleObj name="CorelDRAW" r:id="rId11" imgW="3469719" imgH="3084433" progId="CorelDRAW.Graphic.11">
                    <p:embed/>
                    <p:pic>
                      <p:nvPicPr>
                        <p:cNvPr id="18577" name="Object 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528"/>
                          <a:ext cx="720" cy="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578" name="Rectangle 146"/>
            <p:cNvSpPr>
              <a:spLocks noChangeArrowheads="1"/>
            </p:cNvSpPr>
            <p:nvPr/>
          </p:nvSpPr>
          <p:spPr bwMode="auto">
            <a:xfrm>
              <a:off x="4800" y="864"/>
              <a:ext cx="576" cy="28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24,44</a:t>
              </a:r>
            </a:p>
          </p:txBody>
        </p:sp>
      </p:grpSp>
      <p:sp>
        <p:nvSpPr>
          <p:cNvPr id="41" name="WordArt 3"/>
          <p:cNvSpPr>
            <a:spLocks noChangeArrowheads="1" noChangeShapeType="1" noTextEdit="1"/>
          </p:cNvSpPr>
          <p:nvPr/>
        </p:nvSpPr>
        <p:spPr bwMode="auto">
          <a:xfrm>
            <a:off x="3363624" y="1370013"/>
            <a:ext cx="54864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6600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anose="020B7200000000000000" pitchFamily="34" charset="0"/>
              </a:rPr>
              <a:t>Ong ®</a:t>
            </a:r>
            <a:r>
              <a:rPr lang="en-US" sz="6600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anose="020B7200000000000000" pitchFamily="34" charset="0"/>
              </a:rPr>
              <a:t>i</a:t>
            </a:r>
            <a:r>
              <a:rPr lang="en-US" sz="6600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6600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anose="020B7200000000000000" pitchFamily="34" charset="0"/>
              </a:rPr>
              <a:t>t×m</a:t>
            </a:r>
            <a:r>
              <a:rPr lang="en-US" sz="6600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6600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Time" panose="020B7200000000000000" pitchFamily="34" charset="0"/>
              </a:rPr>
              <a:t>mËt</a:t>
            </a:r>
            <a:endParaRPr lang="en-US" sz="6600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24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9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7734" y="3429000"/>
            <a:ext cx="1624662" cy="31999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2034" y="2856148"/>
            <a:ext cx="108027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7238" y="1558785"/>
            <a:ext cx="929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99AE45F-7AFA-4C9B-9350-0379FE624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4144"/>
            <a:ext cx="12192000" cy="912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53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(Sách giáo khoa trang 5</a:t>
            </a:r>
            <a:r>
              <a:rPr lang="en-US" altLang="en-US" sz="53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53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5333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83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0"/>
          <p:cNvSpPr>
            <a:spLocks noChangeArrowheads="1"/>
          </p:cNvSpPr>
          <p:nvPr/>
        </p:nvSpPr>
        <p:spPr bwMode="auto">
          <a:xfrm>
            <a:off x="15240" y="390840"/>
            <a:ext cx="12298680" cy="6248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1.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so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giá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trị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a + b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 b + a: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118747"/>
              </p:ext>
            </p:extLst>
          </p:nvPr>
        </p:nvGraphicFramePr>
        <p:xfrm>
          <a:off x="779853" y="1297579"/>
          <a:ext cx="10937965" cy="5256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6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37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37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7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37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1378"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455" name="Rectangle 6"/>
          <p:cNvSpPr>
            <a:spLocks noChangeArrowheads="1"/>
          </p:cNvSpPr>
          <p:nvPr/>
        </p:nvSpPr>
        <p:spPr bwMode="auto">
          <a:xfrm>
            <a:off x="1182624" y="1297579"/>
            <a:ext cx="15240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8456" name="Rectangle 7"/>
          <p:cNvSpPr>
            <a:spLocks noChangeArrowheads="1"/>
          </p:cNvSpPr>
          <p:nvPr/>
        </p:nvSpPr>
        <p:spPr bwMode="auto">
          <a:xfrm>
            <a:off x="1182624" y="2440579"/>
            <a:ext cx="16002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457" name="Rectangle 8"/>
          <p:cNvSpPr>
            <a:spLocks noChangeArrowheads="1"/>
          </p:cNvSpPr>
          <p:nvPr/>
        </p:nvSpPr>
        <p:spPr bwMode="auto">
          <a:xfrm>
            <a:off x="1144524" y="3506535"/>
            <a:ext cx="16002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</a:p>
        </p:txBody>
      </p:sp>
      <p:sp>
        <p:nvSpPr>
          <p:cNvPr id="18458" name="Rectangle 9"/>
          <p:cNvSpPr>
            <a:spLocks noChangeArrowheads="1"/>
          </p:cNvSpPr>
          <p:nvPr/>
        </p:nvSpPr>
        <p:spPr bwMode="auto">
          <a:xfrm>
            <a:off x="1048185" y="4432692"/>
            <a:ext cx="16764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+ 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90595" y="1605947"/>
            <a:ext cx="33528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5,7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75652" y="2649845"/>
            <a:ext cx="33528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6,24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02024" y="3679370"/>
            <a:ext cx="32766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5,7 + 6,24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32207" y="4623523"/>
            <a:ext cx="35814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6,24 + 5,7 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43195" y="3711186"/>
            <a:ext cx="22098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11,94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66995" y="4694166"/>
            <a:ext cx="22860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11,94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593537" y="5818807"/>
            <a:ext cx="3560717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5,7 + 6,24    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036960" y="5796113"/>
            <a:ext cx="38100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6,24 + 5,7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922660" y="5798640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5721" y="5811519"/>
            <a:ext cx="33032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83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01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28231"/>
              </p:ext>
            </p:extLst>
          </p:nvPr>
        </p:nvGraphicFramePr>
        <p:xfrm>
          <a:off x="287383" y="226424"/>
          <a:ext cx="11817531" cy="4564933"/>
        </p:xfrm>
        <a:graphic>
          <a:graphicData uri="http://schemas.openxmlformats.org/drawingml/2006/table">
            <a:tbl>
              <a:tblPr/>
              <a:tblGrid>
                <a:gridCol w="1552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37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9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a+b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b+a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48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4800" b="1" dirty="0">
                          <a:solidFill>
                            <a:srgbClr val="6600FF"/>
                          </a:solidFill>
                          <a:latin typeface="Times New Roman" pitchFamily="18" charset="0"/>
                        </a:rPr>
                        <a:t> 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4800" b="1" dirty="0">
                          <a:solidFill>
                            <a:srgbClr val="6600FF"/>
                          </a:solidFill>
                          <a:latin typeface="Times New Roman" pitchFamily="18" charset="0"/>
                        </a:rPr>
                        <a:t> 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55"/>
          <p:cNvSpPr txBox="1">
            <a:spLocks noChangeArrowheads="1"/>
          </p:cNvSpPr>
          <p:nvPr/>
        </p:nvSpPr>
        <p:spPr bwMode="auto">
          <a:xfrm>
            <a:off x="1815752" y="1866171"/>
            <a:ext cx="5061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itchFamily="18" charset="0"/>
              </a:rPr>
              <a:t>14,9 + 4,36</a:t>
            </a:r>
          </a:p>
        </p:txBody>
      </p:sp>
      <p:sp>
        <p:nvSpPr>
          <p:cNvPr id="12" name="Text Box 56"/>
          <p:cNvSpPr txBox="1">
            <a:spLocks noChangeArrowheads="1"/>
          </p:cNvSpPr>
          <p:nvPr/>
        </p:nvSpPr>
        <p:spPr bwMode="auto">
          <a:xfrm>
            <a:off x="1702195" y="2845233"/>
            <a:ext cx="5922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itchFamily="18" charset="0"/>
              </a:rPr>
              <a:t> 4,36 + 14,9 </a:t>
            </a: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7074024" y="2852705"/>
            <a:ext cx="52397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itchFamily="18" charset="0"/>
              </a:rPr>
              <a:t> 3,09 + 0,53 </a:t>
            </a:r>
          </a:p>
        </p:txBody>
      </p:sp>
      <p:sp>
        <p:nvSpPr>
          <p:cNvPr id="14" name="Text Box 60"/>
          <p:cNvSpPr txBox="1">
            <a:spLocks noChangeArrowheads="1"/>
          </p:cNvSpPr>
          <p:nvPr/>
        </p:nvSpPr>
        <p:spPr bwMode="auto">
          <a:xfrm>
            <a:off x="7276486" y="1866171"/>
            <a:ext cx="5054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latin typeface="Times New Roman" pitchFamily="18" charset="0"/>
              </a:rPr>
              <a:t> 0,53 + 3,09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587" y="3374580"/>
            <a:ext cx="198154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</a:p>
          <a:p>
            <a:pPr algn="ctr">
              <a:defRPr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2195" y="3963622"/>
            <a:ext cx="6585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</a:rPr>
              <a:t>14,9+4,36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</a:rPr>
              <a:t>4,36+14,9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845" y="3956150"/>
            <a:ext cx="64739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</a:rPr>
              <a:t>0,53+3,09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</a:rPr>
              <a:t>=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</a:rPr>
              <a:t>3,09+0,53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7" name="TextBox 38"/>
          <p:cNvSpPr txBox="1">
            <a:spLocks noChangeArrowheads="1"/>
          </p:cNvSpPr>
          <p:nvPr/>
        </p:nvSpPr>
        <p:spPr bwMode="auto">
          <a:xfrm>
            <a:off x="128422" y="4869051"/>
            <a:ext cx="1208755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thập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hoán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ổi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ổi</a:t>
            </a:r>
            <a:r>
              <a:rPr lang="en-US" altLang="en-US" sz="4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37"/>
          <p:cNvSpPr>
            <a:spLocks noChangeArrowheads="1"/>
          </p:cNvSpPr>
          <p:nvPr/>
        </p:nvSpPr>
        <p:spPr bwMode="auto">
          <a:xfrm>
            <a:off x="2398216" y="5160742"/>
            <a:ext cx="7848600" cy="106680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</a:rPr>
              <a:t> a + b  … b  + a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993893" y="5328141"/>
            <a:ext cx="757645" cy="724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8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2881" y="5125897"/>
            <a:ext cx="116220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b+a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55"/>
          <p:cNvSpPr txBox="1">
            <a:spLocks noChangeArrowheads="1"/>
          </p:cNvSpPr>
          <p:nvPr/>
        </p:nvSpPr>
        <p:spPr bwMode="auto">
          <a:xfrm>
            <a:off x="4832358" y="1912414"/>
            <a:ext cx="22705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= 19,26</a:t>
            </a:r>
          </a:p>
        </p:txBody>
      </p:sp>
      <p:sp>
        <p:nvSpPr>
          <p:cNvPr id="26" name="Text Box 55"/>
          <p:cNvSpPr txBox="1">
            <a:spLocks noChangeArrowheads="1"/>
          </p:cNvSpPr>
          <p:nvPr/>
        </p:nvSpPr>
        <p:spPr bwMode="auto">
          <a:xfrm>
            <a:off x="4803430" y="2886834"/>
            <a:ext cx="22705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= 19,26</a:t>
            </a:r>
          </a:p>
        </p:txBody>
      </p:sp>
      <p:sp>
        <p:nvSpPr>
          <p:cNvPr id="27" name="Text Box 60"/>
          <p:cNvSpPr txBox="1">
            <a:spLocks noChangeArrowheads="1"/>
          </p:cNvSpPr>
          <p:nvPr/>
        </p:nvSpPr>
        <p:spPr bwMode="auto">
          <a:xfrm>
            <a:off x="10246816" y="1874382"/>
            <a:ext cx="5054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= 3,62</a:t>
            </a:r>
          </a:p>
        </p:txBody>
      </p:sp>
      <p:sp>
        <p:nvSpPr>
          <p:cNvPr id="28" name="Text Box 60"/>
          <p:cNvSpPr txBox="1">
            <a:spLocks noChangeArrowheads="1"/>
          </p:cNvSpPr>
          <p:nvPr/>
        </p:nvSpPr>
        <p:spPr bwMode="auto">
          <a:xfrm>
            <a:off x="10148486" y="2779411"/>
            <a:ext cx="5054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= 3,62</a:t>
            </a:r>
          </a:p>
        </p:txBody>
      </p:sp>
    </p:spTree>
    <p:extLst>
      <p:ext uri="{BB962C8B-B14F-4D97-AF65-F5344CB8AC3E}">
        <p14:creationId xmlns:p14="http://schemas.microsoft.com/office/powerpoint/2010/main" val="3531897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/>
      <p:bldP spid="20" grpId="0"/>
      <p:bldP spid="17" grpId="0"/>
      <p:bldP spid="17" grpId="1"/>
      <p:bldP spid="21" grpId="0" animBg="1"/>
      <p:bldP spid="16" grpId="0" animBg="1"/>
      <p:bldP spid="22" grpId="0"/>
      <p:bldP spid="22" grpId="1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2057400" y="57150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2400" b="1" i="1">
                <a:solidFill>
                  <a:schemeClr val="folHlink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5580019" y="2260933"/>
            <a:ext cx="457200" cy="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7090954" y="3140939"/>
            <a:ext cx="1524000" cy="12192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>
            <a:off x="5158741" y="3099005"/>
            <a:ext cx="1143000" cy="914400"/>
          </a:xfrm>
          <a:prstGeom prst="straightConnector1">
            <a:avLst/>
          </a:prstGeom>
          <a:noFill/>
          <a:ln w="50800" algn="ctr">
            <a:solidFill>
              <a:srgbClr val="C00000"/>
            </a:solidFill>
            <a:round/>
            <a:headEnd/>
            <a:tailEnd type="arrow" w="med" len="med"/>
          </a:ln>
        </p:spPr>
      </p:cxnSp>
      <p:grpSp>
        <p:nvGrpSpPr>
          <p:cNvPr id="4" name="Group 18"/>
          <p:cNvGrpSpPr/>
          <p:nvPr/>
        </p:nvGrpSpPr>
        <p:grpSpPr>
          <a:xfrm>
            <a:off x="330091" y="4151057"/>
            <a:ext cx="5740873" cy="2271689"/>
            <a:chOff x="651294" y="832485"/>
            <a:chExt cx="3124200" cy="1905000"/>
          </a:xfrm>
          <a:noFill/>
        </p:grpSpPr>
        <p:sp>
          <p:nvSpPr>
            <p:cNvPr id="20" name="Rounded Rectangle 19"/>
            <p:cNvSpPr/>
            <p:nvPr/>
          </p:nvSpPr>
          <p:spPr bwMode="auto">
            <a:xfrm>
              <a:off x="651294" y="832485"/>
              <a:ext cx="3124200" cy="1905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0610" y="960284"/>
              <a:ext cx="3010049" cy="162600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hạng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4000" b="1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endParaRPr lang="en-US" sz="40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7245096" y="4424601"/>
            <a:ext cx="3733800" cy="1219200"/>
            <a:chOff x="5181600" y="4876800"/>
            <a:chExt cx="3733800" cy="1219200"/>
          </a:xfrm>
          <a:solidFill>
            <a:schemeClr val="accent2">
              <a:lumMod val="50000"/>
            </a:schemeClr>
          </a:solidFill>
        </p:grpSpPr>
        <p:sp>
          <p:nvSpPr>
            <p:cNvPr id="18442" name="Rounded Rectangle 24"/>
            <p:cNvSpPr>
              <a:spLocks noChangeArrowheads="1"/>
            </p:cNvSpPr>
            <p:nvPr/>
          </p:nvSpPr>
          <p:spPr bwMode="auto">
            <a:xfrm>
              <a:off x="5181600" y="4876800"/>
              <a:ext cx="3733800" cy="12192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endParaRPr lang="en-US" altLang="en-US" sz="4400" b="1">
                <a:ln w="11430"/>
                <a:solidFill>
                  <a:srgbClr val="FF0000"/>
                </a:solidFill>
              </a:endParaRPr>
            </a:p>
          </p:txBody>
        </p:sp>
        <p:sp>
          <p:nvSpPr>
            <p:cNvPr id="18443" name="TextBox 26"/>
            <p:cNvSpPr txBox="1">
              <a:spLocks noChangeArrowheads="1"/>
            </p:cNvSpPr>
            <p:nvPr/>
          </p:nvSpPr>
          <p:spPr bwMode="auto">
            <a:xfrm>
              <a:off x="5414554" y="5060128"/>
              <a:ext cx="3352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altLang="en-US" sz="4400" b="1" dirty="0">
                  <a:ln w="11430"/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+ b = b + a</a:t>
              </a:r>
            </a:p>
          </p:txBody>
        </p:sp>
      </p:grpSp>
      <p:pic>
        <p:nvPicPr>
          <p:cNvPr id="23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3545">
            <a:off x="134947" y="-348038"/>
            <a:ext cx="4960882" cy="43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736127" y="1106776"/>
            <a:ext cx="365837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4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44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altLang="en-US" sz="44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16866" y="-238336"/>
            <a:ext cx="4554561" cy="3617234"/>
            <a:chOff x="6516866" y="-238336"/>
            <a:chExt cx="4554561" cy="3617234"/>
          </a:xfrm>
        </p:grpSpPr>
        <p:pic>
          <p:nvPicPr>
            <p:cNvPr id="25" name="图片 47109" descr="1-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7735">
              <a:off x="6516866" y="-238336"/>
              <a:ext cx="4554561" cy="3617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9"/>
            <p:cNvSpPr txBox="1">
              <a:spLocks noChangeArrowheads="1"/>
            </p:cNvSpPr>
            <p:nvPr/>
          </p:nvSpPr>
          <p:spPr bwMode="auto">
            <a:xfrm>
              <a:off x="6994140" y="1225522"/>
              <a:ext cx="3187620" cy="144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en-US" altLang="en-US" sz="4400" b="1" dirty="0" err="1">
                  <a:ln w="0"/>
                  <a:solidFill>
                    <a:srgbClr val="A622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4400" b="1" dirty="0">
                  <a:ln w="0"/>
                  <a:solidFill>
                    <a:srgbClr val="A622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ln w="0"/>
                  <a:solidFill>
                    <a:srgbClr val="A622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ln w="0"/>
                  <a:solidFill>
                    <a:srgbClr val="A622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ln w="0"/>
                  <a:solidFill>
                    <a:srgbClr val="A622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altLang="en-US" sz="4400" b="1" dirty="0">
                  <a:ln w="0"/>
                  <a:solidFill>
                    <a:srgbClr val="A622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ln w="0"/>
                  <a:solidFill>
                    <a:srgbClr val="A622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altLang="en-US" sz="4400" b="1" dirty="0">
                  <a:ln w="0"/>
                  <a:solidFill>
                    <a:srgbClr val="A622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ln w="0"/>
                  <a:solidFill>
                    <a:srgbClr val="A6224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hoán</a:t>
              </a:r>
              <a:endParaRPr lang="en-US" altLang="en-US" sz="4400" b="1" dirty="0">
                <a:ln w="0"/>
                <a:solidFill>
                  <a:srgbClr val="A6224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738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222940" y="377517"/>
            <a:ext cx="11969060" cy="990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2.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Thực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hiện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phép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cộng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rồi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tính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chất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giáo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hoán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thử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dirty="0" err="1">
                <a:solidFill>
                  <a:srgbClr val="000099"/>
                </a:solidFill>
                <a:latin typeface="Times New Roman" pitchFamily="18" charset="0"/>
              </a:rPr>
              <a:t>lại</a:t>
            </a:r>
            <a:r>
              <a:rPr lang="en-US" altLang="en-US" sz="48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423644" y="2050433"/>
            <a:ext cx="4648200" cy="775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0,07+0,09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2940" y="1983139"/>
            <a:ext cx="4648200" cy="684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9,46 + 3,8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83370" y="1986763"/>
            <a:ext cx="464820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45,08 + 24,97</a:t>
            </a:r>
          </a:p>
        </p:txBody>
      </p:sp>
    </p:spTree>
    <p:extLst>
      <p:ext uri="{BB962C8B-B14F-4D97-AF65-F5344CB8AC3E}">
        <p14:creationId xmlns:p14="http://schemas.microsoft.com/office/powerpoint/2010/main" val="219510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6678269" y="628072"/>
            <a:ext cx="4993058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	c) 0,07 + 0,09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510256" y="580803"/>
            <a:ext cx="3429001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a) 9,46 + 3,8	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2869063" y="1397778"/>
            <a:ext cx="2260149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 9,46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 3,8	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2057738" y="1674923"/>
            <a:ext cx="6858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 +  </a:t>
            </a:r>
          </a:p>
        </p:txBody>
      </p:sp>
      <p:sp>
        <p:nvSpPr>
          <p:cNvPr id="65544" name="Line 8"/>
          <p:cNvSpPr>
            <a:spLocks noChangeShapeType="1"/>
          </p:cNvSpPr>
          <p:nvPr/>
        </p:nvSpPr>
        <p:spPr bwMode="auto">
          <a:xfrm>
            <a:off x="2911925" y="2874098"/>
            <a:ext cx="12954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800"/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2093233" y="3245924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   13,26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2547598" y="5869331"/>
            <a:ext cx="18113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 13,26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199249" y="3516261"/>
            <a:ext cx="302550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i="1" u="sng" dirty="0" err="1">
                <a:solidFill>
                  <a:srgbClr val="000099"/>
                </a:solidFill>
                <a:latin typeface="Times New Roman" pitchFamily="18" charset="0"/>
              </a:rPr>
              <a:t>Thử</a:t>
            </a:r>
            <a:r>
              <a:rPr lang="en-US" altLang="en-US" sz="4800" b="1" i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i="1" u="sng" dirty="0" err="1">
                <a:solidFill>
                  <a:srgbClr val="000099"/>
                </a:solidFill>
                <a:latin typeface="Times New Roman" pitchFamily="18" charset="0"/>
              </a:rPr>
              <a:t>lại</a:t>
            </a:r>
            <a:endParaRPr lang="en-US" altLang="en-US" sz="4800" b="1" i="1" u="sng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2869063" y="4305054"/>
            <a:ext cx="187352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 3,8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 9,46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	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2204698" y="4698944"/>
            <a:ext cx="6858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 +  </a:t>
            </a:r>
          </a:p>
        </p:txBody>
      </p:sp>
      <p:sp>
        <p:nvSpPr>
          <p:cNvPr id="65550" name="Line 14"/>
          <p:cNvSpPr>
            <a:spLocks noChangeShapeType="1"/>
          </p:cNvSpPr>
          <p:nvPr/>
        </p:nvSpPr>
        <p:spPr bwMode="auto">
          <a:xfrm>
            <a:off x="2869063" y="5720494"/>
            <a:ext cx="133826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800"/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8535401" y="1394250"/>
            <a:ext cx="15398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0,07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0,09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7772562" y="4737961"/>
            <a:ext cx="6858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 +  </a:t>
            </a: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7841663" y="1814976"/>
            <a:ext cx="6858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 +  </a:t>
            </a:r>
          </a:p>
        </p:txBody>
      </p:sp>
      <p:sp>
        <p:nvSpPr>
          <p:cNvPr id="65557" name="Line 21"/>
          <p:cNvSpPr>
            <a:spLocks noChangeShapeType="1"/>
          </p:cNvSpPr>
          <p:nvPr/>
        </p:nvSpPr>
        <p:spPr bwMode="auto">
          <a:xfrm>
            <a:off x="8542973" y="2874098"/>
            <a:ext cx="12684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800"/>
          </a:p>
        </p:txBody>
      </p:sp>
      <p:sp>
        <p:nvSpPr>
          <p:cNvPr id="65558" name="Rectangle 22"/>
          <p:cNvSpPr>
            <a:spLocks noChangeArrowheads="1"/>
          </p:cNvSpPr>
          <p:nvPr/>
        </p:nvSpPr>
        <p:spPr bwMode="auto">
          <a:xfrm>
            <a:off x="8527463" y="2807031"/>
            <a:ext cx="1381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0,16  </a:t>
            </a:r>
          </a:p>
        </p:txBody>
      </p:sp>
      <p:sp>
        <p:nvSpPr>
          <p:cNvPr id="65559" name="Rectangle 23"/>
          <p:cNvSpPr>
            <a:spLocks noChangeArrowheads="1"/>
          </p:cNvSpPr>
          <p:nvPr/>
        </p:nvSpPr>
        <p:spPr bwMode="auto">
          <a:xfrm>
            <a:off x="8502872" y="4266954"/>
            <a:ext cx="18018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0,09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latin typeface="Times New Roman" pitchFamily="18" charset="0"/>
              </a:rPr>
              <a:t>0,07</a:t>
            </a: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5370450" y="3476574"/>
            <a:ext cx="3535806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i="1" u="sng" dirty="0" err="1">
                <a:solidFill>
                  <a:srgbClr val="000099"/>
                </a:solidFill>
                <a:latin typeface="Times New Roman" pitchFamily="18" charset="0"/>
              </a:rPr>
              <a:t>Thử</a:t>
            </a:r>
            <a:r>
              <a:rPr lang="en-US" altLang="en-US" sz="4800" b="1" i="1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en-US" sz="4800" b="1" i="1" u="sng" dirty="0" err="1">
                <a:solidFill>
                  <a:srgbClr val="000099"/>
                </a:solidFill>
                <a:latin typeface="Times New Roman" pitchFamily="18" charset="0"/>
              </a:rPr>
              <a:t>lại</a:t>
            </a:r>
            <a:endParaRPr lang="en-US" altLang="en-US" sz="4800" b="1" i="1" u="sng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65562" name="Line 26"/>
          <p:cNvSpPr>
            <a:spLocks noChangeShapeType="1"/>
          </p:cNvSpPr>
          <p:nvPr/>
        </p:nvSpPr>
        <p:spPr bwMode="auto">
          <a:xfrm>
            <a:off x="8502872" y="5885960"/>
            <a:ext cx="126365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4800"/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8527463" y="5869331"/>
            <a:ext cx="151071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sz="4800" b="1" dirty="0">
                <a:solidFill>
                  <a:srgbClr val="FF0000"/>
                </a:solidFill>
                <a:latin typeface="Times New Roman" pitchFamily="18" charset="0"/>
              </a:rPr>
              <a:t>0,16  </a:t>
            </a:r>
          </a:p>
        </p:txBody>
      </p:sp>
      <p:sp>
        <p:nvSpPr>
          <p:cNvPr id="65569" name="Line 33"/>
          <p:cNvSpPr>
            <a:spLocks noChangeShapeType="1"/>
          </p:cNvSpPr>
          <p:nvPr/>
        </p:nvSpPr>
        <p:spPr bwMode="auto">
          <a:xfrm>
            <a:off x="5876109" y="687890"/>
            <a:ext cx="0" cy="5968942"/>
          </a:xfrm>
          <a:prstGeom prst="line">
            <a:avLst/>
          </a:prstGeom>
          <a:ln w="38100">
            <a:solidFill>
              <a:srgbClr val="00206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91728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  <p:bldP spid="65541" grpId="0" animBg="1"/>
      <p:bldP spid="65542" grpId="0"/>
      <p:bldP spid="65543" grpId="0"/>
      <p:bldP spid="65544" grpId="0" animBg="1"/>
      <p:bldP spid="65545" grpId="0"/>
      <p:bldP spid="65546" grpId="0"/>
      <p:bldP spid="65547" grpId="0"/>
      <p:bldP spid="65548" grpId="0"/>
      <p:bldP spid="65549" grpId="0"/>
      <p:bldP spid="65550" grpId="0" animBg="1"/>
      <p:bldP spid="65551" grpId="0"/>
      <p:bldP spid="65553" grpId="0"/>
      <p:bldP spid="65554" grpId="0"/>
      <p:bldP spid="65557" grpId="0" animBg="1"/>
      <p:bldP spid="65558" grpId="0"/>
      <p:bldP spid="65559" grpId="0"/>
      <p:bldP spid="65560" grpId="0"/>
      <p:bldP spid="655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503</Words>
  <Application>Microsoft Office PowerPoint</Application>
  <PresentationFormat>Widescreen</PresentationFormat>
  <Paragraphs>159</Paragraphs>
  <Slides>15</Slides>
  <Notes>1</Notes>
  <HiddenSlides>0</HiddenSlides>
  <MMClips>9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.VnArial</vt:lpstr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42</cp:revision>
  <dcterms:created xsi:type="dcterms:W3CDTF">2021-11-21T09:29:40Z</dcterms:created>
  <dcterms:modified xsi:type="dcterms:W3CDTF">2022-11-07T07:57:54Z</dcterms:modified>
</cp:coreProperties>
</file>