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83" r:id="rId3"/>
    <p:sldId id="257" r:id="rId4"/>
    <p:sldId id="258" r:id="rId5"/>
    <p:sldId id="284" r:id="rId6"/>
    <p:sldId id="285" r:id="rId7"/>
    <p:sldId id="286" r:id="rId8"/>
    <p:sldId id="288" r:id="rId9"/>
    <p:sldId id="289" r:id="rId10"/>
    <p:sldId id="287" r:id="rId11"/>
    <p:sldId id="290" r:id="rId12"/>
    <p:sldId id="291" r:id="rId13"/>
    <p:sldId id="292" r:id="rId14"/>
    <p:sldId id="293" r:id="rId15"/>
    <p:sldId id="294" r:id="rId16"/>
    <p:sldId id="295" r:id="rId17"/>
    <p:sldId id="296" r:id="rId18"/>
    <p:sldId id="306" r:id="rId19"/>
    <p:sldId id="297" r:id="rId20"/>
    <p:sldId id="298" r:id="rId21"/>
    <p:sldId id="299" r:id="rId22"/>
    <p:sldId id="300" r:id="rId23"/>
    <p:sldId id="301" r:id="rId24"/>
    <p:sldId id="302" r:id="rId25"/>
    <p:sldId id="303" r:id="rId26"/>
    <p:sldId id="307" r:id="rId27"/>
    <p:sldId id="304" r:id="rId28"/>
    <p:sldId id="305" r:id="rId29"/>
    <p:sldId id="308" r:id="rId3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85" d="100"/>
          <a:sy n="85" d="100"/>
        </p:scale>
        <p:origin x="176" y="2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E75D96A1-83D0-4EEF-82C1-262D127BB6F4}" type="datetimeFigureOut">
              <a:rPr lang="en-US" smtClean="0"/>
              <a:pPr/>
              <a:t>11/8/22</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7B069CF3-440C-46A7-9B42-B473239272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pPr/>
              <a:t>29</a:t>
            </a:fld>
            <a:endParaRPr lang="zh-CN" altLang="en-US"/>
          </a:p>
        </p:txBody>
      </p:sp>
    </p:spTree>
    <p:extLst>
      <p:ext uri="{BB962C8B-B14F-4D97-AF65-F5344CB8AC3E}">
        <p14:creationId xmlns:p14="http://schemas.microsoft.com/office/powerpoint/2010/main" val="361086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46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2022/11/8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2022/11/8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13314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9033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244314" y="2217636"/>
            <a:ext cx="7703609" cy="783590"/>
          </a:xfrm>
          <a:prstGeom prst="rect">
            <a:avLst/>
          </a:prstGeom>
        </p:spPr>
        <p:txBody>
          <a:bodyPr wrap="square">
            <a:spAutoFit/>
          </a:bodyPr>
          <a:lstStyle/>
          <a:p>
            <a:pPr algn="ctr" fontAlgn="auto">
              <a:spcBef>
                <a:spcPts val="0"/>
              </a:spcBef>
              <a:spcAft>
                <a:spcPts val="0"/>
              </a:spcAft>
              <a:defRPr/>
            </a:pPr>
            <a:r>
              <a:rPr lang="en-US" altLang="zh-CN" sz="4500" b="1" dirty="0" err="1">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KHOA</a:t>
            </a:r>
            <a:r>
              <a:rPr lang="en-US" altLang="zh-CN" sz="4500" b="1" dirty="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a:t>
            </a:r>
            <a:r>
              <a:rPr lang="en-US" altLang="zh-CN" sz="4500" b="1" dirty="0" err="1">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HỌC</a:t>
            </a:r>
            <a:r>
              <a:rPr lang="en-US" altLang="zh-CN" sz="4500" b="1" dirty="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5</a:t>
            </a:r>
            <a:endParaRPr lang="zh-CN" altLang="en-US" sz="4500" b="1" dirty="0">
              <a:solidFill>
                <a:srgbClr val="F77A08"/>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endParaRPr>
          </a:p>
        </p:txBody>
      </p:sp>
      <p:cxnSp>
        <p:nvCxnSpPr>
          <p:cNvPr id="6" name="直接连接符 5"/>
          <p:cNvCxnSpPr/>
          <p:nvPr/>
        </p:nvCxnSpPr>
        <p:spPr>
          <a:xfrm>
            <a:off x="3000276" y="305428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11147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55"/>
          <p:cNvSpPr txBox="1"/>
          <p:nvPr/>
        </p:nvSpPr>
        <p:spPr>
          <a:xfrm>
            <a:off x="1162050" y="213840"/>
            <a:ext cx="10610850" cy="1041270"/>
          </a:xfrm>
          <a:prstGeom prst="rect">
            <a:avLst/>
          </a:prstGeom>
          <a:noFill/>
          <a:effectLst>
            <a:outerShdw blurRad="50800" dist="38100" dir="5400000" algn="t" rotWithShape="0">
              <a:prstClr val="black">
                <a:alpha val="40000"/>
              </a:prstClr>
            </a:outerShdw>
          </a:effectLst>
        </p:spPr>
        <p:txBody>
          <a:bodyPr wrap="square" lIns="55840" tIns="27920" rIns="55840" bIns="279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8402">
              <a:defRPr/>
            </a:pP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PHÒNG</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GIÁO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DỤC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VÀ</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ĐÀO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TẠO</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QUẬN</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LONG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BIÊN</a:t>
            </a:r>
            <a:endPar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endParaRPr>
          </a:p>
          <a:p>
            <a:pPr algn="ctr" defTabSz="558402">
              <a:defRPr/>
            </a:pP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Trường</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Tiểu</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Phúc</a:t>
            </a:r>
            <a:r>
              <a:rPr lang="en-US" altLang="zh-CN"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3200" b="1" dirty="0" err="1">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rPr>
              <a:t>Lợi</a:t>
            </a:r>
            <a:endParaRPr lang="zh-CN" altLang="en-US" sz="3200" b="1" dirty="0">
              <a:ln w="11430"/>
              <a:solidFill>
                <a:srgbClr val="C00000"/>
              </a:solidFill>
              <a:effectLst>
                <a:reflection blurRad="6350" stA="60000" endA="900" endPos="60000" dist="60007" dir="5400000" sy="-100000" algn="bl" rotWithShape="0"/>
              </a:effectLst>
              <a:latin typeface="Times New Roman" pitchFamily="18" charset="0"/>
              <a:cs typeface="Times New Roman" pitchFamily="18" charset="0"/>
              <a:sym typeface="+mn-lt"/>
            </a:endParaRPr>
          </a:p>
        </p:txBody>
      </p:sp>
      <p:pic>
        <p:nvPicPr>
          <p:cNvPr id="9" name="Picture 13" descr="Logo truong.png"/>
          <p:cNvPicPr>
            <a:picLocks noChangeAspect="1"/>
          </p:cNvPicPr>
          <p:nvPr/>
        </p:nvPicPr>
        <p:blipFill>
          <a:blip r:embed="rId3"/>
          <a:srcRect/>
          <a:stretch>
            <a:fillRect/>
          </a:stretch>
        </p:blipFill>
        <p:spPr bwMode="auto">
          <a:xfrm>
            <a:off x="0" y="0"/>
            <a:ext cx="1219200" cy="1236663"/>
          </a:xfrm>
          <a:prstGeom prst="rect">
            <a:avLst/>
          </a:prstGeom>
          <a:noFill/>
          <a:ln w="9525">
            <a:noFill/>
            <a:miter lim="800000"/>
            <a:headEnd/>
            <a:tailEnd/>
          </a:ln>
        </p:spPr>
      </p:pic>
      <p:sp>
        <p:nvSpPr>
          <p:cNvPr id="10" name="矩形 69">
            <a:extLst>
              <a:ext uri="{FF2B5EF4-FFF2-40B4-BE49-F238E27FC236}">
                <a16:creationId xmlns:a16="http://schemas.microsoft.com/office/drawing/2014/main" id="{15671208-3317-7E4A-AE65-2B904322F0CD}"/>
              </a:ext>
            </a:extLst>
          </p:cNvPr>
          <p:cNvSpPr/>
          <p:nvPr/>
        </p:nvSpPr>
        <p:spPr>
          <a:xfrm>
            <a:off x="2244314" y="3180162"/>
            <a:ext cx="7703609" cy="783590"/>
          </a:xfrm>
          <a:prstGeom prst="rect">
            <a:avLst/>
          </a:prstGeom>
        </p:spPr>
        <p:txBody>
          <a:bodyPr wrap="square">
            <a:spAutoFit/>
          </a:bodyPr>
          <a:lstStyle/>
          <a:p>
            <a:pPr algn="ctr" fontAlgn="auto">
              <a:spcBef>
                <a:spcPts val="0"/>
              </a:spcBef>
              <a:spcAft>
                <a:spcPts val="0"/>
              </a:spcAft>
              <a:defRPr/>
            </a:pPr>
            <a:r>
              <a:rPr lang="en-US" altLang="zh-CN" sz="4500" b="1" dirty="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TRE, MÂY, SONG</a:t>
            </a:r>
            <a:endParaRPr lang="zh-CN" altLang="en-US" sz="4500" b="1" dirty="0">
              <a:solidFill>
                <a:srgbClr val="F77A08"/>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endParaRPr>
          </a:p>
        </p:txBody>
      </p:sp>
      <p:sp>
        <p:nvSpPr>
          <p:cNvPr id="2" name="Rectangle 1">
            <a:extLst>
              <a:ext uri="{FF2B5EF4-FFF2-40B4-BE49-F238E27FC236}">
                <a16:creationId xmlns:a16="http://schemas.microsoft.com/office/drawing/2014/main" id="{707095F9-D582-F44C-A7A1-C0A28094C11E}"/>
              </a:ext>
            </a:extLst>
          </p:cNvPr>
          <p:cNvSpPr/>
          <p:nvPr/>
        </p:nvSpPr>
        <p:spPr>
          <a:xfrm>
            <a:off x="4500595" y="3963752"/>
            <a:ext cx="2920992" cy="461665"/>
          </a:xfrm>
          <a:prstGeom prst="rect">
            <a:avLst/>
          </a:prstGeom>
        </p:spPr>
        <p:txBody>
          <a:bodyPr wrap="none">
            <a:spAutoFit/>
          </a:bodyPr>
          <a:lstStyle/>
          <a:p>
            <a:pPr lvl="0" algn="ctr" eaLnBrk="0" fontAlgn="base" hangingPunct="0">
              <a:spcBef>
                <a:spcPct val="0"/>
              </a:spcBef>
              <a:spcAft>
                <a:spcPct val="0"/>
              </a:spcAft>
              <a:defRPr/>
            </a:pPr>
            <a:r>
              <a:rPr lang="en-US" sz="2400" b="1" i="1" dirty="0" err="1">
                <a:solidFill>
                  <a:srgbClr val="FF0000"/>
                </a:solidFill>
                <a:latin typeface="Times New Roman" pitchFamily="18" charset="0"/>
                <a:cs typeface="Times New Roman" pitchFamily="18" charset="0"/>
              </a:rPr>
              <a:t>Năm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học</a:t>
            </a:r>
            <a:r>
              <a:rPr lang="en-US" sz="2400" b="1" i="1" dirty="0">
                <a:solidFill>
                  <a:srgbClr val="FF0000"/>
                </a:solidFill>
                <a:latin typeface="Times New Roman" pitchFamily="18" charset="0"/>
                <a:cs typeface="Times New Roman" pitchFamily="18" charset="0"/>
              </a:rPr>
              <a:t> 2022 - 2023</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16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 calcmode="lin" valueType="num">
                                      <p:cBhvr>
                                        <p:cTn id="3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026" y="533401"/>
            <a:ext cx="11873948" cy="5772150"/>
          </a:xfrm>
          <a:prstGeom prst="rect">
            <a:avLst/>
          </a:prstGeom>
          <a:noFill/>
          <a:ln w="55000" cap="flat" cmpd="thickThin" algn="ctr">
            <a:noFill/>
            <a:prstDash val="solid"/>
          </a:ln>
          <a:effectLst/>
        </p:spPr>
        <p:txBody>
          <a:bodyPr lIns="91055" tIns="45521" rIns="91055" bIns="4552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sng" strike="noStrike" kern="0" cap="none" spc="0" normalizeH="0" baseline="0" noProof="0" dirty="0" err="1">
                <a:ln>
                  <a:noFill/>
                </a:ln>
                <a:solidFill>
                  <a:srgbClr val="FF0000"/>
                </a:solidFill>
                <a:effectLst/>
                <a:uLnTx/>
                <a:uFillTx/>
                <a:latin typeface="Times New Roman" pitchFamily="18" charset="0"/>
                <a:cs typeface="Times New Roman" pitchFamily="18" charset="0"/>
              </a:rPr>
              <a:t>YÊU</a:t>
            </a:r>
            <a:r>
              <a:rPr kumimoji="0" lang="en-US" sz="4400" b="1" i="0" u="sng" strike="noStrike" kern="0" cap="none" spc="0" normalizeH="0" noProof="0" dirty="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a:ln>
                  <a:noFill/>
                </a:ln>
                <a:solidFill>
                  <a:srgbClr val="FF0000"/>
                </a:solidFill>
                <a:effectLst/>
                <a:uLnTx/>
                <a:uFillTx/>
                <a:latin typeface="Times New Roman" pitchFamily="18" charset="0"/>
                <a:cs typeface="Times New Roman" pitchFamily="18" charset="0"/>
              </a:rPr>
              <a:t>CẦU</a:t>
            </a:r>
            <a:r>
              <a:rPr kumimoji="0" lang="en-US" sz="4400" b="1" i="0" u="sng" strike="noStrike" kern="0" cap="none" spc="0" normalizeH="0" noProof="0" dirty="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a:ln>
                  <a:noFill/>
                </a:ln>
                <a:solidFill>
                  <a:srgbClr val="FF0000"/>
                </a:solidFill>
                <a:effectLst/>
                <a:uLnTx/>
                <a:uFillTx/>
                <a:latin typeface="Times New Roman" pitchFamily="18" charset="0"/>
                <a:cs typeface="Times New Roman" pitchFamily="18" charset="0"/>
              </a:rPr>
              <a:t>CẦN</a:t>
            </a:r>
            <a:r>
              <a:rPr kumimoji="0" lang="en-US" sz="4400" b="1" i="0" u="sng" strike="noStrike" kern="0" cap="none" spc="0" normalizeH="0" noProof="0" dirty="0">
                <a:ln>
                  <a:noFill/>
                </a:ln>
                <a:solidFill>
                  <a:srgbClr val="FF0000"/>
                </a:solidFill>
                <a:effectLst/>
                <a:uLnTx/>
                <a:uFillTx/>
                <a:latin typeface="Times New Roman" pitchFamily="18" charset="0"/>
                <a:cs typeface="Times New Roman" pitchFamily="18" charset="0"/>
              </a:rPr>
              <a:t> </a:t>
            </a:r>
            <a:r>
              <a:rPr kumimoji="0" lang="en-US" sz="4400" b="1" i="0" u="sng" strike="noStrike" kern="0" cap="none" spc="0" normalizeH="0" noProof="0" dirty="0" err="1">
                <a:ln>
                  <a:noFill/>
                </a:ln>
                <a:solidFill>
                  <a:srgbClr val="FF0000"/>
                </a:solidFill>
                <a:effectLst/>
                <a:uLnTx/>
                <a:uFillTx/>
                <a:latin typeface="Times New Roman" pitchFamily="18" charset="0"/>
                <a:cs typeface="Times New Roman" pitchFamily="18" charset="0"/>
              </a:rPr>
              <a:t>ĐẠT</a:t>
            </a:r>
            <a:endParaRPr kumimoji="0" lang="en-US" sz="4400" b="1" i="0" u="sng"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algn="just"/>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Nêu</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được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một</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số</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đặc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điểm</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và</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công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dụng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của</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tre</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mây</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song</a:t>
            </a:r>
            <a:r>
              <a:rPr lang="es-ES" sz="4400" b="1" dirty="0">
                <a:solidFill>
                  <a:srgbClr val="7030A0"/>
                </a:solidFill>
                <a:latin typeface="Times New Roman" pitchFamily="18" charset="0"/>
                <a:cs typeface="Times New Roman" pitchFamily="18" charset="0"/>
              </a:rPr>
              <a:t>.</a:t>
            </a:r>
            <a:endParaRPr lang="en-US" sz="4400" b="1" dirty="0">
              <a:solidFill>
                <a:srgbClr val="7030A0"/>
              </a:solidFill>
              <a:latin typeface="Times New Roman" pitchFamily="18" charset="0"/>
              <a:cs typeface="Times New Roman" pitchFamily="18" charset="0"/>
            </a:endParaRPr>
          </a:p>
          <a:p>
            <a:pPr algn="just"/>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Nhận</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ra</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được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một</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số</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đồ</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dùng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hằng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ngày</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làm</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bằng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tre</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mây</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song</a:t>
            </a:r>
            <a:r>
              <a:rPr lang="es-ES" sz="4400" b="1" dirty="0">
                <a:solidFill>
                  <a:srgbClr val="7030A0"/>
                </a:solidFill>
                <a:latin typeface="Times New Roman" pitchFamily="18" charset="0"/>
                <a:cs typeface="Times New Roman" pitchFamily="18" charset="0"/>
              </a:rPr>
              <a:t>.</a:t>
            </a:r>
            <a:endParaRPr lang="en-US" sz="4400" b="1" dirty="0">
              <a:solidFill>
                <a:srgbClr val="7030A0"/>
              </a:solidFill>
              <a:latin typeface="Times New Roman" pitchFamily="18" charset="0"/>
              <a:cs typeface="Times New Roman" pitchFamily="18" charset="0"/>
            </a:endParaRPr>
          </a:p>
          <a:p>
            <a:pPr algn="just"/>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Nêu</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được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cách</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bảo</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quản</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các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đồ</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dùng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bằng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tre</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mây</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song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được</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sử</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dụng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trong</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gia</a:t>
            </a:r>
            <a:r>
              <a:rPr lang="es-ES" sz="4400" b="1" dirty="0">
                <a:solidFill>
                  <a:srgbClr val="7030A0"/>
                </a:solidFill>
                <a:latin typeface="Times New Roman" pitchFamily="18" charset="0"/>
                <a:cs typeface="Times New Roman" pitchFamily="18" charset="0"/>
              </a:rPr>
              <a:t> </a:t>
            </a:r>
            <a:r>
              <a:rPr lang="es-ES" sz="4400" b="1" dirty="0" err="1">
                <a:solidFill>
                  <a:srgbClr val="7030A0"/>
                </a:solidFill>
                <a:latin typeface="Times New Roman" pitchFamily="18" charset="0"/>
                <a:cs typeface="Times New Roman" pitchFamily="18" charset="0"/>
              </a:rPr>
              <a:t>đình</a:t>
            </a:r>
            <a:r>
              <a:rPr lang="es-ES" sz="4400" b="1" dirty="0">
                <a:solidFill>
                  <a:srgbClr val="7030A0"/>
                </a:solidFill>
                <a:latin typeface="Times New Roman" pitchFamily="18" charset="0"/>
                <a:cs typeface="Times New Roman" pitchFamily="18" charset="0"/>
              </a:rPr>
              <a:t>.</a:t>
            </a:r>
            <a:endParaRPr lang="en-US" sz="4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260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72C3EE-7890-45D0-9B98-823BE151808D}"/>
              </a:ext>
            </a:extLst>
          </p:cNvPr>
          <p:cNvSpPr txBox="1"/>
          <p:nvPr/>
        </p:nvSpPr>
        <p:spPr>
          <a:xfrm>
            <a:off x="-1" y="127409"/>
            <a:ext cx="11891617" cy="584775"/>
          </a:xfrm>
          <a:prstGeom prst="rect">
            <a:avLst/>
          </a:prstGeom>
          <a:noFill/>
          <a:ln>
            <a:noFill/>
          </a:ln>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1. Kể tên một số đồ dùng được làm bằng tre, mây, song mà em biết</a:t>
            </a:r>
            <a:r>
              <a:rPr lang="en-US" sz="3200" b="1" i="0" dirty="0">
                <a:solidFill>
                  <a:srgbClr val="FF0000"/>
                </a:solidFill>
                <a:effectLst/>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A622A358-3E5C-4FD1-9534-CCC224268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49" y="1318928"/>
            <a:ext cx="5198327" cy="40531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C651A9-11DD-4758-A554-22CA860ED6D4}"/>
              </a:ext>
            </a:extLst>
          </p:cNvPr>
          <p:cNvSpPr txBox="1"/>
          <p:nvPr/>
        </p:nvSpPr>
        <p:spPr>
          <a:xfrm>
            <a:off x="5816877" y="1652010"/>
            <a:ext cx="6127473" cy="3539430"/>
          </a:xfrm>
          <a:prstGeom prst="rect">
            <a:avLst/>
          </a:prstGeom>
          <a:noFill/>
          <a:ln>
            <a:noFill/>
          </a:ln>
        </p:spPr>
        <p:txBody>
          <a:bodyPr wrap="square" anchor="ctr">
            <a:spAutoFit/>
          </a:bodyPr>
          <a:lstStyle/>
          <a:p>
            <a:pPr algn="just"/>
            <a:r>
              <a:rPr lang="en-US" sz="3200" b="1" i="0" dirty="0">
                <a:solidFill>
                  <a:srgbClr val="00B050"/>
                </a:solidFill>
                <a:effectLst/>
                <a:latin typeface="Times New Roman" panose="02020603050405020304" pitchFamily="18" charset="0"/>
                <a:cs typeface="Times New Roman" panose="02020603050405020304" pitchFamily="18" charset="0"/>
              </a:rPr>
              <a:t>     </a:t>
            </a:r>
            <a:r>
              <a:rPr lang="vi-VN" sz="3200" b="1" i="0" dirty="0">
                <a:solidFill>
                  <a:srgbClr val="00B050"/>
                </a:solidFill>
                <a:effectLst/>
                <a:latin typeface="Times New Roman" panose="02020603050405020304" pitchFamily="18" charset="0"/>
                <a:cs typeface="Times New Roman" panose="02020603050405020304" pitchFamily="18" charset="0"/>
              </a:rPr>
              <a:t>Một số đồ dùng được làm từ tre, mây, song là: bàn ghế, giường chõng, đũa, rổ, nong, nia, ống đựng tăm, ống dẫn nước, đòn gánh, giỏ đựng, chõng, nón, tủ đựng quần áo, sọt để đồ, thuyền nan, cần câu, thang, chõng, sáo</a:t>
            </a:r>
            <a:r>
              <a:rPr lang="en-US" sz="3200" b="1" i="0" dirty="0">
                <a:solidFill>
                  <a:srgbClr val="00B050"/>
                </a:solidFill>
                <a:effectLst/>
                <a:latin typeface="Times New Roman" panose="02020603050405020304" pitchFamily="18" charset="0"/>
                <a:cs typeface="Times New Roman" panose="02020603050405020304" pitchFamily="18" charset="0"/>
              </a:rPr>
              <a:t>, </a:t>
            </a:r>
            <a:r>
              <a:rPr lang="vi-VN" sz="3200" b="1" i="0" dirty="0">
                <a:solidFill>
                  <a:srgbClr val="00B050"/>
                </a:solidFill>
                <a:effectLst/>
                <a:latin typeface="Times New Roman" panose="02020603050405020304" pitchFamily="18" charset="0"/>
                <a:cs typeface="Times New Roman" panose="02020603050405020304" pitchFamily="18" charset="0"/>
              </a:rPr>
              <a:t>...</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65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63861942-FBCF-4FEF-9164-ED97BE27A4C6}"/>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0952" name="Text Box 8">
            <a:extLst>
              <a:ext uri="{FF2B5EF4-FFF2-40B4-BE49-F238E27FC236}">
                <a16:creationId xmlns:a16="http://schemas.microsoft.com/office/drawing/2014/main" id="{2C73EABF-39E0-459A-9CDE-8F37F8A0168D}"/>
              </a:ext>
            </a:extLst>
          </p:cNvPr>
          <p:cNvSpPr txBox="1">
            <a:spLocks noChangeArrowheads="1"/>
          </p:cNvSpPr>
          <p:nvPr/>
        </p:nvSpPr>
        <p:spPr bwMode="auto">
          <a:xfrm>
            <a:off x="141357" y="150674"/>
            <a:ext cx="12050643" cy="923330"/>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lang="en-US" altLang="zh-CN" sz="5400" b="1" dirty="0">
                <a:solidFill>
                  <a:srgbClr val="00B050"/>
                </a:solidFill>
                <a:latin typeface="Times New Roman" panose="02020603050405020304" pitchFamily="18" charset="0"/>
                <a:ea typeface="华文新魏" panose="02010800040101010101" pitchFamily="2" charset="-122"/>
              </a:rPr>
              <a:t>M</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ột</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số</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đồ</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dùng</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làm</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bằng</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tre</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a:t>
            </a:r>
            <a:r>
              <a:rPr kumimoji="0" lang="en-US" altLang="zh-CN" sz="54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rPr>
              <a:t>mây</a:t>
            </a:r>
            <a:r>
              <a:rPr kumimoji="0" lang="en-US" altLang="zh-CN" sz="54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rPr>
              <a:t>, song</a:t>
            </a:r>
          </a:p>
        </p:txBody>
      </p:sp>
      <p:pic>
        <p:nvPicPr>
          <p:cNvPr id="210958" name="Picture 14" descr="080411104323-987-225">
            <a:extLst>
              <a:ext uri="{FF2B5EF4-FFF2-40B4-BE49-F238E27FC236}">
                <a16:creationId xmlns:a16="http://schemas.microsoft.com/office/drawing/2014/main" id="{E46C7954-9EDA-4BC1-A76D-5A14A9B7F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289050"/>
            <a:ext cx="2345266"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9" name="Picture 15" descr="topic3064">
            <a:extLst>
              <a:ext uri="{FF2B5EF4-FFF2-40B4-BE49-F238E27FC236}">
                <a16:creationId xmlns:a16="http://schemas.microsoft.com/office/drawing/2014/main" id="{DB2EC811-0DFA-4F81-BB1E-A9627F27D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3035300"/>
            <a:ext cx="21971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0" name="Picture 16" descr="chong_tre1152005162949">
            <a:extLst>
              <a:ext uri="{FF2B5EF4-FFF2-40B4-BE49-F238E27FC236}">
                <a16:creationId xmlns:a16="http://schemas.microsoft.com/office/drawing/2014/main" id="{E1D0457E-CDA8-4309-9001-5B688A6B6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6500" y="3143250"/>
            <a:ext cx="2197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1" name="Picture 17" descr="HH4452_2">
            <a:extLst>
              <a:ext uri="{FF2B5EF4-FFF2-40B4-BE49-F238E27FC236}">
                <a16:creationId xmlns:a16="http://schemas.microsoft.com/office/drawing/2014/main" id="{2B37D2FC-D330-4896-BBFD-8620F9DFC9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2650" y="3048000"/>
            <a:ext cx="21971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2" name="Picture 18" descr="Maytredan">
            <a:extLst>
              <a:ext uri="{FF2B5EF4-FFF2-40B4-BE49-F238E27FC236}">
                <a16:creationId xmlns:a16="http://schemas.microsoft.com/office/drawing/2014/main" id="{B24B3D0D-D8B6-4B22-AAFC-3F590B1A6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050" y="4749800"/>
            <a:ext cx="2070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3" name="Picture 19" descr="gio tre">
            <a:extLst>
              <a:ext uri="{FF2B5EF4-FFF2-40B4-BE49-F238E27FC236}">
                <a16:creationId xmlns:a16="http://schemas.microsoft.com/office/drawing/2014/main" id="{59BD7BC8-FAB0-4FAC-AF0A-9A3016C08B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724400"/>
            <a:ext cx="236643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5" name="Picture 21" descr="IMG_5887">
            <a:extLst>
              <a:ext uri="{FF2B5EF4-FFF2-40B4-BE49-F238E27FC236}">
                <a16:creationId xmlns:a16="http://schemas.microsoft.com/office/drawing/2014/main" id="{4E281F26-AD99-4952-AADB-8E8280DC1F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0967" y="1325563"/>
            <a:ext cx="2345266"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66" name="Picture 22" descr="IMG_5898">
            <a:extLst>
              <a:ext uri="{FF2B5EF4-FFF2-40B4-BE49-F238E27FC236}">
                <a16:creationId xmlns:a16="http://schemas.microsoft.com/office/drawing/2014/main" id="{086AE8CF-0F61-41C2-935E-292ED4814B7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2434" y="1289050"/>
            <a:ext cx="2345266"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5954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10952"/>
                                        </p:tgtEl>
                                        <p:attrNameLst>
                                          <p:attrName>style.visibility</p:attrName>
                                        </p:attrNameLst>
                                      </p:cBhvr>
                                      <p:to>
                                        <p:strVal val="visible"/>
                                      </p:to>
                                    </p:set>
                                    <p:anim calcmode="lin" valueType="num">
                                      <p:cBhvr>
                                        <p:cTn id="7" dur="500" fill="hold"/>
                                        <p:tgtEl>
                                          <p:spTgt spid="210952"/>
                                        </p:tgtEl>
                                        <p:attrNameLst>
                                          <p:attrName>ppt_w</p:attrName>
                                        </p:attrNameLst>
                                      </p:cBhvr>
                                      <p:tavLst>
                                        <p:tav tm="0">
                                          <p:val>
                                            <p:fltVal val="0"/>
                                          </p:val>
                                        </p:tav>
                                        <p:tav tm="100000">
                                          <p:val>
                                            <p:strVal val="#ppt_w"/>
                                          </p:val>
                                        </p:tav>
                                      </p:tavLst>
                                    </p:anim>
                                    <p:anim calcmode="lin" valueType="num">
                                      <p:cBhvr>
                                        <p:cTn id="8" dur="500" fill="hold"/>
                                        <p:tgtEl>
                                          <p:spTgt spid="210952"/>
                                        </p:tgtEl>
                                        <p:attrNameLst>
                                          <p:attrName>ppt_h</p:attrName>
                                        </p:attrNameLst>
                                      </p:cBhvr>
                                      <p:tavLst>
                                        <p:tav tm="0">
                                          <p:val>
                                            <p:fltVal val="0"/>
                                          </p:val>
                                        </p:tav>
                                        <p:tav tm="100000">
                                          <p:val>
                                            <p:strVal val="#ppt_h"/>
                                          </p:val>
                                        </p:tav>
                                      </p:tavLst>
                                    </p:anim>
                                    <p:anim calcmode="lin" valueType="num">
                                      <p:cBhvr>
                                        <p:cTn id="9" dur="500" fill="hold"/>
                                        <p:tgtEl>
                                          <p:spTgt spid="210952"/>
                                        </p:tgtEl>
                                        <p:attrNameLst>
                                          <p:attrName>style.rotation</p:attrName>
                                        </p:attrNameLst>
                                      </p:cBhvr>
                                      <p:tavLst>
                                        <p:tav tm="0">
                                          <p:val>
                                            <p:fltVal val="90"/>
                                          </p:val>
                                        </p:tav>
                                        <p:tav tm="100000">
                                          <p:val>
                                            <p:fltVal val="0"/>
                                          </p:val>
                                        </p:tav>
                                      </p:tavLst>
                                    </p:anim>
                                    <p:animEffect transition="in" filter="fade">
                                      <p:cBhvr>
                                        <p:cTn id="10" dur="500"/>
                                        <p:tgtEl>
                                          <p:spTgt spid="2109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10958"/>
                                        </p:tgtEl>
                                        <p:attrNameLst>
                                          <p:attrName>style.visibility</p:attrName>
                                        </p:attrNameLst>
                                      </p:cBhvr>
                                      <p:to>
                                        <p:strVal val="visible"/>
                                      </p:to>
                                    </p:set>
                                    <p:anim calcmode="lin" valueType="num">
                                      <p:cBhvr additive="base">
                                        <p:cTn id="15" dur="500" fill="hold"/>
                                        <p:tgtEl>
                                          <p:spTgt spid="210958"/>
                                        </p:tgtEl>
                                        <p:attrNameLst>
                                          <p:attrName>ppt_x</p:attrName>
                                        </p:attrNameLst>
                                      </p:cBhvr>
                                      <p:tavLst>
                                        <p:tav tm="0">
                                          <p:val>
                                            <p:strVal val="#ppt_x"/>
                                          </p:val>
                                        </p:tav>
                                        <p:tav tm="100000">
                                          <p:val>
                                            <p:strVal val="#ppt_x"/>
                                          </p:val>
                                        </p:tav>
                                      </p:tavLst>
                                    </p:anim>
                                    <p:anim calcmode="lin" valueType="num">
                                      <p:cBhvr additive="base">
                                        <p:cTn id="16" dur="500" fill="hold"/>
                                        <p:tgtEl>
                                          <p:spTgt spid="21095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210966"/>
                                        </p:tgtEl>
                                        <p:attrNameLst>
                                          <p:attrName>style.visibility</p:attrName>
                                        </p:attrNameLst>
                                      </p:cBhvr>
                                      <p:to>
                                        <p:strVal val="visible"/>
                                      </p:to>
                                    </p:set>
                                    <p:anim calcmode="lin" valueType="num">
                                      <p:cBhvr>
                                        <p:cTn id="21" dur="500" fill="hold"/>
                                        <p:tgtEl>
                                          <p:spTgt spid="210966"/>
                                        </p:tgtEl>
                                        <p:attrNameLst>
                                          <p:attrName>ppt_w</p:attrName>
                                        </p:attrNameLst>
                                      </p:cBhvr>
                                      <p:tavLst>
                                        <p:tav tm="0">
                                          <p:val>
                                            <p:fltVal val="0"/>
                                          </p:val>
                                        </p:tav>
                                        <p:tav tm="100000">
                                          <p:val>
                                            <p:strVal val="#ppt_w"/>
                                          </p:val>
                                        </p:tav>
                                      </p:tavLst>
                                    </p:anim>
                                    <p:anim calcmode="lin" valueType="num">
                                      <p:cBhvr>
                                        <p:cTn id="22" dur="500" fill="hold"/>
                                        <p:tgtEl>
                                          <p:spTgt spid="210966"/>
                                        </p:tgtEl>
                                        <p:attrNameLst>
                                          <p:attrName>ppt_h</p:attrName>
                                        </p:attrNameLst>
                                      </p:cBhvr>
                                      <p:tavLst>
                                        <p:tav tm="0">
                                          <p:val>
                                            <p:fltVal val="0"/>
                                          </p:val>
                                        </p:tav>
                                        <p:tav tm="100000">
                                          <p:val>
                                            <p:strVal val="#ppt_h"/>
                                          </p:val>
                                        </p:tav>
                                      </p:tavLst>
                                    </p:anim>
                                    <p:anim calcmode="lin" valueType="num">
                                      <p:cBhvr>
                                        <p:cTn id="23" dur="500" fill="hold"/>
                                        <p:tgtEl>
                                          <p:spTgt spid="210966"/>
                                        </p:tgtEl>
                                        <p:attrNameLst>
                                          <p:attrName>style.rotation</p:attrName>
                                        </p:attrNameLst>
                                      </p:cBhvr>
                                      <p:tavLst>
                                        <p:tav tm="0">
                                          <p:val>
                                            <p:fltVal val="90"/>
                                          </p:val>
                                        </p:tav>
                                        <p:tav tm="100000">
                                          <p:val>
                                            <p:fltVal val="0"/>
                                          </p:val>
                                        </p:tav>
                                      </p:tavLst>
                                    </p:anim>
                                    <p:animEffect transition="in" filter="fade">
                                      <p:cBhvr>
                                        <p:cTn id="24" dur="500"/>
                                        <p:tgtEl>
                                          <p:spTgt spid="2109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10965"/>
                                        </p:tgtEl>
                                        <p:attrNameLst>
                                          <p:attrName>style.visibility</p:attrName>
                                        </p:attrNameLst>
                                      </p:cBhvr>
                                      <p:to>
                                        <p:strVal val="visible"/>
                                      </p:to>
                                    </p:set>
                                    <p:anim calcmode="lin" valueType="num">
                                      <p:cBhvr>
                                        <p:cTn id="29" dur="500" fill="hold"/>
                                        <p:tgtEl>
                                          <p:spTgt spid="210965"/>
                                        </p:tgtEl>
                                        <p:attrNameLst>
                                          <p:attrName>ppt_w</p:attrName>
                                        </p:attrNameLst>
                                      </p:cBhvr>
                                      <p:tavLst>
                                        <p:tav tm="0">
                                          <p:val>
                                            <p:fltVal val="0"/>
                                          </p:val>
                                        </p:tav>
                                        <p:tav tm="100000">
                                          <p:val>
                                            <p:strVal val="#ppt_w"/>
                                          </p:val>
                                        </p:tav>
                                      </p:tavLst>
                                    </p:anim>
                                    <p:anim calcmode="lin" valueType="num">
                                      <p:cBhvr>
                                        <p:cTn id="30" dur="500" fill="hold"/>
                                        <p:tgtEl>
                                          <p:spTgt spid="210965"/>
                                        </p:tgtEl>
                                        <p:attrNameLst>
                                          <p:attrName>ppt_h</p:attrName>
                                        </p:attrNameLst>
                                      </p:cBhvr>
                                      <p:tavLst>
                                        <p:tav tm="0">
                                          <p:val>
                                            <p:fltVal val="0"/>
                                          </p:val>
                                        </p:tav>
                                        <p:tav tm="100000">
                                          <p:val>
                                            <p:strVal val="#ppt_h"/>
                                          </p:val>
                                        </p:tav>
                                      </p:tavLst>
                                    </p:anim>
                                    <p:anim calcmode="lin" valueType="num">
                                      <p:cBhvr>
                                        <p:cTn id="31" dur="500" fill="hold"/>
                                        <p:tgtEl>
                                          <p:spTgt spid="210965"/>
                                        </p:tgtEl>
                                        <p:attrNameLst>
                                          <p:attrName>style.rotation</p:attrName>
                                        </p:attrNameLst>
                                      </p:cBhvr>
                                      <p:tavLst>
                                        <p:tav tm="0">
                                          <p:val>
                                            <p:fltVal val="90"/>
                                          </p:val>
                                        </p:tav>
                                        <p:tav tm="100000">
                                          <p:val>
                                            <p:fltVal val="0"/>
                                          </p:val>
                                        </p:tav>
                                      </p:tavLst>
                                    </p:anim>
                                    <p:animEffect transition="in" filter="fade">
                                      <p:cBhvr>
                                        <p:cTn id="32" dur="500"/>
                                        <p:tgtEl>
                                          <p:spTgt spid="2109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210959"/>
                                        </p:tgtEl>
                                        <p:attrNameLst>
                                          <p:attrName>style.visibility</p:attrName>
                                        </p:attrNameLst>
                                      </p:cBhvr>
                                      <p:to>
                                        <p:strVal val="visible"/>
                                      </p:to>
                                    </p:set>
                                    <p:anim calcmode="lin" valueType="num">
                                      <p:cBhvr>
                                        <p:cTn id="37" dur="500" fill="hold"/>
                                        <p:tgtEl>
                                          <p:spTgt spid="210959"/>
                                        </p:tgtEl>
                                        <p:attrNameLst>
                                          <p:attrName>ppt_w</p:attrName>
                                        </p:attrNameLst>
                                      </p:cBhvr>
                                      <p:tavLst>
                                        <p:tav tm="0">
                                          <p:val>
                                            <p:fltVal val="0"/>
                                          </p:val>
                                        </p:tav>
                                        <p:tav tm="100000">
                                          <p:val>
                                            <p:strVal val="#ppt_w"/>
                                          </p:val>
                                        </p:tav>
                                      </p:tavLst>
                                    </p:anim>
                                    <p:anim calcmode="lin" valueType="num">
                                      <p:cBhvr>
                                        <p:cTn id="38" dur="500" fill="hold"/>
                                        <p:tgtEl>
                                          <p:spTgt spid="210959"/>
                                        </p:tgtEl>
                                        <p:attrNameLst>
                                          <p:attrName>ppt_h</p:attrName>
                                        </p:attrNameLst>
                                      </p:cBhvr>
                                      <p:tavLst>
                                        <p:tav tm="0">
                                          <p:val>
                                            <p:fltVal val="0"/>
                                          </p:val>
                                        </p:tav>
                                        <p:tav tm="100000">
                                          <p:val>
                                            <p:strVal val="#ppt_h"/>
                                          </p:val>
                                        </p:tav>
                                      </p:tavLst>
                                    </p:anim>
                                    <p:anim calcmode="lin" valueType="num">
                                      <p:cBhvr>
                                        <p:cTn id="39" dur="500" fill="hold"/>
                                        <p:tgtEl>
                                          <p:spTgt spid="210959"/>
                                        </p:tgtEl>
                                        <p:attrNameLst>
                                          <p:attrName>style.rotation</p:attrName>
                                        </p:attrNameLst>
                                      </p:cBhvr>
                                      <p:tavLst>
                                        <p:tav tm="0">
                                          <p:val>
                                            <p:fltVal val="90"/>
                                          </p:val>
                                        </p:tav>
                                        <p:tav tm="100000">
                                          <p:val>
                                            <p:fltVal val="0"/>
                                          </p:val>
                                        </p:tav>
                                      </p:tavLst>
                                    </p:anim>
                                    <p:animEffect transition="in" filter="fade">
                                      <p:cBhvr>
                                        <p:cTn id="40" dur="500"/>
                                        <p:tgtEl>
                                          <p:spTgt spid="21095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10961"/>
                                        </p:tgtEl>
                                        <p:attrNameLst>
                                          <p:attrName>style.visibility</p:attrName>
                                        </p:attrNameLst>
                                      </p:cBhvr>
                                      <p:to>
                                        <p:strVal val="visible"/>
                                      </p:to>
                                    </p:set>
                                    <p:anim calcmode="lin" valueType="num">
                                      <p:cBhvr>
                                        <p:cTn id="45" dur="500" fill="hold"/>
                                        <p:tgtEl>
                                          <p:spTgt spid="210961"/>
                                        </p:tgtEl>
                                        <p:attrNameLst>
                                          <p:attrName>ppt_w</p:attrName>
                                        </p:attrNameLst>
                                      </p:cBhvr>
                                      <p:tavLst>
                                        <p:tav tm="0">
                                          <p:val>
                                            <p:fltVal val="0"/>
                                          </p:val>
                                        </p:tav>
                                        <p:tav tm="100000">
                                          <p:val>
                                            <p:strVal val="#ppt_w"/>
                                          </p:val>
                                        </p:tav>
                                      </p:tavLst>
                                    </p:anim>
                                    <p:anim calcmode="lin" valueType="num">
                                      <p:cBhvr>
                                        <p:cTn id="46" dur="500" fill="hold"/>
                                        <p:tgtEl>
                                          <p:spTgt spid="210961"/>
                                        </p:tgtEl>
                                        <p:attrNameLst>
                                          <p:attrName>ppt_h</p:attrName>
                                        </p:attrNameLst>
                                      </p:cBhvr>
                                      <p:tavLst>
                                        <p:tav tm="0">
                                          <p:val>
                                            <p:fltVal val="0"/>
                                          </p:val>
                                        </p:tav>
                                        <p:tav tm="100000">
                                          <p:val>
                                            <p:strVal val="#ppt_h"/>
                                          </p:val>
                                        </p:tav>
                                      </p:tavLst>
                                    </p:anim>
                                    <p:anim calcmode="lin" valueType="num">
                                      <p:cBhvr>
                                        <p:cTn id="47" dur="500" fill="hold"/>
                                        <p:tgtEl>
                                          <p:spTgt spid="210961"/>
                                        </p:tgtEl>
                                        <p:attrNameLst>
                                          <p:attrName>style.rotation</p:attrName>
                                        </p:attrNameLst>
                                      </p:cBhvr>
                                      <p:tavLst>
                                        <p:tav tm="0">
                                          <p:val>
                                            <p:fltVal val="90"/>
                                          </p:val>
                                        </p:tav>
                                        <p:tav tm="100000">
                                          <p:val>
                                            <p:fltVal val="0"/>
                                          </p:val>
                                        </p:tav>
                                      </p:tavLst>
                                    </p:anim>
                                    <p:animEffect transition="in" filter="fade">
                                      <p:cBhvr>
                                        <p:cTn id="48" dur="500"/>
                                        <p:tgtEl>
                                          <p:spTgt spid="2109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210960"/>
                                        </p:tgtEl>
                                        <p:attrNameLst>
                                          <p:attrName>style.visibility</p:attrName>
                                        </p:attrNameLst>
                                      </p:cBhvr>
                                      <p:to>
                                        <p:strVal val="visible"/>
                                      </p:to>
                                    </p:set>
                                    <p:anim calcmode="lin" valueType="num">
                                      <p:cBhvr>
                                        <p:cTn id="53" dur="500" fill="hold"/>
                                        <p:tgtEl>
                                          <p:spTgt spid="210960"/>
                                        </p:tgtEl>
                                        <p:attrNameLst>
                                          <p:attrName>ppt_w</p:attrName>
                                        </p:attrNameLst>
                                      </p:cBhvr>
                                      <p:tavLst>
                                        <p:tav tm="0">
                                          <p:val>
                                            <p:fltVal val="0"/>
                                          </p:val>
                                        </p:tav>
                                        <p:tav tm="100000">
                                          <p:val>
                                            <p:strVal val="#ppt_w"/>
                                          </p:val>
                                        </p:tav>
                                      </p:tavLst>
                                    </p:anim>
                                    <p:anim calcmode="lin" valueType="num">
                                      <p:cBhvr>
                                        <p:cTn id="54" dur="500" fill="hold"/>
                                        <p:tgtEl>
                                          <p:spTgt spid="210960"/>
                                        </p:tgtEl>
                                        <p:attrNameLst>
                                          <p:attrName>ppt_h</p:attrName>
                                        </p:attrNameLst>
                                      </p:cBhvr>
                                      <p:tavLst>
                                        <p:tav tm="0">
                                          <p:val>
                                            <p:fltVal val="0"/>
                                          </p:val>
                                        </p:tav>
                                        <p:tav tm="100000">
                                          <p:val>
                                            <p:strVal val="#ppt_h"/>
                                          </p:val>
                                        </p:tav>
                                      </p:tavLst>
                                    </p:anim>
                                    <p:anim calcmode="lin" valueType="num">
                                      <p:cBhvr>
                                        <p:cTn id="55" dur="500" fill="hold"/>
                                        <p:tgtEl>
                                          <p:spTgt spid="210960"/>
                                        </p:tgtEl>
                                        <p:attrNameLst>
                                          <p:attrName>style.rotation</p:attrName>
                                        </p:attrNameLst>
                                      </p:cBhvr>
                                      <p:tavLst>
                                        <p:tav tm="0">
                                          <p:val>
                                            <p:fltVal val="90"/>
                                          </p:val>
                                        </p:tav>
                                        <p:tav tm="100000">
                                          <p:val>
                                            <p:fltVal val="0"/>
                                          </p:val>
                                        </p:tav>
                                      </p:tavLst>
                                    </p:anim>
                                    <p:animEffect transition="in" filter="fade">
                                      <p:cBhvr>
                                        <p:cTn id="56" dur="500"/>
                                        <p:tgtEl>
                                          <p:spTgt spid="210960"/>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210962"/>
                                        </p:tgtEl>
                                        <p:attrNameLst>
                                          <p:attrName>style.visibility</p:attrName>
                                        </p:attrNameLst>
                                      </p:cBhvr>
                                      <p:to>
                                        <p:strVal val="visible"/>
                                      </p:to>
                                    </p:set>
                                    <p:anim calcmode="lin" valueType="num">
                                      <p:cBhvr>
                                        <p:cTn id="61" dur="500" fill="hold"/>
                                        <p:tgtEl>
                                          <p:spTgt spid="210962"/>
                                        </p:tgtEl>
                                        <p:attrNameLst>
                                          <p:attrName>ppt_w</p:attrName>
                                        </p:attrNameLst>
                                      </p:cBhvr>
                                      <p:tavLst>
                                        <p:tav tm="0">
                                          <p:val>
                                            <p:fltVal val="0"/>
                                          </p:val>
                                        </p:tav>
                                        <p:tav tm="100000">
                                          <p:val>
                                            <p:strVal val="#ppt_w"/>
                                          </p:val>
                                        </p:tav>
                                      </p:tavLst>
                                    </p:anim>
                                    <p:anim calcmode="lin" valueType="num">
                                      <p:cBhvr>
                                        <p:cTn id="62" dur="500" fill="hold"/>
                                        <p:tgtEl>
                                          <p:spTgt spid="210962"/>
                                        </p:tgtEl>
                                        <p:attrNameLst>
                                          <p:attrName>ppt_h</p:attrName>
                                        </p:attrNameLst>
                                      </p:cBhvr>
                                      <p:tavLst>
                                        <p:tav tm="0">
                                          <p:val>
                                            <p:fltVal val="0"/>
                                          </p:val>
                                        </p:tav>
                                        <p:tav tm="100000">
                                          <p:val>
                                            <p:strVal val="#ppt_h"/>
                                          </p:val>
                                        </p:tav>
                                      </p:tavLst>
                                    </p:anim>
                                    <p:anim calcmode="lin" valueType="num">
                                      <p:cBhvr>
                                        <p:cTn id="63" dur="500" fill="hold"/>
                                        <p:tgtEl>
                                          <p:spTgt spid="210962"/>
                                        </p:tgtEl>
                                        <p:attrNameLst>
                                          <p:attrName>style.rotation</p:attrName>
                                        </p:attrNameLst>
                                      </p:cBhvr>
                                      <p:tavLst>
                                        <p:tav tm="0">
                                          <p:val>
                                            <p:fltVal val="90"/>
                                          </p:val>
                                        </p:tav>
                                        <p:tav tm="100000">
                                          <p:val>
                                            <p:fltVal val="0"/>
                                          </p:val>
                                        </p:tav>
                                      </p:tavLst>
                                    </p:anim>
                                    <p:animEffect transition="in" filter="fade">
                                      <p:cBhvr>
                                        <p:cTn id="64" dur="500"/>
                                        <p:tgtEl>
                                          <p:spTgt spid="21096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1" presetClass="entr" presetSubtype="0" fill="hold" nodeType="clickEffect">
                                  <p:stCondLst>
                                    <p:cond delay="0"/>
                                  </p:stCondLst>
                                  <p:iterate type="lt">
                                    <p:tmPct val="5000"/>
                                  </p:iterate>
                                  <p:childTnLst>
                                    <p:set>
                                      <p:cBhvr>
                                        <p:cTn id="68" dur="1" fill="hold">
                                          <p:stCondLst>
                                            <p:cond delay="0"/>
                                          </p:stCondLst>
                                        </p:cTn>
                                        <p:tgtEl>
                                          <p:spTgt spid="210963"/>
                                        </p:tgtEl>
                                        <p:attrNameLst>
                                          <p:attrName>style.visibility</p:attrName>
                                        </p:attrNameLst>
                                      </p:cBhvr>
                                      <p:to>
                                        <p:strVal val="visible"/>
                                      </p:to>
                                    </p:set>
                                    <p:anim calcmode="lin" valueType="num">
                                      <p:cBhvr>
                                        <p:cTn id="69" dur="500" fill="hold"/>
                                        <p:tgtEl>
                                          <p:spTgt spid="210963"/>
                                        </p:tgtEl>
                                        <p:attrNameLst>
                                          <p:attrName>ppt_w</p:attrName>
                                        </p:attrNameLst>
                                      </p:cBhvr>
                                      <p:tavLst>
                                        <p:tav tm="0">
                                          <p:val>
                                            <p:fltVal val="0"/>
                                          </p:val>
                                        </p:tav>
                                        <p:tav tm="100000">
                                          <p:val>
                                            <p:strVal val="#ppt_w"/>
                                          </p:val>
                                        </p:tav>
                                      </p:tavLst>
                                    </p:anim>
                                    <p:anim calcmode="lin" valueType="num">
                                      <p:cBhvr>
                                        <p:cTn id="70" dur="500" fill="hold"/>
                                        <p:tgtEl>
                                          <p:spTgt spid="210963"/>
                                        </p:tgtEl>
                                        <p:attrNameLst>
                                          <p:attrName>ppt_h</p:attrName>
                                        </p:attrNameLst>
                                      </p:cBhvr>
                                      <p:tavLst>
                                        <p:tav tm="0">
                                          <p:val>
                                            <p:fltVal val="0"/>
                                          </p:val>
                                        </p:tav>
                                        <p:tav tm="100000">
                                          <p:val>
                                            <p:strVal val="#ppt_h"/>
                                          </p:val>
                                        </p:tav>
                                      </p:tavLst>
                                    </p:anim>
                                    <p:anim calcmode="lin" valueType="num">
                                      <p:cBhvr>
                                        <p:cTn id="71" dur="500" fill="hold"/>
                                        <p:tgtEl>
                                          <p:spTgt spid="210963"/>
                                        </p:tgtEl>
                                        <p:attrNameLst>
                                          <p:attrName>style.rotation</p:attrName>
                                        </p:attrNameLst>
                                      </p:cBhvr>
                                      <p:tavLst>
                                        <p:tav tm="0">
                                          <p:val>
                                            <p:fltVal val="90"/>
                                          </p:val>
                                        </p:tav>
                                        <p:tav tm="100000">
                                          <p:val>
                                            <p:fltVal val="0"/>
                                          </p:val>
                                        </p:tav>
                                      </p:tavLst>
                                    </p:anim>
                                    <p:animEffect transition="in" filter="fade">
                                      <p:cBhvr>
                                        <p:cTn id="72" dur="500"/>
                                        <p:tgtEl>
                                          <p:spTgt spid="21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A22141AE-C7F5-45FA-AE8E-21D393441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9047"/>
            <a:ext cx="9908532" cy="30199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4E165BB-9F7C-4877-8D28-BDE72A33B15F}"/>
              </a:ext>
            </a:extLst>
          </p:cNvPr>
          <p:cNvSpPr/>
          <p:nvPr/>
        </p:nvSpPr>
        <p:spPr>
          <a:xfrm>
            <a:off x="254000" y="3619483"/>
            <a:ext cx="11938000" cy="1631216"/>
          </a:xfrm>
          <a:prstGeom prst="rect">
            <a:avLst/>
          </a:prstGeom>
          <a:noFill/>
          <a:ln>
            <a:noFill/>
          </a:ln>
        </p:spPr>
        <p:txBody>
          <a:bodyPr wrap="square">
            <a:spAutoFit/>
          </a:bodyPr>
          <a:lstStyle/>
          <a:p>
            <a:pPr algn="just"/>
            <a:r>
              <a:rPr lang="en-US" sz="3600" b="1" dirty="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Nêu đặc điểm (hình dạng, độ cứng...) của tre, mây, song.</a:t>
            </a:r>
          </a:p>
          <a:p>
            <a:pPr algn="just"/>
            <a:r>
              <a:rPr lang="en-US" sz="3200" b="1" dirty="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Với những đặc điểm nói trên, tre, mây, song có thể được sử dụng vào những việc gì?</a:t>
            </a:r>
          </a:p>
        </p:txBody>
      </p:sp>
    </p:spTree>
    <p:extLst>
      <p:ext uri="{BB962C8B-B14F-4D97-AF65-F5344CB8AC3E}">
        <p14:creationId xmlns:p14="http://schemas.microsoft.com/office/powerpoint/2010/main" val="10172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134D301F-EA35-4DD6-BD37-AA3DEA37EB3B}"/>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267" name="Text Box 4">
            <a:extLst>
              <a:ext uri="{FF2B5EF4-FFF2-40B4-BE49-F238E27FC236}">
                <a16:creationId xmlns:a16="http://schemas.microsoft.com/office/drawing/2014/main" id="{C7B8742D-08D3-4191-8F5D-24506B0650B0}"/>
              </a:ext>
            </a:extLst>
          </p:cNvPr>
          <p:cNvSpPr txBox="1">
            <a:spLocks noChangeArrowheads="1"/>
          </p:cNvSpPr>
          <p:nvPr/>
        </p:nvSpPr>
        <p:spPr bwMode="auto">
          <a:xfrm>
            <a:off x="2946400" y="228601"/>
            <a:ext cx="660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B9D181"/>
                </a:solidFill>
                <a:effectLst/>
                <a:uLnTx/>
                <a:uFillTx/>
                <a:latin typeface="Times New Roman" panose="02020603050405020304" pitchFamily="18" charset="0"/>
                <a:ea typeface="华文新魏" panose="02010800040101010101" pitchFamily="2" charset="-122"/>
                <a:cs typeface="+mn-cs"/>
              </a:rPr>
              <a:t>                      </a:t>
            </a:r>
            <a:endParaRPr kumimoji="0" lang="en-US" altLang="zh-CN" sz="2400" b="1" i="0" u="sng" strike="noStrike" kern="1200" cap="none" spc="0" normalizeH="0" baseline="0" noProof="0">
              <a:ln>
                <a:noFill/>
              </a:ln>
              <a:solidFill>
                <a:srgbClr val="B9D181"/>
              </a:solidFill>
              <a:effectLst/>
              <a:uLnTx/>
              <a:uFillTx/>
              <a:latin typeface="Times New Roman" panose="02020603050405020304" pitchFamily="18" charset="0"/>
              <a:ea typeface="华文新魏" panose="02010800040101010101" pitchFamily="2" charset="-122"/>
              <a:cs typeface="+mn-cs"/>
            </a:endParaRPr>
          </a:p>
        </p:txBody>
      </p:sp>
      <p:sp>
        <p:nvSpPr>
          <p:cNvPr id="187405" name="Text Box 13">
            <a:extLst>
              <a:ext uri="{FF2B5EF4-FFF2-40B4-BE49-F238E27FC236}">
                <a16:creationId xmlns:a16="http://schemas.microsoft.com/office/drawing/2014/main" id="{0243FECC-E9CD-466F-A1BC-AC3EC2729EAB}"/>
              </a:ext>
            </a:extLst>
          </p:cNvPr>
          <p:cNvSpPr txBox="1">
            <a:spLocks noChangeArrowheads="1"/>
          </p:cNvSpPr>
          <p:nvPr/>
        </p:nvSpPr>
        <p:spPr bwMode="auto">
          <a:xfrm>
            <a:off x="141357" y="162340"/>
            <a:ext cx="12147824" cy="646331"/>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lang="en-US" altLang="zh-CN" sz="3600" b="1"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Đặc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điểm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và</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công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dụng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của</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rPr>
              <a:t>tre</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rPr>
              <a:t>.</a:t>
            </a:r>
          </a:p>
        </p:txBody>
      </p:sp>
      <p:sp>
        <p:nvSpPr>
          <p:cNvPr id="11269" name="Text Box 15">
            <a:extLst>
              <a:ext uri="{FF2B5EF4-FFF2-40B4-BE49-F238E27FC236}">
                <a16:creationId xmlns:a16="http://schemas.microsoft.com/office/drawing/2014/main" id="{F5B2AAF4-1F7C-45DA-8015-9DF5468DAF70}"/>
              </a:ext>
            </a:extLst>
          </p:cNvPr>
          <p:cNvSpPr txBox="1">
            <a:spLocks noChangeArrowheads="1"/>
          </p:cNvSpPr>
          <p:nvPr/>
        </p:nvSpPr>
        <p:spPr bwMode="auto">
          <a:xfrm>
            <a:off x="1016000" y="2514601"/>
            <a:ext cx="1016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aphicFrame>
        <p:nvGraphicFramePr>
          <p:cNvPr id="187441" name="Group 49">
            <a:extLst>
              <a:ext uri="{FF2B5EF4-FFF2-40B4-BE49-F238E27FC236}">
                <a16:creationId xmlns:a16="http://schemas.microsoft.com/office/drawing/2014/main" id="{08C89642-D125-4489-AA46-AC3821D12E6C}"/>
              </a:ext>
            </a:extLst>
          </p:cNvPr>
          <p:cNvGraphicFramePr>
            <a:graphicFrameLocks noGrp="1"/>
          </p:cNvGraphicFramePr>
          <p:nvPr>
            <p:ph/>
            <p:extLst>
              <p:ext uri="{D42A27DB-BD31-4B8C-83A1-F6EECF244321}">
                <p14:modId xmlns:p14="http://schemas.microsoft.com/office/powerpoint/2010/main" val="1100072995"/>
              </p:ext>
            </p:extLst>
          </p:nvPr>
        </p:nvGraphicFramePr>
        <p:xfrm>
          <a:off x="141356" y="868362"/>
          <a:ext cx="7027795" cy="5735638"/>
        </p:xfrm>
        <a:graphic>
          <a:graphicData uri="http://schemas.openxmlformats.org/drawingml/2006/table">
            <a:tbl>
              <a:tblPr>
                <a:tableStyleId>{2D5ABB26-0587-4C30-8999-92F81FD0307C}</a:tableStyleId>
              </a:tblPr>
              <a:tblGrid>
                <a:gridCol w="1660940">
                  <a:extLst>
                    <a:ext uri="{9D8B030D-6E8A-4147-A177-3AD203B41FA5}">
                      <a16:colId xmlns:a16="http://schemas.microsoft.com/office/drawing/2014/main" val="20000"/>
                    </a:ext>
                  </a:extLst>
                </a:gridCol>
                <a:gridCol w="5366855">
                  <a:extLst>
                    <a:ext uri="{9D8B030D-6E8A-4147-A177-3AD203B41FA5}">
                      <a16:colId xmlns:a16="http://schemas.microsoft.com/office/drawing/2014/main" val="20001"/>
                    </a:ext>
                  </a:extLst>
                </a:gridCol>
              </a:tblGrid>
              <a:tr h="91634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rPr>
                        <a:t>Tre</a:t>
                      </a: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1358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Đặc</a:t>
                      </a:r>
                      <a:r>
                        <a:rPr kumimoji="0" lang="en-US" altLang="zh-CN" sz="3200" b="1"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điểm</a:t>
                      </a:r>
                      <a:endParaRPr kumimoji="0" lang="en-US" altLang="zh-CN" sz="3200" b="1" i="0" u="none" strike="noStrike" cap="none" normalizeH="0" baseline="0" dirty="0">
                        <a:ln>
                          <a:noFill/>
                        </a:ln>
                        <a:solidFill>
                          <a:srgbClr val="FF0000"/>
                        </a:solidFill>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0571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Công</a:t>
                      </a:r>
                      <a:r>
                        <a:rPr kumimoji="0" lang="en-US" altLang="zh-CN" sz="3200" b="1" u="none" strike="noStrike" cap="none" normalizeH="0" baseline="0" dirty="0">
                          <a:ln>
                            <a:noFill/>
                          </a:ln>
                          <a:solidFill>
                            <a:srgbClr val="FF0000"/>
                          </a:solidFill>
                          <a:effectLst/>
                          <a:latin typeface="Times New Roman" pitchFamily="18" charset="0"/>
                          <a:ea typeface="Tahoma" pitchFamily="34"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ea typeface="Tahoma" pitchFamily="34" charset="0"/>
                          <a:cs typeface="Times New Roman" pitchFamily="18" charset="0"/>
                        </a:rPr>
                        <a:t>dụng</a:t>
                      </a:r>
                      <a:endParaRPr kumimoji="0" lang="en-US" altLang="zh-CN" sz="3200" b="1" i="0" u="none" strike="noStrike" cap="none" normalizeH="0" baseline="0" dirty="0">
                        <a:ln>
                          <a:noFill/>
                        </a:ln>
                        <a:solidFill>
                          <a:srgbClr val="FF0000"/>
                        </a:solidFill>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Tahoma" pitchFamily="34" charset="0"/>
                        <a:cs typeface="Times New Roman" pitchFamily="18" charset="0"/>
                      </a:endParaRPr>
                    </a:p>
                  </a:txBody>
                  <a:tcPr marL="121920" marR="12192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7436" name="Text Box 44">
            <a:extLst>
              <a:ext uri="{FF2B5EF4-FFF2-40B4-BE49-F238E27FC236}">
                <a16:creationId xmlns:a16="http://schemas.microsoft.com/office/drawing/2014/main" id="{72D50660-F7A8-40DC-9C40-64BD6B2D84A8}"/>
              </a:ext>
            </a:extLst>
          </p:cNvPr>
          <p:cNvSpPr txBox="1">
            <a:spLocks noChangeArrowheads="1"/>
          </p:cNvSpPr>
          <p:nvPr/>
        </p:nvSpPr>
        <p:spPr bwMode="auto">
          <a:xfrm>
            <a:off x="1874309" y="1968500"/>
            <a:ext cx="526626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Cây</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mọc</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đứng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cao</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khoảng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10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đến</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15 m,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trong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rỗng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nhiều</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đốt</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thẳng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Cứng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có</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tính</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đàn</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hồi</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11289" name="Text Box 45">
            <a:extLst>
              <a:ext uri="{FF2B5EF4-FFF2-40B4-BE49-F238E27FC236}">
                <a16:creationId xmlns:a16="http://schemas.microsoft.com/office/drawing/2014/main" id="{4AE8A957-CEB1-4FC6-A038-A5D3D6A77857}"/>
              </a:ext>
            </a:extLst>
          </p:cNvPr>
          <p:cNvSpPr txBox="1">
            <a:spLocks noChangeArrowheads="1"/>
          </p:cNvSpPr>
          <p:nvPr/>
        </p:nvSpPr>
        <p:spPr bwMode="auto">
          <a:xfrm>
            <a:off x="7213600" y="2971801"/>
            <a:ext cx="4978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endParaRPr kumimoji="0" lang="en-US" altLang="zh-CN" sz="2000" b="0" i="0" u="none" strike="noStrike" kern="1200" cap="none" spc="0" normalizeH="0" baseline="0" noProof="0">
              <a:ln>
                <a:noFill/>
              </a:ln>
              <a:solidFill>
                <a:prstClr val="black"/>
              </a:solidFill>
              <a:effectLst/>
              <a:uLnTx/>
              <a:uFillTx/>
              <a:latin typeface=".VnArial" panose="020B7200000000000000" pitchFamily="34" charset="0"/>
              <a:ea typeface="华文新魏" panose="02010800040101010101" pitchFamily="2" charset="-122"/>
              <a:cs typeface="+mn-cs"/>
            </a:endParaRPr>
          </a:p>
          <a:p>
            <a:pPr marL="0" marR="0" lvl="0" indent="0" algn="just" defTabSz="457200" rtl="0" eaLnBrk="1" fontAlgn="base" latinLnBrk="0" hangingPunct="1">
              <a:lnSpc>
                <a:spcPct val="100000"/>
              </a:lnSpc>
              <a:spcBef>
                <a:spcPct val="50000"/>
              </a:spcBef>
              <a:spcAft>
                <a:spcPct val="0"/>
              </a:spcAft>
              <a:buClrTx/>
              <a:buSzTx/>
              <a:buFontTx/>
              <a:buChar char="-"/>
              <a:tabLst/>
              <a:defRPr/>
            </a:pPr>
            <a:endParaRPr kumimoji="0" lang="en-US" altLang="zh-CN" sz="2000" b="0" i="0" u="none" strike="noStrike" kern="1200" cap="none" spc="0" normalizeH="0" baseline="0" noProof="0">
              <a:ln>
                <a:noFill/>
              </a:ln>
              <a:solidFill>
                <a:prstClr val="black"/>
              </a:solidFill>
              <a:effectLst/>
              <a:uLnTx/>
              <a:uFillTx/>
              <a:latin typeface=".VnArial" panose="020B7200000000000000" pitchFamily="34" charset="0"/>
              <a:ea typeface="华文新魏" panose="02010800040101010101" pitchFamily="2" charset="-122"/>
              <a:cs typeface="+mn-cs"/>
            </a:endParaRPr>
          </a:p>
        </p:txBody>
      </p:sp>
      <p:sp>
        <p:nvSpPr>
          <p:cNvPr id="187438" name="Text Box 46">
            <a:extLst>
              <a:ext uri="{FF2B5EF4-FFF2-40B4-BE49-F238E27FC236}">
                <a16:creationId xmlns:a16="http://schemas.microsoft.com/office/drawing/2014/main" id="{E220C27C-F4B3-4A4C-A7F5-9A9758BCA9F9}"/>
              </a:ext>
            </a:extLst>
          </p:cNvPr>
          <p:cNvSpPr txBox="1">
            <a:spLocks noChangeArrowheads="1"/>
          </p:cNvSpPr>
          <p:nvPr/>
        </p:nvSpPr>
        <p:spPr bwMode="auto">
          <a:xfrm>
            <a:off x="1975909" y="4860924"/>
            <a:ext cx="526626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nhà</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đồ</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dùng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trong</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gia</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đình</a:t>
            </a:r>
            <a:r>
              <a:rPr kumimoji="0" lang="en-US" altLang="zh-CN" sz="28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pic>
        <p:nvPicPr>
          <p:cNvPr id="187444" name="Picture 52" descr="cay tre">
            <a:extLst>
              <a:ext uri="{FF2B5EF4-FFF2-40B4-BE49-F238E27FC236}">
                <a16:creationId xmlns:a16="http://schemas.microsoft.com/office/drawing/2014/main" id="{63697746-B0D8-42C1-8E12-8FF671C4D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919164"/>
            <a:ext cx="4876800" cy="5684837"/>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290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animEffect transition="in" filter="dissolve">
                                      <p:cBhvr>
                                        <p:cTn id="7" dur="500"/>
                                        <p:tgtEl>
                                          <p:spTgt spid="187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7441"/>
                                        </p:tgtEl>
                                        <p:attrNameLst>
                                          <p:attrName>style.visibility</p:attrName>
                                        </p:attrNameLst>
                                      </p:cBhvr>
                                      <p:to>
                                        <p:strVal val="visible"/>
                                      </p:to>
                                    </p:set>
                                    <p:animEffect transition="in" filter="dissolve">
                                      <p:cBhvr>
                                        <p:cTn id="12" dur="500"/>
                                        <p:tgtEl>
                                          <p:spTgt spid="1874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7444"/>
                                        </p:tgtEl>
                                        <p:attrNameLst>
                                          <p:attrName>style.visibility</p:attrName>
                                        </p:attrNameLst>
                                      </p:cBhvr>
                                      <p:to>
                                        <p:strVal val="visible"/>
                                      </p:to>
                                    </p:set>
                                    <p:animEffect transition="in" filter="dissolve">
                                      <p:cBhvr>
                                        <p:cTn id="17" dur="500"/>
                                        <p:tgtEl>
                                          <p:spTgt spid="1874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7436"/>
                                        </p:tgtEl>
                                        <p:attrNameLst>
                                          <p:attrName>style.visibility</p:attrName>
                                        </p:attrNameLst>
                                      </p:cBhvr>
                                      <p:to>
                                        <p:strVal val="visible"/>
                                      </p:to>
                                    </p:set>
                                    <p:animEffect transition="in" filter="dissolve">
                                      <p:cBhvr>
                                        <p:cTn id="22" dur="500"/>
                                        <p:tgtEl>
                                          <p:spTgt spid="1874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7438"/>
                                        </p:tgtEl>
                                        <p:attrNameLst>
                                          <p:attrName>style.visibility</p:attrName>
                                        </p:attrNameLst>
                                      </p:cBhvr>
                                      <p:to>
                                        <p:strVal val="visible"/>
                                      </p:to>
                                    </p:set>
                                    <p:animEffect transition="in" filter="dissolve">
                                      <p:cBhvr>
                                        <p:cTn id="27" dur="500"/>
                                        <p:tgtEl>
                                          <p:spTgt spid="187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5" grpId="0"/>
      <p:bldP spid="187436" grpId="0"/>
      <p:bldP spid="18743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Text Box 7">
            <a:extLst>
              <a:ext uri="{FF2B5EF4-FFF2-40B4-BE49-F238E27FC236}">
                <a16:creationId xmlns:a16="http://schemas.microsoft.com/office/drawing/2014/main" id="{0D00BDBD-1D7C-468F-A8F7-9E2FB0B3F386}"/>
              </a:ext>
            </a:extLst>
          </p:cNvPr>
          <p:cNvSpPr txBox="1">
            <a:spLocks noChangeArrowheads="1"/>
          </p:cNvSpPr>
          <p:nvPr/>
        </p:nvSpPr>
        <p:spPr bwMode="auto">
          <a:xfrm>
            <a:off x="812800" y="300038"/>
            <a:ext cx="11379200" cy="646331"/>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457200" marR="0" lvl="0" indent="-457200" algn="l" defTabSz="4572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Đặc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điểm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và</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công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dụng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của</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mây</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song:</a:t>
            </a:r>
          </a:p>
        </p:txBody>
      </p:sp>
      <p:sp>
        <p:nvSpPr>
          <p:cNvPr id="12292" name="Text Box 8">
            <a:extLst>
              <a:ext uri="{FF2B5EF4-FFF2-40B4-BE49-F238E27FC236}">
                <a16:creationId xmlns:a16="http://schemas.microsoft.com/office/drawing/2014/main" id="{DBA8E370-61DA-47DD-83F8-4E81DC6BD42D}"/>
              </a:ext>
            </a:extLst>
          </p:cNvPr>
          <p:cNvSpPr txBox="1">
            <a:spLocks noChangeArrowheads="1"/>
          </p:cNvSpPr>
          <p:nvPr/>
        </p:nvSpPr>
        <p:spPr bwMode="auto">
          <a:xfrm>
            <a:off x="1016000" y="2514601"/>
            <a:ext cx="1016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aphicFrame>
        <p:nvGraphicFramePr>
          <p:cNvPr id="238643" name="Group 51">
            <a:extLst>
              <a:ext uri="{FF2B5EF4-FFF2-40B4-BE49-F238E27FC236}">
                <a16:creationId xmlns:a16="http://schemas.microsoft.com/office/drawing/2014/main" id="{795465BE-587F-4B61-A191-19BBF4E85B78}"/>
              </a:ext>
            </a:extLst>
          </p:cNvPr>
          <p:cNvGraphicFramePr>
            <a:graphicFrameLocks noGrp="1"/>
          </p:cNvGraphicFramePr>
          <p:nvPr>
            <p:ph/>
            <p:extLst>
              <p:ext uri="{D42A27DB-BD31-4B8C-83A1-F6EECF244321}">
                <p14:modId xmlns:p14="http://schemas.microsoft.com/office/powerpoint/2010/main" val="178919689"/>
              </p:ext>
            </p:extLst>
          </p:nvPr>
        </p:nvGraphicFramePr>
        <p:xfrm>
          <a:off x="287142" y="995363"/>
          <a:ext cx="5508476" cy="5562600"/>
        </p:xfrm>
        <a:graphic>
          <a:graphicData uri="http://schemas.openxmlformats.org/drawingml/2006/table">
            <a:tbl>
              <a:tblPr>
                <a:tableStyleId>{2D5ABB26-0587-4C30-8999-92F81FD0307C}</a:tableStyleId>
              </a:tblPr>
              <a:tblGrid>
                <a:gridCol w="1444476">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80921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0"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outerShdw blurRad="38100" dist="38100" dir="2700000" algn="tl">
                              <a:srgbClr val="C0C0C0"/>
                            </a:outerShdw>
                          </a:effectLst>
                          <a:latin typeface="Times New Roman" pitchFamily="18" charset="0"/>
                          <a:cs typeface="Times New Roman" pitchFamily="18" charset="0"/>
                        </a:rPr>
                        <a:t>Mây</a:t>
                      </a:r>
                      <a:r>
                        <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rPr>
                        <a:t>, song</a:t>
                      </a: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7959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Đặc</a:t>
                      </a:r>
                      <a:r>
                        <a:rPr kumimoji="0" lang="en-US" altLang="zh-CN" sz="3200" b="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điểm</a:t>
                      </a:r>
                      <a:endParaRPr kumimoji="0" lang="en-US" altLang="zh-CN" sz="3200" b="1" i="0" u="none" strike="noStrike" cap="none" normalizeH="0" baseline="0" dirty="0">
                        <a:ln>
                          <a:noFill/>
                        </a:ln>
                        <a:solidFill>
                          <a:srgbClr val="FF0000"/>
                        </a:solidFill>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0"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7379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Công</a:t>
                      </a:r>
                      <a:r>
                        <a:rPr kumimoji="0" lang="en-US" altLang="zh-CN" sz="3200" b="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dụng</a:t>
                      </a:r>
                      <a:endParaRPr kumimoji="0" lang="en-US" altLang="zh-CN" sz="3200" b="1" i="0" u="none" strike="noStrike" cap="none" normalizeH="0" baseline="0" dirty="0">
                        <a:ln>
                          <a:noFill/>
                        </a:ln>
                        <a:solidFill>
                          <a:srgbClr val="FF0000"/>
                        </a:solidFill>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0"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38619" name="Text Box 27">
            <a:extLst>
              <a:ext uri="{FF2B5EF4-FFF2-40B4-BE49-F238E27FC236}">
                <a16:creationId xmlns:a16="http://schemas.microsoft.com/office/drawing/2014/main" id="{61104F15-1119-4445-9C40-E5C10C3B2FEB}"/>
              </a:ext>
            </a:extLst>
          </p:cNvPr>
          <p:cNvSpPr txBox="1">
            <a:spLocks noChangeArrowheads="1"/>
          </p:cNvSpPr>
          <p:nvPr/>
        </p:nvSpPr>
        <p:spPr bwMode="auto">
          <a:xfrm>
            <a:off x="1914825" y="1909763"/>
            <a:ext cx="396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Char char="-"/>
              <a:tabLst/>
              <a:defRPr/>
            </a:pPr>
            <a:r>
              <a:rPr kumimoji="0" lang="en-US" altLang="zh-CN" sz="2400" b="1" i="0" u="none" strike="noStrike" kern="1200" cap="none" spc="0" normalizeH="0" baseline="0" noProof="0" dirty="0">
                <a:ln>
                  <a:noFill/>
                </a:ln>
                <a:solidFill>
                  <a:srgbClr val="99CA3C"/>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Cây</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leo</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thân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dài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không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phân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nhánh</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hình</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trụ</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Có</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loài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dài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đến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hàng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trăm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mét</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12312" name="Text Box 28">
            <a:extLst>
              <a:ext uri="{FF2B5EF4-FFF2-40B4-BE49-F238E27FC236}">
                <a16:creationId xmlns:a16="http://schemas.microsoft.com/office/drawing/2014/main" id="{7D3715E3-E319-4789-905C-30A9CC84789F}"/>
              </a:ext>
            </a:extLst>
          </p:cNvPr>
          <p:cNvSpPr txBox="1">
            <a:spLocks noChangeArrowheads="1"/>
          </p:cNvSpPr>
          <p:nvPr/>
        </p:nvSpPr>
        <p:spPr bwMode="auto">
          <a:xfrm>
            <a:off x="7213600" y="2971801"/>
            <a:ext cx="4978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endParaRPr kumimoji="0" lang="en-US" altLang="zh-CN" sz="2000" b="0" i="0" u="none" strike="noStrike" kern="1200" cap="none" spc="0" normalizeH="0" baseline="0" noProof="0">
              <a:ln>
                <a:noFill/>
              </a:ln>
              <a:solidFill>
                <a:prstClr val="black"/>
              </a:solidFill>
              <a:effectLst/>
              <a:uLnTx/>
              <a:uFillTx/>
              <a:latin typeface=".VnArial" panose="020B7200000000000000" pitchFamily="34" charset="0"/>
              <a:ea typeface="华文新魏" panose="02010800040101010101" pitchFamily="2" charset="-122"/>
              <a:cs typeface="+mn-cs"/>
            </a:endParaRPr>
          </a:p>
          <a:p>
            <a:pPr marL="0" marR="0" lvl="0" indent="0" algn="just" defTabSz="457200" rtl="0" eaLnBrk="1" fontAlgn="base" latinLnBrk="0" hangingPunct="1">
              <a:lnSpc>
                <a:spcPct val="100000"/>
              </a:lnSpc>
              <a:spcBef>
                <a:spcPct val="50000"/>
              </a:spcBef>
              <a:spcAft>
                <a:spcPct val="0"/>
              </a:spcAft>
              <a:buClrTx/>
              <a:buSzTx/>
              <a:buFontTx/>
              <a:buChar char="-"/>
              <a:tabLst/>
              <a:defRPr/>
            </a:pPr>
            <a:endParaRPr kumimoji="0" lang="en-US" altLang="zh-CN" sz="2000" b="0" i="0" u="none" strike="noStrike" kern="1200" cap="none" spc="0" normalizeH="0" baseline="0" noProof="0">
              <a:ln>
                <a:noFill/>
              </a:ln>
              <a:solidFill>
                <a:prstClr val="black"/>
              </a:solidFill>
              <a:effectLst/>
              <a:uLnTx/>
              <a:uFillTx/>
              <a:latin typeface=".VnArial" panose="020B7200000000000000" pitchFamily="34" charset="0"/>
              <a:ea typeface="华文新魏" panose="02010800040101010101" pitchFamily="2" charset="-122"/>
              <a:cs typeface="+mn-cs"/>
            </a:endParaRPr>
          </a:p>
        </p:txBody>
      </p:sp>
      <p:sp>
        <p:nvSpPr>
          <p:cNvPr id="238621" name="Text Box 29">
            <a:extLst>
              <a:ext uri="{FF2B5EF4-FFF2-40B4-BE49-F238E27FC236}">
                <a16:creationId xmlns:a16="http://schemas.microsoft.com/office/drawing/2014/main" id="{746F6AA4-2C63-42FD-A8CD-89FE8D5FE892}"/>
              </a:ext>
            </a:extLst>
          </p:cNvPr>
          <p:cNvSpPr txBox="1">
            <a:spLocks noChangeArrowheads="1"/>
          </p:cNvSpPr>
          <p:nvPr/>
        </p:nvSpPr>
        <p:spPr bwMode="auto">
          <a:xfrm>
            <a:off x="1914824" y="4428873"/>
            <a:ext cx="3962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Char char="-"/>
              <a:tabLst/>
              <a:defRPr/>
            </a:pPr>
            <a:r>
              <a:rPr kumimoji="0" lang="en-US" altLang="zh-CN" sz="2000" b="0" i="0" u="none" strike="noStrike" kern="1200" cap="none" spc="0" normalizeH="0" baseline="0" noProof="0" dirty="0">
                <a:ln>
                  <a:noFill/>
                </a:ln>
                <a:solidFill>
                  <a:srgbClr val="99CA3C"/>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Đan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lát</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đồ</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mĩ</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nghệ</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dây</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buộc</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bè</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khung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bàn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ghế</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12314" name="Text Box 30">
            <a:extLst>
              <a:ext uri="{FF2B5EF4-FFF2-40B4-BE49-F238E27FC236}">
                <a16:creationId xmlns:a16="http://schemas.microsoft.com/office/drawing/2014/main" id="{EAFC6D76-DAF9-416D-8B33-D831FA1F7626}"/>
              </a:ext>
            </a:extLst>
          </p:cNvPr>
          <p:cNvSpPr txBox="1">
            <a:spLocks noChangeArrowheads="1"/>
          </p:cNvSpPr>
          <p:nvPr/>
        </p:nvSpPr>
        <p:spPr bwMode="auto">
          <a:xfrm>
            <a:off x="7213600" y="5029201"/>
            <a:ext cx="497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endParaRPr kumimoji="0" lang="vi-VN" altLang="en-US" sz="2000" b="0" i="0" u="none" strike="noStrike" kern="1200" cap="none" spc="0" normalizeH="0" baseline="0" noProof="0">
              <a:ln>
                <a:noFill/>
              </a:ln>
              <a:solidFill>
                <a:prstClr val="black"/>
              </a:solidFill>
              <a:effectLst/>
              <a:uLnTx/>
              <a:uFillTx/>
              <a:latin typeface=".VnArial" panose="020B7200000000000000" pitchFamily="34" charset="0"/>
              <a:ea typeface="+mn-ea"/>
              <a:cs typeface="+mn-cs"/>
            </a:endParaRPr>
          </a:p>
        </p:txBody>
      </p:sp>
      <p:pic>
        <p:nvPicPr>
          <p:cNvPr id="238633" name="Picture 41" descr="cay may">
            <a:extLst>
              <a:ext uri="{FF2B5EF4-FFF2-40B4-BE49-F238E27FC236}">
                <a16:creationId xmlns:a16="http://schemas.microsoft.com/office/drawing/2014/main" id="{22D2536D-5B6F-4605-A39F-DC98C6E91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833" y="1066006"/>
            <a:ext cx="3104732" cy="5425282"/>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pic>
        <p:nvPicPr>
          <p:cNvPr id="238637" name="Picture 45">
            <a:extLst>
              <a:ext uri="{FF2B5EF4-FFF2-40B4-BE49-F238E27FC236}">
                <a16:creationId xmlns:a16="http://schemas.microsoft.com/office/drawing/2014/main" id="{6D8651B4-2176-454B-86D8-030A520AEFCA}"/>
              </a:ext>
            </a:extLst>
          </p:cNvPr>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9266998" y="1064023"/>
            <a:ext cx="2965221" cy="5425281"/>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95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8633"/>
                                        </p:tgtEl>
                                        <p:attrNameLst>
                                          <p:attrName>style.visibility</p:attrName>
                                        </p:attrNameLst>
                                      </p:cBhvr>
                                      <p:to>
                                        <p:strVal val="visible"/>
                                      </p:to>
                                    </p:set>
                                    <p:animEffect transition="in" filter="dissolve">
                                      <p:cBhvr>
                                        <p:cTn id="7" dur="500"/>
                                        <p:tgtEl>
                                          <p:spTgt spid="238633"/>
                                        </p:tgtEl>
                                      </p:cBhvr>
                                    </p:animEffect>
                                  </p:childTnLst>
                                </p:cTn>
                              </p:par>
                              <p:par>
                                <p:cTn id="8" presetID="9" presetClass="entr" presetSubtype="0" fill="hold" nodeType="withEffect">
                                  <p:stCondLst>
                                    <p:cond delay="0"/>
                                  </p:stCondLst>
                                  <p:childTnLst>
                                    <p:set>
                                      <p:cBhvr>
                                        <p:cTn id="9" dur="1" fill="hold">
                                          <p:stCondLst>
                                            <p:cond delay="0"/>
                                          </p:stCondLst>
                                        </p:cTn>
                                        <p:tgtEl>
                                          <p:spTgt spid="238637"/>
                                        </p:tgtEl>
                                        <p:attrNameLst>
                                          <p:attrName>style.visibility</p:attrName>
                                        </p:attrNameLst>
                                      </p:cBhvr>
                                      <p:to>
                                        <p:strVal val="visible"/>
                                      </p:to>
                                    </p:set>
                                    <p:animEffect transition="in" filter="dissolve">
                                      <p:cBhvr>
                                        <p:cTn id="10" dur="500"/>
                                        <p:tgtEl>
                                          <p:spTgt spid="2386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8619"/>
                                        </p:tgtEl>
                                        <p:attrNameLst>
                                          <p:attrName>style.visibility</p:attrName>
                                        </p:attrNameLst>
                                      </p:cBhvr>
                                      <p:to>
                                        <p:strVal val="visible"/>
                                      </p:to>
                                    </p:set>
                                    <p:animEffect transition="in" filter="dissolve">
                                      <p:cBhvr>
                                        <p:cTn id="15" dur="500"/>
                                        <p:tgtEl>
                                          <p:spTgt spid="2386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8621"/>
                                        </p:tgtEl>
                                        <p:attrNameLst>
                                          <p:attrName>style.visibility</p:attrName>
                                        </p:attrNameLst>
                                      </p:cBhvr>
                                      <p:to>
                                        <p:strVal val="visible"/>
                                      </p:to>
                                    </p:set>
                                    <p:animEffect transition="in" filter="dissolve">
                                      <p:cBhvr>
                                        <p:cTn id="20" dur="500"/>
                                        <p:tgtEl>
                                          <p:spTgt spid="238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19" grpId="0"/>
      <p:bldP spid="2386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37D13D87-9B1E-4536-8D2A-7F8BE9D6DD29}"/>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3315" name="Text Box 7">
            <a:extLst>
              <a:ext uri="{FF2B5EF4-FFF2-40B4-BE49-F238E27FC236}">
                <a16:creationId xmlns:a16="http://schemas.microsoft.com/office/drawing/2014/main" id="{4364A95D-33B2-4B0D-895B-84941F19ACAD}"/>
              </a:ext>
            </a:extLst>
          </p:cNvPr>
          <p:cNvSpPr txBox="1">
            <a:spLocks noChangeArrowheads="1"/>
          </p:cNvSpPr>
          <p:nvPr/>
        </p:nvSpPr>
        <p:spPr bwMode="auto">
          <a:xfrm>
            <a:off x="304800" y="239851"/>
            <a:ext cx="11887200" cy="646331"/>
          </a:xfrm>
          <a:prstGeom prst="rect">
            <a:avLst/>
          </a:prstGeom>
          <a:noFill/>
          <a:ln w="38100">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457200" marR="0" lvl="0" indent="-457200" algn="l" defTabSz="457200" rtl="0" eaLnBrk="1" fontAlgn="base" latinLnBrk="0" hangingPunct="1">
              <a:lnSpc>
                <a:spcPct val="100000"/>
              </a:lnSpc>
              <a:spcBef>
                <a:spcPct val="50000"/>
              </a:spcBef>
              <a:spcAft>
                <a:spcPct val="0"/>
              </a:spcAft>
              <a:buClrTx/>
              <a:buSzTx/>
              <a:buFont typeface="Wingdings" panose="05000000000000000000" pitchFamily="2" charset="2"/>
              <a:buChar char="Ø"/>
              <a:tabLst/>
              <a:defRPr/>
            </a:pP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Đặc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điểm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và</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công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dụng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của</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tre</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mây</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song:</a:t>
            </a:r>
          </a:p>
        </p:txBody>
      </p:sp>
      <p:sp>
        <p:nvSpPr>
          <p:cNvPr id="13316" name="Text Box 8">
            <a:extLst>
              <a:ext uri="{FF2B5EF4-FFF2-40B4-BE49-F238E27FC236}">
                <a16:creationId xmlns:a16="http://schemas.microsoft.com/office/drawing/2014/main" id="{F49DEC65-2D5E-4AC2-8FAF-445BD95A6754}"/>
              </a:ext>
            </a:extLst>
          </p:cNvPr>
          <p:cNvSpPr txBox="1">
            <a:spLocks noChangeArrowheads="1"/>
          </p:cNvSpPr>
          <p:nvPr/>
        </p:nvSpPr>
        <p:spPr bwMode="auto">
          <a:xfrm>
            <a:off x="1016000" y="2514601"/>
            <a:ext cx="1016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aphicFrame>
        <p:nvGraphicFramePr>
          <p:cNvPr id="241695" name="Group 31">
            <a:extLst>
              <a:ext uri="{FF2B5EF4-FFF2-40B4-BE49-F238E27FC236}">
                <a16:creationId xmlns:a16="http://schemas.microsoft.com/office/drawing/2014/main" id="{32A42F7A-4248-4AB5-8C02-CB476D72EC24}"/>
              </a:ext>
            </a:extLst>
          </p:cNvPr>
          <p:cNvGraphicFramePr>
            <a:graphicFrameLocks noGrp="1"/>
          </p:cNvGraphicFramePr>
          <p:nvPr>
            <p:ph/>
            <p:extLst>
              <p:ext uri="{D42A27DB-BD31-4B8C-83A1-F6EECF244321}">
                <p14:modId xmlns:p14="http://schemas.microsoft.com/office/powerpoint/2010/main" val="517966718"/>
              </p:ext>
            </p:extLst>
          </p:nvPr>
        </p:nvGraphicFramePr>
        <p:xfrm>
          <a:off x="171450" y="1022351"/>
          <a:ext cx="11887200" cy="5511801"/>
        </p:xfrm>
        <a:graphic>
          <a:graphicData uri="http://schemas.openxmlformats.org/drawingml/2006/table">
            <a:tbl>
              <a:tblPr>
                <a:tableStyleId>{2D5ABB26-0587-4C30-8999-92F81FD0307C}</a:tableStyleId>
              </a:tblPr>
              <a:tblGrid>
                <a:gridCol w="1792817">
                  <a:extLst>
                    <a:ext uri="{9D8B030D-6E8A-4147-A177-3AD203B41FA5}">
                      <a16:colId xmlns:a16="http://schemas.microsoft.com/office/drawing/2014/main" val="20000"/>
                    </a:ext>
                  </a:extLst>
                </a:gridCol>
                <a:gridCol w="5094816">
                  <a:extLst>
                    <a:ext uri="{9D8B030D-6E8A-4147-A177-3AD203B41FA5}">
                      <a16:colId xmlns:a16="http://schemas.microsoft.com/office/drawing/2014/main" val="20001"/>
                    </a:ext>
                  </a:extLst>
                </a:gridCol>
                <a:gridCol w="4999567">
                  <a:extLst>
                    <a:ext uri="{9D8B030D-6E8A-4147-A177-3AD203B41FA5}">
                      <a16:colId xmlns:a16="http://schemas.microsoft.com/office/drawing/2014/main" val="20002"/>
                    </a:ext>
                  </a:extLst>
                </a:gridCol>
              </a:tblGrid>
              <a:tr h="75807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rPr>
                        <a:t>Tre</a:t>
                      </a: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outerShdw blurRad="38100" dist="38100" dir="2700000" algn="tl">
                              <a:srgbClr val="C0C0C0"/>
                            </a:outerShdw>
                          </a:effectLst>
                          <a:latin typeface="Times New Roman" pitchFamily="18" charset="0"/>
                          <a:cs typeface="Times New Roman" pitchFamily="18" charset="0"/>
                        </a:rPr>
                        <a:t>Mây</a:t>
                      </a:r>
                      <a:r>
                        <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rPr>
                        <a:t>, song</a:t>
                      </a: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636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Đặc</a:t>
                      </a:r>
                      <a:r>
                        <a:rPr kumimoji="0" lang="en-US" altLang="zh-CN" sz="3200" b="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điểm</a:t>
                      </a:r>
                      <a:endParaRPr kumimoji="0" lang="en-US" altLang="zh-CN" sz="3200" b="1" i="0" u="none" strike="noStrike" cap="none" normalizeH="0" baseline="0" dirty="0">
                        <a:ln>
                          <a:noFill/>
                        </a:ln>
                        <a:solidFill>
                          <a:srgbClr val="FF0000"/>
                        </a:solidFill>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9007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u="none" strike="noStrike" cap="none" normalizeH="0" baseline="0" dirty="0">
                        <a:ln>
                          <a:noFill/>
                        </a:ln>
                        <a:solidFill>
                          <a:srgbClr val="FF0000"/>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Công</a:t>
                      </a:r>
                      <a:r>
                        <a:rPr kumimoji="0" lang="en-US" altLang="zh-CN" sz="3200" b="1" u="none" strike="noStrike" cap="none" normalizeH="0" baseline="0" dirty="0">
                          <a:ln>
                            <a:noFill/>
                          </a:ln>
                          <a:solidFill>
                            <a:srgbClr val="FF0000"/>
                          </a:solidFill>
                          <a:effectLst/>
                          <a:latin typeface="Times New Roman" pitchFamily="18" charset="0"/>
                          <a:cs typeface="Times New Roman" pitchFamily="18" charset="0"/>
                        </a:rPr>
                        <a:t> </a:t>
                      </a:r>
                      <a:r>
                        <a:rPr kumimoji="0" lang="en-US" altLang="zh-CN" sz="3200" b="1" u="none" strike="noStrike" cap="none" normalizeH="0" baseline="0" dirty="0" err="1">
                          <a:ln>
                            <a:noFill/>
                          </a:ln>
                          <a:solidFill>
                            <a:srgbClr val="FF0000"/>
                          </a:solidFill>
                          <a:effectLst/>
                          <a:latin typeface="Times New Roman" pitchFamily="18" charset="0"/>
                          <a:cs typeface="Times New Roman" pitchFamily="18" charset="0"/>
                        </a:rPr>
                        <a:t>dụng</a:t>
                      </a:r>
                      <a:endParaRPr kumimoji="0" lang="en-US" altLang="zh-CN" sz="3200" b="1" i="0" u="none" strike="noStrike" cap="none" normalizeH="0" baseline="0" dirty="0">
                        <a:ln>
                          <a:noFill/>
                        </a:ln>
                        <a:solidFill>
                          <a:srgbClr val="FF0000"/>
                        </a:solidFill>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altLang="zh-CN" sz="3200" b="1" i="0" u="none" strike="noStrike" cap="none" normalizeH="0" baseline="0" dirty="0">
                        <a:ln>
                          <a:noFill/>
                        </a:ln>
                        <a:solidFill>
                          <a:srgbClr val="FF0000"/>
                        </a:solidFill>
                        <a:effectLst>
                          <a:outerShdw blurRad="38100" dist="38100" dir="2700000" algn="tl">
                            <a:srgbClr val="C0C0C0"/>
                          </a:outerShdw>
                        </a:effectLst>
                        <a:latin typeface="Times New Roman" pitchFamily="18" charset="0"/>
                        <a:ea typeface="SimSun" panose="02010600030101010101" pitchFamily="2" charset="-122"/>
                        <a:cs typeface="Times New Roman" pitchFamily="18" charset="0"/>
                      </a:endParaRPr>
                    </a:p>
                  </a:txBody>
                  <a:tcPr marL="121920" marR="12192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335" name="Text Box 27">
            <a:extLst>
              <a:ext uri="{FF2B5EF4-FFF2-40B4-BE49-F238E27FC236}">
                <a16:creationId xmlns:a16="http://schemas.microsoft.com/office/drawing/2014/main" id="{E0496ED0-07FC-4B48-A2B5-1B9308A55221}"/>
              </a:ext>
            </a:extLst>
          </p:cNvPr>
          <p:cNvSpPr txBox="1">
            <a:spLocks noChangeArrowheads="1"/>
          </p:cNvSpPr>
          <p:nvPr/>
        </p:nvSpPr>
        <p:spPr bwMode="auto">
          <a:xfrm>
            <a:off x="2004483" y="1988794"/>
            <a:ext cx="4978400" cy="1815882"/>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Mọc</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đứng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cao</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khoảng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10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đến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15m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trong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rỗng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nhiều</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đốt</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thẳng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Cứng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có</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tính</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đàn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hồi</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p:txBody>
      </p:sp>
      <p:sp>
        <p:nvSpPr>
          <p:cNvPr id="13336" name="Text Box 28">
            <a:extLst>
              <a:ext uri="{FF2B5EF4-FFF2-40B4-BE49-F238E27FC236}">
                <a16:creationId xmlns:a16="http://schemas.microsoft.com/office/drawing/2014/main" id="{0D5B5D5A-8AAA-42AA-95A6-190D8B7DDADD}"/>
              </a:ext>
            </a:extLst>
          </p:cNvPr>
          <p:cNvSpPr txBox="1">
            <a:spLocks noChangeArrowheads="1"/>
          </p:cNvSpPr>
          <p:nvPr/>
        </p:nvSpPr>
        <p:spPr bwMode="auto">
          <a:xfrm>
            <a:off x="7080250" y="2039938"/>
            <a:ext cx="4978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Cây</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leo</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thân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gỗ</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dài</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không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phân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nhánh</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hình</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trụ</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Có</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loài</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dài</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đến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hàng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trăm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mét</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p:txBody>
      </p:sp>
      <p:sp>
        <p:nvSpPr>
          <p:cNvPr id="13337" name="Text Box 29">
            <a:extLst>
              <a:ext uri="{FF2B5EF4-FFF2-40B4-BE49-F238E27FC236}">
                <a16:creationId xmlns:a16="http://schemas.microsoft.com/office/drawing/2014/main" id="{E147FE99-9A69-42A4-821A-5B38BE43C805}"/>
              </a:ext>
            </a:extLst>
          </p:cNvPr>
          <p:cNvSpPr txBox="1">
            <a:spLocks noChangeArrowheads="1"/>
          </p:cNvSpPr>
          <p:nvPr/>
        </p:nvSpPr>
        <p:spPr bwMode="auto">
          <a:xfrm>
            <a:off x="2004483" y="4870450"/>
            <a:ext cx="497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nhà</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đồ</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dùng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trong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gia</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đình</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p:txBody>
      </p:sp>
      <p:sp>
        <p:nvSpPr>
          <p:cNvPr id="13338" name="Text Box 30">
            <a:extLst>
              <a:ext uri="{FF2B5EF4-FFF2-40B4-BE49-F238E27FC236}">
                <a16:creationId xmlns:a16="http://schemas.microsoft.com/office/drawing/2014/main" id="{721FDF00-FB93-499E-94D4-75CEF2155398}"/>
              </a:ext>
            </a:extLst>
          </p:cNvPr>
          <p:cNvSpPr txBox="1">
            <a:spLocks noChangeArrowheads="1"/>
          </p:cNvSpPr>
          <p:nvPr/>
        </p:nvSpPr>
        <p:spPr bwMode="auto">
          <a:xfrm>
            <a:off x="7080250" y="4692650"/>
            <a:ext cx="4978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Đan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lát</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đồ</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mĩ</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nghệ</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dây</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buộc</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bè</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làm</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khung</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bàn</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 </a:t>
            </a:r>
            <a:r>
              <a:rPr kumimoji="0" lang="en-US" altLang="zh-CN" sz="2800" b="1" i="0" u="none" strike="noStrike" kern="1200" cap="none" spc="0" normalizeH="0" baseline="0" noProof="0" dirty="0" err="1">
                <a:ln>
                  <a:noFill/>
                </a:ln>
                <a:solidFill>
                  <a:srgbClr val="00B050"/>
                </a:solidFill>
                <a:effectLst/>
                <a:uLnTx/>
                <a:uFillTx/>
                <a:latin typeface="Times New Roman" panose="02020603050405020304" pitchFamily="18" charset="0"/>
                <a:ea typeface="华文新魏" panose="02010800040101010101" pitchFamily="2" charset="-122"/>
                <a:cs typeface="+mn-cs"/>
              </a:rPr>
              <a:t>ghế</a:t>
            </a:r>
            <a:r>
              <a:rPr kumimoji="0" lang="en-US" altLang="zh-CN" sz="2800" b="1" i="0" u="none" strike="noStrike" kern="1200" cap="none" spc="0" normalizeH="0" baseline="0" noProof="0" dirty="0">
                <a:ln>
                  <a:noFill/>
                </a:ln>
                <a:solidFill>
                  <a:srgbClr val="00B050"/>
                </a:solidFill>
                <a:effectLst/>
                <a:uLnTx/>
                <a:uFillTx/>
                <a:latin typeface="Times New Roman" panose="02020603050405020304" pitchFamily="18" charset="0"/>
                <a:ea typeface="华文新魏" panose="02010800040101010101" pitchFamily="2" charset="-122"/>
                <a:cs typeface="+mn-cs"/>
              </a:rPr>
              <a:t>.</a:t>
            </a:r>
          </a:p>
        </p:txBody>
      </p:sp>
    </p:spTree>
  </p:cSld>
  <p:clrMapOvr>
    <a:masterClrMapping/>
  </p:clrMapOvr>
  <p:transition advTm="11922"/>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71D46595-9866-4159-9ABB-B006A08A1D06}"/>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14339" name="Picture 7" descr="cay tre">
            <a:extLst>
              <a:ext uri="{FF2B5EF4-FFF2-40B4-BE49-F238E27FC236}">
                <a16:creationId xmlns:a16="http://schemas.microsoft.com/office/drawing/2014/main" id="{927B9F34-4302-4B2A-8E4B-B17E21BA5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6592"/>
            <a:ext cx="35179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340" name="Picture 8" descr="cay may">
            <a:extLst>
              <a:ext uri="{FF2B5EF4-FFF2-40B4-BE49-F238E27FC236}">
                <a16:creationId xmlns:a16="http://schemas.microsoft.com/office/drawing/2014/main" id="{A18BDA17-54AD-40FA-B59F-483B62F15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617" y="686592"/>
            <a:ext cx="3644717"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341" name="Picture 9">
            <a:extLst>
              <a:ext uri="{FF2B5EF4-FFF2-40B4-BE49-F238E27FC236}">
                <a16:creationId xmlns:a16="http://schemas.microsoft.com/office/drawing/2014/main" id="{CB0746AA-02C6-4B0F-AA14-9C0CBCD8F305}"/>
              </a:ext>
            </a:extLst>
          </p:cNvPr>
          <p:cNvPicPr>
            <a:picLocks noChangeAspect="1" noChangeArrowheads="1"/>
          </p:cNvPicPr>
          <p:nvPr/>
        </p:nvPicPr>
        <p:blipFill>
          <a:blip r:embed="rId5">
            <a:lum bright="18000" contrast="42000"/>
            <a:extLst>
              <a:ext uri="{28A0092B-C50C-407E-A947-70E740481C1C}">
                <a14:useLocalDpi xmlns:a14="http://schemas.microsoft.com/office/drawing/2010/main" val="0"/>
              </a:ext>
            </a:extLst>
          </a:blip>
          <a:srcRect/>
          <a:stretch>
            <a:fillRect/>
          </a:stretch>
        </p:blipFill>
        <p:spPr bwMode="auto">
          <a:xfrm>
            <a:off x="8331200" y="686592"/>
            <a:ext cx="34671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5837" name="Text Box 13">
            <a:extLst>
              <a:ext uri="{FF2B5EF4-FFF2-40B4-BE49-F238E27FC236}">
                <a16:creationId xmlns:a16="http://schemas.microsoft.com/office/drawing/2014/main" id="{12872A80-13C2-4A86-995B-F7757FCD3387}"/>
              </a:ext>
            </a:extLst>
          </p:cNvPr>
          <p:cNvSpPr txBox="1">
            <a:spLocks noChangeArrowheads="1"/>
          </p:cNvSpPr>
          <p:nvPr/>
        </p:nvSpPr>
        <p:spPr bwMode="auto">
          <a:xfrm>
            <a:off x="0" y="0"/>
            <a:ext cx="121920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Theo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em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cây</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tre</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mây</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song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còn</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có</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đặc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điểm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gì</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chung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
        <p:nvSpPr>
          <p:cNvPr id="205839" name="Text Box 15">
            <a:extLst>
              <a:ext uri="{FF2B5EF4-FFF2-40B4-BE49-F238E27FC236}">
                <a16:creationId xmlns:a16="http://schemas.microsoft.com/office/drawing/2014/main" id="{8C770C57-4AA0-40AF-A242-178E61485FFA}"/>
              </a:ext>
            </a:extLst>
          </p:cNvPr>
          <p:cNvSpPr txBox="1">
            <a:spLocks noChangeArrowheads="1"/>
          </p:cNvSpPr>
          <p:nvPr/>
        </p:nvSpPr>
        <p:spPr bwMode="auto">
          <a:xfrm>
            <a:off x="355600" y="3810000"/>
            <a:ext cx="3352800" cy="1754326"/>
          </a:xfrm>
          <a:prstGeom prst="rect">
            <a:avLst/>
          </a:prstGeom>
          <a:no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Đặc</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điểm</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chung</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của</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cây</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tre</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mây</a:t>
            </a:r>
            <a:r>
              <a:rPr kumimoji="0" lang="en-US" altLang="zh-CN" sz="3600" b="1" i="0" u="none" strike="noStrike" kern="1200" cap="none" spc="0" normalizeH="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 song </a:t>
            </a:r>
            <a:r>
              <a:rPr kumimoji="0" lang="en-US" altLang="zh-CN" sz="3600" b="1" i="0" u="none" strike="noStrike" kern="1200" cap="none" spc="0" normalizeH="0" noProof="0" dirty="0" err="1">
                <a:ln>
                  <a:noFill/>
                </a:ln>
                <a:solidFill>
                  <a:srgbClr val="0070C0"/>
                </a:solidFill>
                <a:effectLst/>
                <a:uLnTx/>
                <a:uFillTx/>
                <a:latin typeface="Times New Roman" panose="02020603050405020304" pitchFamily="18" charset="0"/>
                <a:ea typeface="华文新魏" panose="02010800040101010101" pitchFamily="2" charset="-122"/>
                <a:cs typeface="+mn-cs"/>
              </a:rPr>
              <a:t>là</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华文新魏" panose="02010800040101010101" pitchFamily="2" charset="-122"/>
                <a:cs typeface="+mn-cs"/>
              </a:rPr>
              <a:t>:</a:t>
            </a:r>
          </a:p>
        </p:txBody>
      </p:sp>
      <p:sp>
        <p:nvSpPr>
          <p:cNvPr id="205840" name="Text Box 16">
            <a:extLst>
              <a:ext uri="{FF2B5EF4-FFF2-40B4-BE49-F238E27FC236}">
                <a16:creationId xmlns:a16="http://schemas.microsoft.com/office/drawing/2014/main" id="{F225DAB6-74D2-4E2D-9181-6594EDD9C336}"/>
              </a:ext>
            </a:extLst>
          </p:cNvPr>
          <p:cNvSpPr txBox="1">
            <a:spLocks noChangeArrowheads="1"/>
          </p:cNvSpPr>
          <p:nvPr/>
        </p:nvSpPr>
        <p:spPr bwMode="auto">
          <a:xfrm>
            <a:off x="4229100" y="3715544"/>
            <a:ext cx="7962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zh-CN" sz="3600" b="1" noProof="0"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Mọc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thành</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từng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bụi</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
        <p:nvSpPr>
          <p:cNvPr id="205841" name="Text Box 17">
            <a:extLst>
              <a:ext uri="{FF2B5EF4-FFF2-40B4-BE49-F238E27FC236}">
                <a16:creationId xmlns:a16="http://schemas.microsoft.com/office/drawing/2014/main" id="{565FA7D9-F0AD-43DB-A004-DE478E52EF1D}"/>
              </a:ext>
            </a:extLst>
          </p:cNvPr>
          <p:cNvSpPr txBox="1">
            <a:spLocks noChangeArrowheads="1"/>
          </p:cNvSpPr>
          <p:nvPr/>
        </p:nvSpPr>
        <p:spPr bwMode="auto">
          <a:xfrm>
            <a:off x="4191000" y="4286250"/>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zh-CN" sz="3600" b="1"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Có</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đốt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
        <p:nvSpPr>
          <p:cNvPr id="205842" name="Text Box 18">
            <a:extLst>
              <a:ext uri="{FF2B5EF4-FFF2-40B4-BE49-F238E27FC236}">
                <a16:creationId xmlns:a16="http://schemas.microsoft.com/office/drawing/2014/main" id="{F79026B2-8BBB-4B7F-B3F7-6FBAB5DABC22}"/>
              </a:ext>
            </a:extLst>
          </p:cNvPr>
          <p:cNvSpPr txBox="1">
            <a:spLocks noChangeArrowheads="1"/>
          </p:cNvSpPr>
          <p:nvPr/>
        </p:nvSpPr>
        <p:spPr bwMode="auto">
          <a:xfrm>
            <a:off x="4201582" y="4852988"/>
            <a:ext cx="79904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zh-CN" sz="3600" b="1"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Lá</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nhỏ</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
        <p:nvSpPr>
          <p:cNvPr id="205843" name="Text Box 19">
            <a:extLst>
              <a:ext uri="{FF2B5EF4-FFF2-40B4-BE49-F238E27FC236}">
                <a16:creationId xmlns:a16="http://schemas.microsoft.com/office/drawing/2014/main" id="{7807E844-90A3-4598-9A4E-34823D7D0706}"/>
              </a:ext>
            </a:extLst>
          </p:cNvPr>
          <p:cNvSpPr txBox="1">
            <a:spLocks noChangeArrowheads="1"/>
          </p:cNvSpPr>
          <p:nvPr/>
        </p:nvSpPr>
        <p:spPr bwMode="auto">
          <a:xfrm>
            <a:off x="4184650" y="5430838"/>
            <a:ext cx="800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lang="en-US" altLang="zh-CN" sz="3600" b="1" dirty="0">
                <a:solidFill>
                  <a:srgbClr val="FF0000"/>
                </a:solidFill>
                <a:latin typeface="Times New Roman" panose="02020603050405020304" pitchFamily="18" charset="0"/>
                <a:ea typeface="华文新魏" panose="02010800040101010101" pitchFamily="2" charset="-122"/>
              </a:rPr>
              <a:t>+</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Làm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nhiều</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đồ</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dùng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trong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gia</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华文新魏" panose="02010800040101010101" pitchFamily="2" charset="-122"/>
                <a:cs typeface="+mn-cs"/>
              </a:rPr>
              <a:t>đình</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华文新魏" panose="02010800040101010101" pitchFamily="2" charset="-122"/>
                <a:cs typeface="+mn-cs"/>
              </a:rPr>
              <a:t>.</a:t>
            </a:r>
          </a:p>
        </p:txBody>
      </p:sp>
    </p:spTree>
    <p:custDataLst>
      <p:tags r:id="rId1"/>
    </p:custDataLst>
  </p:cSld>
  <p:clrMapOvr>
    <a:masterClrMapping/>
  </p:clrMapOvr>
  <p:transition advTm="8251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05837"/>
                                        </p:tgtEl>
                                        <p:attrNameLst>
                                          <p:attrName>style.visibility</p:attrName>
                                        </p:attrNameLst>
                                      </p:cBhvr>
                                      <p:to>
                                        <p:strVal val="visible"/>
                                      </p:to>
                                    </p:set>
                                    <p:anim calcmode="lin" valueType="num">
                                      <p:cBhvr>
                                        <p:cTn id="7" dur="1000" fill="hold"/>
                                        <p:tgtEl>
                                          <p:spTgt spid="205837"/>
                                        </p:tgtEl>
                                        <p:attrNameLst>
                                          <p:attrName>ppt_w</p:attrName>
                                        </p:attrNameLst>
                                      </p:cBhvr>
                                      <p:tavLst>
                                        <p:tav tm="0">
                                          <p:val>
                                            <p:fltVal val="0"/>
                                          </p:val>
                                        </p:tav>
                                        <p:tav tm="100000">
                                          <p:val>
                                            <p:strVal val="#ppt_w"/>
                                          </p:val>
                                        </p:tav>
                                      </p:tavLst>
                                    </p:anim>
                                    <p:anim calcmode="lin" valueType="num">
                                      <p:cBhvr>
                                        <p:cTn id="8" dur="1000" fill="hold"/>
                                        <p:tgtEl>
                                          <p:spTgt spid="205837"/>
                                        </p:tgtEl>
                                        <p:attrNameLst>
                                          <p:attrName>ppt_h</p:attrName>
                                        </p:attrNameLst>
                                      </p:cBhvr>
                                      <p:tavLst>
                                        <p:tav tm="0">
                                          <p:val>
                                            <p:fltVal val="0"/>
                                          </p:val>
                                        </p:tav>
                                        <p:tav tm="100000">
                                          <p:val>
                                            <p:strVal val="#ppt_h"/>
                                          </p:val>
                                        </p:tav>
                                      </p:tavLst>
                                    </p:anim>
                                    <p:anim calcmode="lin" valueType="num">
                                      <p:cBhvr>
                                        <p:cTn id="9" dur="1000" fill="hold"/>
                                        <p:tgtEl>
                                          <p:spTgt spid="205837"/>
                                        </p:tgtEl>
                                        <p:attrNameLst>
                                          <p:attrName>style.rotation</p:attrName>
                                        </p:attrNameLst>
                                      </p:cBhvr>
                                      <p:tavLst>
                                        <p:tav tm="0">
                                          <p:val>
                                            <p:fltVal val="90"/>
                                          </p:val>
                                        </p:tav>
                                        <p:tav tm="100000">
                                          <p:val>
                                            <p:fltVal val="0"/>
                                          </p:val>
                                        </p:tav>
                                      </p:tavLst>
                                    </p:anim>
                                    <p:animEffect transition="in" filter="fade">
                                      <p:cBhvr>
                                        <p:cTn id="10" dur="1000"/>
                                        <p:tgtEl>
                                          <p:spTgt spid="2058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5839"/>
                                        </p:tgtEl>
                                        <p:attrNameLst>
                                          <p:attrName>style.visibility</p:attrName>
                                        </p:attrNameLst>
                                      </p:cBhvr>
                                      <p:to>
                                        <p:strVal val="visible"/>
                                      </p:to>
                                    </p:set>
                                    <p:anim calcmode="lin" valueType="num">
                                      <p:cBhvr additive="base">
                                        <p:cTn id="15" dur="500" fill="hold"/>
                                        <p:tgtEl>
                                          <p:spTgt spid="205839"/>
                                        </p:tgtEl>
                                        <p:attrNameLst>
                                          <p:attrName>ppt_x</p:attrName>
                                        </p:attrNameLst>
                                      </p:cBhvr>
                                      <p:tavLst>
                                        <p:tav tm="0">
                                          <p:val>
                                            <p:strVal val="#ppt_x"/>
                                          </p:val>
                                        </p:tav>
                                        <p:tav tm="100000">
                                          <p:val>
                                            <p:strVal val="#ppt_x"/>
                                          </p:val>
                                        </p:tav>
                                      </p:tavLst>
                                    </p:anim>
                                    <p:anim calcmode="lin" valueType="num">
                                      <p:cBhvr additive="base">
                                        <p:cTn id="16" dur="500" fill="hold"/>
                                        <p:tgtEl>
                                          <p:spTgt spid="20583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05840"/>
                                        </p:tgtEl>
                                        <p:attrNameLst>
                                          <p:attrName>style.visibility</p:attrName>
                                        </p:attrNameLst>
                                      </p:cBhvr>
                                      <p:to>
                                        <p:strVal val="visible"/>
                                      </p:to>
                                    </p:set>
                                    <p:anim to="" calcmode="lin" valueType="num">
                                      <p:cBhvr>
                                        <p:cTn id="21" dur="1" fill="hold"/>
                                        <p:tgtEl>
                                          <p:spTgt spid="205840"/>
                                        </p:tgtEl>
                                        <p:attrNameLst>
                                          <p:attrName>style.visibility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205841"/>
                                        </p:tgtEl>
                                        <p:attrNameLst>
                                          <p:attrName>style.visibility</p:attrName>
                                        </p:attrNameLst>
                                      </p:cBhvr>
                                      <p:to>
                                        <p:strVal val="visible"/>
                                      </p:to>
                                    </p:set>
                                    <p:anim to="" calcmode="lin" valueType="num">
                                      <p:cBhvr>
                                        <p:cTn id="26" dur="1" fill="hold"/>
                                        <p:tgtEl>
                                          <p:spTgt spid="205841"/>
                                        </p:tgtEl>
                                        <p:attrNameLst>
                                          <p:attrName>style.visibility</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05842"/>
                                        </p:tgtEl>
                                        <p:attrNameLst>
                                          <p:attrName>style.visibility</p:attrName>
                                        </p:attrNameLst>
                                      </p:cBhvr>
                                      <p:to>
                                        <p:strVal val="visible"/>
                                      </p:to>
                                    </p:set>
                                    <p:anim to="" calcmode="lin" valueType="num">
                                      <p:cBhvr>
                                        <p:cTn id="31" dur="1" fill="hold"/>
                                        <p:tgtEl>
                                          <p:spTgt spid="205842"/>
                                        </p:tgtEl>
                                        <p:attrNameLst>
                                          <p:attrName>style.visibility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205843"/>
                                        </p:tgtEl>
                                        <p:attrNameLst>
                                          <p:attrName>style.visibility</p:attrName>
                                        </p:attrNameLst>
                                      </p:cBhvr>
                                      <p:to>
                                        <p:strVal val="visible"/>
                                      </p:to>
                                    </p:set>
                                    <p:anim to="" calcmode="lin" valueType="num">
                                      <p:cBhvr>
                                        <p:cTn id="36" dur="1" fill="hold"/>
                                        <p:tgtEl>
                                          <p:spTgt spid="205843"/>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7" grpId="0"/>
      <p:bldP spid="205839" grpId="0"/>
      <p:bldP spid="205840" grpId="0"/>
      <p:bldP spid="205841" grpId="0"/>
      <p:bldP spid="205842" grpId="0"/>
      <p:bldP spid="2058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a:solidFill>
                  <a:srgbClr val="F77A08"/>
                </a:solidFill>
                <a:latin typeface="Times New Roman" pitchFamily="18" charset="0"/>
                <a:ea typeface="微软雅黑" panose="020B0503020204020204" charset="-122"/>
                <a:cs typeface="Times New Roman" pitchFamily="18" charset="0"/>
              </a:rPr>
              <a:t>THỰC HÀNH</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B8BC2-9728-4928-AD21-E04AB8D74586}"/>
              </a:ext>
            </a:extLst>
          </p:cNvPr>
          <p:cNvSpPr txBox="1"/>
          <p:nvPr/>
        </p:nvSpPr>
        <p:spPr>
          <a:xfrm>
            <a:off x="0" y="1790700"/>
            <a:ext cx="12192000" cy="1754326"/>
          </a:xfrm>
          <a:prstGeom prst="rect">
            <a:avLst/>
          </a:prstGeom>
          <a:noFill/>
          <a:ln>
            <a:noFill/>
          </a:ln>
        </p:spPr>
        <p:txBody>
          <a:bodyPr wrap="square">
            <a:spAutoFit/>
          </a:bodyPr>
          <a:lstStyle/>
          <a:p>
            <a:pPr algn="ctr"/>
            <a:r>
              <a:rPr lang="vi-VN" sz="5400" b="1" i="0" dirty="0">
                <a:solidFill>
                  <a:srgbClr val="FF0000"/>
                </a:solidFill>
                <a:effectLst/>
                <a:latin typeface="Times New Roman" panose="02020603050405020304" pitchFamily="18" charset="0"/>
                <a:cs typeface="Times New Roman" panose="02020603050405020304" pitchFamily="18" charset="0"/>
              </a:rPr>
              <a:t>Tre, mây, song có thể được sử dụng vào những việc gì?</a:t>
            </a:r>
          </a:p>
        </p:txBody>
      </p:sp>
    </p:spTree>
    <p:extLst>
      <p:ext uri="{BB962C8B-B14F-4D97-AF65-F5344CB8AC3E}">
        <p14:creationId xmlns:p14="http://schemas.microsoft.com/office/powerpoint/2010/main" val="28857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156474" y="1575247"/>
            <a:ext cx="10022417"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Chuẩn</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bị</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sẵn</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sàng</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đồ</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dùng</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học</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sách</a:t>
            </a:r>
            <a:r>
              <a:rPr lang="en-US" altLang="en-US" sz="2800" b="1" dirty="0">
                <a:solidFill>
                  <a:srgbClr val="0000FF"/>
                </a:solidFill>
                <a:latin typeface="Arial" panose="020B0604020202020204" pitchFamily="34" charset="0"/>
                <a:cs typeface="Arial" panose="020B0604020202020204" pitchFamily="34" charset="0"/>
              </a:rPr>
              <a:t> </a:t>
            </a:r>
            <a:r>
              <a:rPr kumimoji="0" lang="vi-VN"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Khoa học</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5</a:t>
            </a:r>
          </a:p>
        </p:txBody>
      </p:sp>
      <p:sp>
        <p:nvSpPr>
          <p:cNvPr id="6" name="TextBox 5"/>
          <p:cNvSpPr txBox="1">
            <a:spLocks noChangeArrowheads="1"/>
          </p:cNvSpPr>
          <p:nvPr/>
        </p:nvSpPr>
        <p:spPr bwMode="auto">
          <a:xfrm>
            <a:off x="2724150" y="3280570"/>
            <a:ext cx="9454741"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trung</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lắng</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nghe</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và</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làm</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theo</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yêu</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cầu</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của</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cô</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giáo</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p>
        </p:txBody>
      </p:sp>
      <p:sp>
        <p:nvSpPr>
          <p:cNvPr id="8" name="TextBox 7"/>
          <p:cNvSpPr txBox="1">
            <a:spLocks noChangeArrowheads="1"/>
          </p:cNvSpPr>
          <p:nvPr/>
        </p:nvSpPr>
        <p:spPr bwMode="auto">
          <a:xfrm>
            <a:off x="5164258" y="4985893"/>
            <a:ext cx="7014633"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Hoàn</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thành</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0" name="Title 12"/>
          <p:cNvSpPr txBox="1">
            <a:spLocks/>
          </p:cNvSpPr>
          <p:nvPr/>
        </p:nvSpPr>
        <p:spPr>
          <a:xfrm>
            <a:off x="79751" y="381000"/>
            <a:ext cx="11986683" cy="838200"/>
          </a:xfrm>
          <a:prstGeom prst="rect">
            <a:avLst/>
          </a:prstGeom>
          <a:solidFill>
            <a:srgbClr val="00B05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NHỮNG ĐIỀU CẦN LƯU Ý</a:t>
            </a:r>
          </a:p>
        </p:txBody>
      </p:sp>
    </p:spTree>
    <p:extLst>
      <p:ext uri="{BB962C8B-B14F-4D97-AF65-F5344CB8AC3E}">
        <p14:creationId xmlns:p14="http://schemas.microsoft.com/office/powerpoint/2010/main" val="291038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6A1F60-EFAC-4DCB-81FD-AFC56268233B}"/>
              </a:ext>
            </a:extLst>
          </p:cNvPr>
          <p:cNvSpPr txBox="1"/>
          <p:nvPr/>
        </p:nvSpPr>
        <p:spPr>
          <a:xfrm>
            <a:off x="273602" y="1314718"/>
            <a:ext cx="11670748" cy="3785652"/>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r>
              <a:rPr kumimoji="0" lang="vi-VN"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Tre được sử dụng rộng rãi để làm nhà, nông cụ, đồ dùng trong gia đình, đồ mĩ nghệ, nhạc cụ</a:t>
            </a:r>
            <a:r>
              <a:rPr kumimoji="0" lang="en-US"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r>
              <a:rPr kumimoji="0" lang="vi-VN"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r>
              <a:rPr kumimoji="0" lang="vi-VN"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Mây, song được dùng để đan lát, làm bàn, ghế, đồ mĩ nghệ</a:t>
            </a:r>
            <a:r>
              <a:rPr kumimoji="0" lang="en-US"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vi-VN" sz="40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Một số loài song có thân dài tới hàng trăm mét, dùng làm dây buộc bè, làm khung bàn ghế,...</a:t>
            </a:r>
          </a:p>
        </p:txBody>
      </p:sp>
    </p:spTree>
    <p:extLst>
      <p:ext uri="{BB962C8B-B14F-4D97-AF65-F5344CB8AC3E}">
        <p14:creationId xmlns:p14="http://schemas.microsoft.com/office/powerpoint/2010/main" val="303393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EA6806E-0CFE-455D-A480-7708D97C5EE6}"/>
              </a:ext>
            </a:extLst>
          </p:cNvPr>
          <p:cNvSpPr txBox="1">
            <a:spLocks noChangeArrowheads="1"/>
          </p:cNvSpPr>
          <p:nvPr/>
        </p:nvSpPr>
        <p:spPr bwMode="auto">
          <a:xfrm>
            <a:off x="1625600" y="457201"/>
            <a:ext cx="782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6858" name="Text Box 10">
            <a:extLst>
              <a:ext uri="{FF2B5EF4-FFF2-40B4-BE49-F238E27FC236}">
                <a16:creationId xmlns:a16="http://schemas.microsoft.com/office/drawing/2014/main" id="{8D2376F8-C128-498D-8166-642937467DF7}"/>
              </a:ext>
            </a:extLst>
          </p:cNvPr>
          <p:cNvSpPr txBox="1">
            <a:spLocks noChangeArrowheads="1"/>
          </p:cNvSpPr>
          <p:nvPr/>
        </p:nvSpPr>
        <p:spPr bwMode="auto">
          <a:xfrm>
            <a:off x="2132128" y="66489"/>
            <a:ext cx="9835321" cy="15696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just" defTabSz="457200" rtl="0" eaLnBrk="1" fontAlgn="base" latinLnBrk="0" hangingPunct="1">
              <a:lnSpc>
                <a:spcPct val="100000"/>
              </a:lnSpc>
              <a:spcBef>
                <a:spcPct val="50000"/>
              </a:spcBef>
              <a:spcAft>
                <a:spcPct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VnArial" panose="020B7200000000000000" pitchFamily="34"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Ngoài</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những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ứng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dụng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như</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làm</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nhà</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nông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cụ</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dụng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cụ</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đánh</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cá</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đồ</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dùng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trong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gia</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đình</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em</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có</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biết</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sng"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tre</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còn</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được</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dùng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vào</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những</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việc</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gì</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华文新魏" panose="02010800040101010101" pitchFamily="2" charset="-122"/>
                <a:cs typeface="+mn-cs"/>
              </a:rPr>
              <a:t>khác</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华文新魏" panose="02010800040101010101" pitchFamily="2" charset="-122"/>
                <a:cs typeface="+mn-cs"/>
              </a:rPr>
              <a:t>?</a:t>
            </a:r>
          </a:p>
        </p:txBody>
      </p:sp>
      <p:pic>
        <p:nvPicPr>
          <p:cNvPr id="206859" name="Picture 11" descr="139">
            <a:extLst>
              <a:ext uri="{FF2B5EF4-FFF2-40B4-BE49-F238E27FC236}">
                <a16:creationId xmlns:a16="http://schemas.microsoft.com/office/drawing/2014/main" id="{F218025D-BDC7-4375-B762-DCE20C89E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81" y="148121"/>
            <a:ext cx="1978345" cy="1854200"/>
          </a:xfrm>
          <a:prstGeom prst="rect">
            <a:avLst/>
          </a:prstGeom>
          <a:solidFill>
            <a:srgbClr val="00B0F0"/>
          </a:solidFill>
          <a:ln>
            <a:noFill/>
          </a:ln>
        </p:spPr>
      </p:pic>
      <p:sp>
        <p:nvSpPr>
          <p:cNvPr id="206860" name="Text Box 12">
            <a:extLst>
              <a:ext uri="{FF2B5EF4-FFF2-40B4-BE49-F238E27FC236}">
                <a16:creationId xmlns:a16="http://schemas.microsoft.com/office/drawing/2014/main" id="{0AB2BB62-EB5A-4E17-9579-A381CC6C6BF3}"/>
              </a:ext>
            </a:extLst>
          </p:cNvPr>
          <p:cNvSpPr txBox="1">
            <a:spLocks noChangeArrowheads="1"/>
          </p:cNvSpPr>
          <p:nvPr/>
        </p:nvSpPr>
        <p:spPr bwMode="auto">
          <a:xfrm>
            <a:off x="455727" y="4495800"/>
            <a:ext cx="3352800" cy="457200"/>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Công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dụng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khác</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206861" name="Text Box 13">
            <a:extLst>
              <a:ext uri="{FF2B5EF4-FFF2-40B4-BE49-F238E27FC236}">
                <a16:creationId xmlns:a16="http://schemas.microsoft.com/office/drawing/2014/main" id="{096F63CA-74B5-492F-A88E-6C0B73996D57}"/>
              </a:ext>
            </a:extLst>
          </p:cNvPr>
          <p:cNvSpPr txBox="1">
            <a:spLocks noChangeArrowheads="1"/>
          </p:cNvSpPr>
          <p:nvPr/>
        </p:nvSpPr>
        <p:spPr bwMode="auto">
          <a:xfrm>
            <a:off x="4775200" y="4495801"/>
            <a:ext cx="4707467" cy="460375"/>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cọc</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đóng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móng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nhà</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206862" name="Text Box 14">
            <a:extLst>
              <a:ext uri="{FF2B5EF4-FFF2-40B4-BE49-F238E27FC236}">
                <a16:creationId xmlns:a16="http://schemas.microsoft.com/office/drawing/2014/main" id="{9D239B3F-9A36-4E15-A275-88F629D9C8D5}"/>
              </a:ext>
            </a:extLst>
          </p:cNvPr>
          <p:cNvSpPr txBox="1">
            <a:spLocks noChangeArrowheads="1"/>
          </p:cNvSpPr>
          <p:nvPr/>
        </p:nvSpPr>
        <p:spPr bwMode="auto">
          <a:xfrm>
            <a:off x="4673600" y="3886200"/>
            <a:ext cx="3352800" cy="457200"/>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Chống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xói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mòn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206863" name="Text Box 15">
            <a:extLst>
              <a:ext uri="{FF2B5EF4-FFF2-40B4-BE49-F238E27FC236}">
                <a16:creationId xmlns:a16="http://schemas.microsoft.com/office/drawing/2014/main" id="{55A25F79-48A3-43BC-A47A-D8308EDFD29B}"/>
              </a:ext>
            </a:extLst>
          </p:cNvPr>
          <p:cNvSpPr txBox="1">
            <a:spLocks noChangeArrowheads="1"/>
          </p:cNvSpPr>
          <p:nvPr/>
        </p:nvSpPr>
        <p:spPr bwMode="auto">
          <a:xfrm>
            <a:off x="4605867" y="5118100"/>
            <a:ext cx="6400800" cy="457200"/>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Làm</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chông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cung</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tên</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để</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giết</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giặc</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sp>
        <p:nvSpPr>
          <p:cNvPr id="206865" name="Line 17">
            <a:extLst>
              <a:ext uri="{FF2B5EF4-FFF2-40B4-BE49-F238E27FC236}">
                <a16:creationId xmlns:a16="http://schemas.microsoft.com/office/drawing/2014/main" id="{E6A0F60F-5CA7-4FF1-A751-2EBAD08B231E}"/>
              </a:ext>
            </a:extLst>
          </p:cNvPr>
          <p:cNvSpPr>
            <a:spLocks noChangeShapeType="1"/>
          </p:cNvSpPr>
          <p:nvPr/>
        </p:nvSpPr>
        <p:spPr bwMode="auto">
          <a:xfrm flipV="1">
            <a:off x="3759200" y="4114800"/>
            <a:ext cx="1016000" cy="6238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06866" name="Line 18">
            <a:extLst>
              <a:ext uri="{FF2B5EF4-FFF2-40B4-BE49-F238E27FC236}">
                <a16:creationId xmlns:a16="http://schemas.microsoft.com/office/drawing/2014/main" id="{C90651BC-2C38-4168-AB21-4F1591F5FF2E}"/>
              </a:ext>
            </a:extLst>
          </p:cNvPr>
          <p:cNvSpPr>
            <a:spLocks noChangeShapeType="1"/>
          </p:cNvSpPr>
          <p:nvPr/>
        </p:nvSpPr>
        <p:spPr bwMode="auto">
          <a:xfrm flipV="1">
            <a:off x="3759200" y="4724400"/>
            <a:ext cx="1016000" cy="14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06867" name="Line 19">
            <a:extLst>
              <a:ext uri="{FF2B5EF4-FFF2-40B4-BE49-F238E27FC236}">
                <a16:creationId xmlns:a16="http://schemas.microsoft.com/office/drawing/2014/main" id="{9C7EA2B3-B8C6-4C08-A56A-5A98C693263A}"/>
              </a:ext>
            </a:extLst>
          </p:cNvPr>
          <p:cNvSpPr>
            <a:spLocks noChangeShapeType="1"/>
          </p:cNvSpPr>
          <p:nvPr/>
        </p:nvSpPr>
        <p:spPr bwMode="auto">
          <a:xfrm>
            <a:off x="3759200" y="4738688"/>
            <a:ext cx="914400" cy="595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cxnSp>
        <p:nvCxnSpPr>
          <p:cNvPr id="2" name="Straight Arrow Connector 1">
            <a:extLst>
              <a:ext uri="{FF2B5EF4-FFF2-40B4-BE49-F238E27FC236}">
                <a16:creationId xmlns:a16="http://schemas.microsoft.com/office/drawing/2014/main" id="{A4E1E1FC-1645-4DD6-B077-4B015EBE3A07}"/>
              </a:ext>
            </a:extLst>
          </p:cNvPr>
          <p:cNvCxnSpPr>
            <a:cxnSpLocks/>
            <a:endCxn id="3" idx="1"/>
          </p:cNvCxnSpPr>
          <p:nvPr/>
        </p:nvCxnSpPr>
        <p:spPr>
          <a:xfrm>
            <a:off x="3768403" y="4752977"/>
            <a:ext cx="1218464" cy="1246187"/>
          </a:xfrm>
          <a:prstGeom prst="straightConnector1">
            <a:avLst/>
          </a:prstGeom>
          <a:ln w="38100">
            <a:solidFill>
              <a:srgbClr val="FF0000"/>
            </a:solidFill>
            <a:tailEnd type="arrow" w="med" len="med"/>
          </a:ln>
        </p:spPr>
        <p:style>
          <a:lnRef idx="1">
            <a:schemeClr val="dk1"/>
          </a:lnRef>
          <a:fillRef idx="0">
            <a:schemeClr val="dk1"/>
          </a:fillRef>
          <a:effectRef idx="0">
            <a:schemeClr val="dk1"/>
          </a:effectRef>
          <a:fontRef idx="minor">
            <a:schemeClr val="tx1"/>
          </a:fontRef>
        </p:style>
      </p:cxnSp>
      <p:sp>
        <p:nvSpPr>
          <p:cNvPr id="3" name="Text Box 2">
            <a:extLst>
              <a:ext uri="{FF2B5EF4-FFF2-40B4-BE49-F238E27FC236}">
                <a16:creationId xmlns:a16="http://schemas.microsoft.com/office/drawing/2014/main" id="{5F7287C0-116E-4D1A-AB63-685167440960}"/>
              </a:ext>
            </a:extLst>
          </p:cNvPr>
          <p:cNvSpPr txBox="1">
            <a:spLocks noChangeArrowheads="1"/>
          </p:cNvSpPr>
          <p:nvPr/>
        </p:nvSpPr>
        <p:spPr bwMode="auto">
          <a:xfrm>
            <a:off x="4986867" y="5768976"/>
            <a:ext cx="6189133" cy="460375"/>
          </a:xfrm>
          <a:prstGeom prst="rect">
            <a:avLst/>
          </a:prstGeom>
          <a:solidFill>
            <a:schemeClr val="bg2">
              <a:lumMod val="75000"/>
            </a:schemeClr>
          </a:solid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Chế</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tạo</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bột</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giấy</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sợi</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 </a:t>
            </a:r>
            <a:r>
              <a:rPr kumimoji="0" lang="en-US" altLang="zh-CN" sz="2400" b="1" i="0" u="none" strike="noStrike" kern="1200" cap="none" spc="0" normalizeH="0" baseline="0" noProof="0" dirty="0" err="1">
                <a:ln>
                  <a:noFill/>
                </a:ln>
                <a:solidFill>
                  <a:srgbClr val="7030A0"/>
                </a:solidFill>
                <a:effectLst/>
                <a:uLnTx/>
                <a:uFillTx/>
                <a:latin typeface="Times New Roman" panose="02020603050405020304" pitchFamily="18" charset="0"/>
                <a:ea typeface="华文新魏" panose="02010800040101010101" pitchFamily="2" charset="-122"/>
                <a:cs typeface="+mn-cs"/>
              </a:rPr>
              <a:t>tơ</a:t>
            </a:r>
            <a:r>
              <a:rPr kumimoji="0" lang="en-US" altLang="zh-CN" sz="2400" b="1" i="0" u="none" strike="noStrike" kern="1200" cap="none" spc="0" normalizeH="0" baseline="0" noProof="0" dirty="0">
                <a:ln>
                  <a:noFill/>
                </a:ln>
                <a:solidFill>
                  <a:srgbClr val="7030A0"/>
                </a:solidFill>
                <a:effectLst/>
                <a:uLnTx/>
                <a:uFillTx/>
                <a:latin typeface="Times New Roman" panose="02020603050405020304" pitchFamily="18" charset="0"/>
                <a:ea typeface="华文新魏" panose="02010800040101010101" pitchFamily="2" charset="-122"/>
                <a:cs typeface="+mn-cs"/>
              </a:rPr>
              <a:t>.</a:t>
            </a:r>
          </a:p>
        </p:txBody>
      </p:sp>
      <p:pic>
        <p:nvPicPr>
          <p:cNvPr id="4" name="Picture 3">
            <a:extLst>
              <a:ext uri="{FF2B5EF4-FFF2-40B4-BE49-F238E27FC236}">
                <a16:creationId xmlns:a16="http://schemas.microsoft.com/office/drawing/2014/main" id="{8F81EFB2-136D-4AEE-AA5C-9649A1E80896}"/>
              </a:ext>
            </a:extLst>
          </p:cNvPr>
          <p:cNvPicPr>
            <a:picLocks noChangeAspect="1"/>
          </p:cNvPicPr>
          <p:nvPr/>
        </p:nvPicPr>
        <p:blipFill>
          <a:blip r:embed="rId4"/>
          <a:stretch>
            <a:fillRect/>
          </a:stretch>
        </p:blipFill>
        <p:spPr>
          <a:xfrm>
            <a:off x="175499" y="2167421"/>
            <a:ext cx="4259564" cy="2019300"/>
          </a:xfrm>
          <a:prstGeom prst="rect">
            <a:avLst/>
          </a:prstGeom>
        </p:spPr>
      </p:pic>
      <p:pic>
        <p:nvPicPr>
          <p:cNvPr id="5" name="Picture 4">
            <a:extLst>
              <a:ext uri="{FF2B5EF4-FFF2-40B4-BE49-F238E27FC236}">
                <a16:creationId xmlns:a16="http://schemas.microsoft.com/office/drawing/2014/main" id="{B5706F14-6F8D-4560-A942-AB5EC5850E6E}"/>
              </a:ext>
            </a:extLst>
          </p:cNvPr>
          <p:cNvPicPr>
            <a:picLocks noChangeAspect="1"/>
          </p:cNvPicPr>
          <p:nvPr/>
        </p:nvPicPr>
        <p:blipFill>
          <a:blip r:embed="rId5"/>
          <a:stretch>
            <a:fillRect/>
          </a:stretch>
        </p:blipFill>
        <p:spPr>
          <a:xfrm>
            <a:off x="7756939" y="2108318"/>
            <a:ext cx="4435061" cy="2006482"/>
          </a:xfrm>
          <a:prstGeom prst="rect">
            <a:avLst/>
          </a:prstGeom>
        </p:spPr>
      </p:pic>
      <p:pic>
        <p:nvPicPr>
          <p:cNvPr id="6" name="Picture 5">
            <a:extLst>
              <a:ext uri="{FF2B5EF4-FFF2-40B4-BE49-F238E27FC236}">
                <a16:creationId xmlns:a16="http://schemas.microsoft.com/office/drawing/2014/main" id="{1C92EA80-0F02-47D8-BA42-CED23668D89F}"/>
              </a:ext>
            </a:extLst>
          </p:cNvPr>
          <p:cNvPicPr>
            <a:picLocks noChangeAspect="1"/>
          </p:cNvPicPr>
          <p:nvPr/>
        </p:nvPicPr>
        <p:blipFill>
          <a:blip r:embed="rId6"/>
          <a:stretch>
            <a:fillRect/>
          </a:stretch>
        </p:blipFill>
        <p:spPr>
          <a:xfrm>
            <a:off x="50894" y="5118100"/>
            <a:ext cx="3907089" cy="1739076"/>
          </a:xfrm>
          <a:prstGeom prst="rect">
            <a:avLst/>
          </a:prstGeom>
        </p:spPr>
      </p:pic>
    </p:spTree>
    <p:custDataLst>
      <p:tags r:id="rId1"/>
    </p:custDataLst>
  </p:cSld>
  <p:clrMapOvr>
    <a:masterClrMapping/>
  </p:clrMapOvr>
  <p:transition advTm="2373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6859"/>
                                        </p:tgtEl>
                                        <p:attrNameLst>
                                          <p:attrName>style.visibility</p:attrName>
                                        </p:attrNameLst>
                                      </p:cBhvr>
                                      <p:to>
                                        <p:strVal val="visible"/>
                                      </p:to>
                                    </p:set>
                                    <p:anim calcmode="lin" valueType="num">
                                      <p:cBhvr>
                                        <p:cTn id="7" dur="1000" fill="hold"/>
                                        <p:tgtEl>
                                          <p:spTgt spid="206859"/>
                                        </p:tgtEl>
                                        <p:attrNameLst>
                                          <p:attrName>ppt_w</p:attrName>
                                        </p:attrNameLst>
                                      </p:cBhvr>
                                      <p:tavLst>
                                        <p:tav tm="0">
                                          <p:val>
                                            <p:fltVal val="0"/>
                                          </p:val>
                                        </p:tav>
                                        <p:tav tm="100000">
                                          <p:val>
                                            <p:strVal val="#ppt_w"/>
                                          </p:val>
                                        </p:tav>
                                      </p:tavLst>
                                    </p:anim>
                                    <p:anim calcmode="lin" valueType="num">
                                      <p:cBhvr>
                                        <p:cTn id="8" dur="1000" fill="hold"/>
                                        <p:tgtEl>
                                          <p:spTgt spid="206859"/>
                                        </p:tgtEl>
                                        <p:attrNameLst>
                                          <p:attrName>ppt_h</p:attrName>
                                        </p:attrNameLst>
                                      </p:cBhvr>
                                      <p:tavLst>
                                        <p:tav tm="0">
                                          <p:val>
                                            <p:fltVal val="0"/>
                                          </p:val>
                                        </p:tav>
                                        <p:tav tm="100000">
                                          <p:val>
                                            <p:strVal val="#ppt_h"/>
                                          </p:val>
                                        </p:tav>
                                      </p:tavLst>
                                    </p:anim>
                                    <p:anim calcmode="lin" valueType="num">
                                      <p:cBhvr>
                                        <p:cTn id="9" dur="1000" fill="hold"/>
                                        <p:tgtEl>
                                          <p:spTgt spid="206859"/>
                                        </p:tgtEl>
                                        <p:attrNameLst>
                                          <p:attrName>style.rotation</p:attrName>
                                        </p:attrNameLst>
                                      </p:cBhvr>
                                      <p:tavLst>
                                        <p:tav tm="0">
                                          <p:val>
                                            <p:fltVal val="90"/>
                                          </p:val>
                                        </p:tav>
                                        <p:tav tm="100000">
                                          <p:val>
                                            <p:fltVal val="0"/>
                                          </p:val>
                                        </p:tav>
                                      </p:tavLst>
                                    </p:anim>
                                    <p:animEffect transition="in" filter="fade">
                                      <p:cBhvr>
                                        <p:cTn id="10" dur="1000"/>
                                        <p:tgtEl>
                                          <p:spTgt spid="20685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06858"/>
                                        </p:tgtEl>
                                        <p:attrNameLst>
                                          <p:attrName>style.visibility</p:attrName>
                                        </p:attrNameLst>
                                      </p:cBhvr>
                                      <p:to>
                                        <p:strVal val="visible"/>
                                      </p:to>
                                    </p:set>
                                    <p:anim calcmode="lin" valueType="num">
                                      <p:cBhvr>
                                        <p:cTn id="13" dur="1000" fill="hold"/>
                                        <p:tgtEl>
                                          <p:spTgt spid="206858"/>
                                        </p:tgtEl>
                                        <p:attrNameLst>
                                          <p:attrName>ppt_w</p:attrName>
                                        </p:attrNameLst>
                                      </p:cBhvr>
                                      <p:tavLst>
                                        <p:tav tm="0">
                                          <p:val>
                                            <p:fltVal val="0"/>
                                          </p:val>
                                        </p:tav>
                                        <p:tav tm="100000">
                                          <p:val>
                                            <p:strVal val="#ppt_w"/>
                                          </p:val>
                                        </p:tav>
                                      </p:tavLst>
                                    </p:anim>
                                    <p:anim calcmode="lin" valueType="num">
                                      <p:cBhvr>
                                        <p:cTn id="14" dur="1000" fill="hold"/>
                                        <p:tgtEl>
                                          <p:spTgt spid="206858"/>
                                        </p:tgtEl>
                                        <p:attrNameLst>
                                          <p:attrName>ppt_h</p:attrName>
                                        </p:attrNameLst>
                                      </p:cBhvr>
                                      <p:tavLst>
                                        <p:tav tm="0">
                                          <p:val>
                                            <p:fltVal val="0"/>
                                          </p:val>
                                        </p:tav>
                                        <p:tav tm="100000">
                                          <p:val>
                                            <p:strVal val="#ppt_h"/>
                                          </p:val>
                                        </p:tav>
                                      </p:tavLst>
                                    </p:anim>
                                    <p:anim calcmode="lin" valueType="num">
                                      <p:cBhvr>
                                        <p:cTn id="15" dur="1000" fill="hold"/>
                                        <p:tgtEl>
                                          <p:spTgt spid="206858"/>
                                        </p:tgtEl>
                                        <p:attrNameLst>
                                          <p:attrName>style.rotation</p:attrName>
                                        </p:attrNameLst>
                                      </p:cBhvr>
                                      <p:tavLst>
                                        <p:tav tm="0">
                                          <p:val>
                                            <p:fltVal val="90"/>
                                          </p:val>
                                        </p:tav>
                                        <p:tav tm="100000">
                                          <p:val>
                                            <p:fltVal val="0"/>
                                          </p:val>
                                        </p:tav>
                                      </p:tavLst>
                                    </p:anim>
                                    <p:animEffect transition="in" filter="fade">
                                      <p:cBhvr>
                                        <p:cTn id="16" dur="1000"/>
                                        <p:tgtEl>
                                          <p:spTgt spid="2068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06860"/>
                                        </p:tgtEl>
                                        <p:attrNameLst>
                                          <p:attrName>style.visibility</p:attrName>
                                        </p:attrNameLst>
                                      </p:cBhvr>
                                      <p:to>
                                        <p:strVal val="visible"/>
                                      </p:to>
                                    </p:set>
                                    <p:anim calcmode="lin" valueType="num">
                                      <p:cBhvr>
                                        <p:cTn id="21" dur="1000" fill="hold"/>
                                        <p:tgtEl>
                                          <p:spTgt spid="206860"/>
                                        </p:tgtEl>
                                        <p:attrNameLst>
                                          <p:attrName>ppt_w</p:attrName>
                                        </p:attrNameLst>
                                      </p:cBhvr>
                                      <p:tavLst>
                                        <p:tav tm="0">
                                          <p:val>
                                            <p:strVal val="#ppt_w+.3"/>
                                          </p:val>
                                        </p:tav>
                                        <p:tav tm="100000">
                                          <p:val>
                                            <p:strVal val="#ppt_w"/>
                                          </p:val>
                                        </p:tav>
                                      </p:tavLst>
                                    </p:anim>
                                    <p:anim calcmode="lin" valueType="num">
                                      <p:cBhvr>
                                        <p:cTn id="22" dur="1000" fill="hold"/>
                                        <p:tgtEl>
                                          <p:spTgt spid="206860"/>
                                        </p:tgtEl>
                                        <p:attrNameLst>
                                          <p:attrName>ppt_h</p:attrName>
                                        </p:attrNameLst>
                                      </p:cBhvr>
                                      <p:tavLst>
                                        <p:tav tm="0">
                                          <p:val>
                                            <p:strVal val="#ppt_h"/>
                                          </p:val>
                                        </p:tav>
                                        <p:tav tm="100000">
                                          <p:val>
                                            <p:strVal val="#ppt_h"/>
                                          </p:val>
                                        </p:tav>
                                      </p:tavLst>
                                    </p:anim>
                                    <p:animEffect transition="in" filter="fade">
                                      <p:cBhvr>
                                        <p:cTn id="23" dur="1000"/>
                                        <p:tgtEl>
                                          <p:spTgt spid="20686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nodeType="clickEffect">
                                  <p:stCondLst>
                                    <p:cond delay="0"/>
                                  </p:stCondLst>
                                  <p:childTnLst>
                                    <p:set>
                                      <p:cBhvr>
                                        <p:cTn id="27" dur="1" fill="hold">
                                          <p:stCondLst>
                                            <p:cond delay="0"/>
                                          </p:stCondLst>
                                        </p:cTn>
                                        <p:tgtEl>
                                          <p:spTgt spid="206865"/>
                                        </p:tgtEl>
                                        <p:attrNameLst>
                                          <p:attrName>style.visibility</p:attrName>
                                        </p:attrNameLst>
                                      </p:cBhvr>
                                      <p:to>
                                        <p:strVal val="visible"/>
                                      </p:to>
                                    </p:set>
                                    <p:animEffect transition="in" filter="plus(in)">
                                      <p:cBhvr>
                                        <p:cTn id="28" dur="2000"/>
                                        <p:tgtEl>
                                          <p:spTgt spid="206865"/>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206862"/>
                                        </p:tgtEl>
                                        <p:attrNameLst>
                                          <p:attrName>style.visibility</p:attrName>
                                        </p:attrNameLst>
                                      </p:cBhvr>
                                      <p:to>
                                        <p:strVal val="visible"/>
                                      </p:to>
                                    </p:set>
                                    <p:animEffect transition="in" filter="plus(in)">
                                      <p:cBhvr>
                                        <p:cTn id="31" dur="2000"/>
                                        <p:tgtEl>
                                          <p:spTgt spid="2068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206866"/>
                                        </p:tgtEl>
                                        <p:attrNameLst>
                                          <p:attrName>style.visibility</p:attrName>
                                        </p:attrNameLst>
                                      </p:cBhvr>
                                      <p:to>
                                        <p:strVal val="visible"/>
                                      </p:to>
                                    </p:set>
                                    <p:anim calcmode="lin" valueType="num">
                                      <p:cBhvr>
                                        <p:cTn id="36" dur="1000" fill="hold"/>
                                        <p:tgtEl>
                                          <p:spTgt spid="206866"/>
                                        </p:tgtEl>
                                        <p:attrNameLst>
                                          <p:attrName>ppt_w</p:attrName>
                                        </p:attrNameLst>
                                      </p:cBhvr>
                                      <p:tavLst>
                                        <p:tav tm="0">
                                          <p:val>
                                            <p:fltVal val="0"/>
                                          </p:val>
                                        </p:tav>
                                        <p:tav tm="100000">
                                          <p:val>
                                            <p:strVal val="#ppt_w"/>
                                          </p:val>
                                        </p:tav>
                                      </p:tavLst>
                                    </p:anim>
                                    <p:anim calcmode="lin" valueType="num">
                                      <p:cBhvr>
                                        <p:cTn id="37" dur="1000" fill="hold"/>
                                        <p:tgtEl>
                                          <p:spTgt spid="206866"/>
                                        </p:tgtEl>
                                        <p:attrNameLst>
                                          <p:attrName>ppt_h</p:attrName>
                                        </p:attrNameLst>
                                      </p:cBhvr>
                                      <p:tavLst>
                                        <p:tav tm="0">
                                          <p:val>
                                            <p:fltVal val="0"/>
                                          </p:val>
                                        </p:tav>
                                        <p:tav tm="100000">
                                          <p:val>
                                            <p:strVal val="#ppt_h"/>
                                          </p:val>
                                        </p:tav>
                                      </p:tavLst>
                                    </p:anim>
                                    <p:anim calcmode="lin" valueType="num">
                                      <p:cBhvr>
                                        <p:cTn id="38" dur="1000" fill="hold"/>
                                        <p:tgtEl>
                                          <p:spTgt spid="206866"/>
                                        </p:tgtEl>
                                        <p:attrNameLst>
                                          <p:attrName>style.rotation</p:attrName>
                                        </p:attrNameLst>
                                      </p:cBhvr>
                                      <p:tavLst>
                                        <p:tav tm="0">
                                          <p:val>
                                            <p:fltVal val="90"/>
                                          </p:val>
                                        </p:tav>
                                        <p:tav tm="100000">
                                          <p:val>
                                            <p:fltVal val="0"/>
                                          </p:val>
                                        </p:tav>
                                      </p:tavLst>
                                    </p:anim>
                                    <p:animEffect transition="in" filter="fade">
                                      <p:cBhvr>
                                        <p:cTn id="39" dur="1000"/>
                                        <p:tgtEl>
                                          <p:spTgt spid="206866"/>
                                        </p:tgtEl>
                                      </p:cBhvr>
                                    </p:animEffect>
                                  </p:childTnLst>
                                </p:cTn>
                              </p:par>
                              <p:par>
                                <p:cTn id="40" presetID="31" presetClass="entr" presetSubtype="0" fill="hold" grpId="0" nodeType="withEffect">
                                  <p:stCondLst>
                                    <p:cond delay="0"/>
                                  </p:stCondLst>
                                  <p:iterate type="lt">
                                    <p:tmPct val="5000"/>
                                  </p:iterate>
                                  <p:childTnLst>
                                    <p:set>
                                      <p:cBhvr>
                                        <p:cTn id="41" dur="1" fill="hold">
                                          <p:stCondLst>
                                            <p:cond delay="0"/>
                                          </p:stCondLst>
                                        </p:cTn>
                                        <p:tgtEl>
                                          <p:spTgt spid="206861"/>
                                        </p:tgtEl>
                                        <p:attrNameLst>
                                          <p:attrName>style.visibility</p:attrName>
                                        </p:attrNameLst>
                                      </p:cBhvr>
                                      <p:to>
                                        <p:strVal val="visible"/>
                                      </p:to>
                                    </p:set>
                                    <p:anim calcmode="lin" valueType="num">
                                      <p:cBhvr>
                                        <p:cTn id="42" dur="1000" fill="hold"/>
                                        <p:tgtEl>
                                          <p:spTgt spid="206861"/>
                                        </p:tgtEl>
                                        <p:attrNameLst>
                                          <p:attrName>ppt_w</p:attrName>
                                        </p:attrNameLst>
                                      </p:cBhvr>
                                      <p:tavLst>
                                        <p:tav tm="0">
                                          <p:val>
                                            <p:fltVal val="0"/>
                                          </p:val>
                                        </p:tav>
                                        <p:tav tm="100000">
                                          <p:val>
                                            <p:strVal val="#ppt_w"/>
                                          </p:val>
                                        </p:tav>
                                      </p:tavLst>
                                    </p:anim>
                                    <p:anim calcmode="lin" valueType="num">
                                      <p:cBhvr>
                                        <p:cTn id="43" dur="1000" fill="hold"/>
                                        <p:tgtEl>
                                          <p:spTgt spid="206861"/>
                                        </p:tgtEl>
                                        <p:attrNameLst>
                                          <p:attrName>ppt_h</p:attrName>
                                        </p:attrNameLst>
                                      </p:cBhvr>
                                      <p:tavLst>
                                        <p:tav tm="0">
                                          <p:val>
                                            <p:fltVal val="0"/>
                                          </p:val>
                                        </p:tav>
                                        <p:tav tm="100000">
                                          <p:val>
                                            <p:strVal val="#ppt_h"/>
                                          </p:val>
                                        </p:tav>
                                      </p:tavLst>
                                    </p:anim>
                                    <p:anim calcmode="lin" valueType="num">
                                      <p:cBhvr>
                                        <p:cTn id="44" dur="1000" fill="hold"/>
                                        <p:tgtEl>
                                          <p:spTgt spid="206861"/>
                                        </p:tgtEl>
                                        <p:attrNameLst>
                                          <p:attrName>style.rotation</p:attrName>
                                        </p:attrNameLst>
                                      </p:cBhvr>
                                      <p:tavLst>
                                        <p:tav tm="0">
                                          <p:val>
                                            <p:fltVal val="90"/>
                                          </p:val>
                                        </p:tav>
                                        <p:tav tm="100000">
                                          <p:val>
                                            <p:fltVal val="0"/>
                                          </p:val>
                                        </p:tav>
                                      </p:tavLst>
                                    </p:anim>
                                    <p:animEffect transition="in" filter="fade">
                                      <p:cBhvr>
                                        <p:cTn id="45" dur="1000"/>
                                        <p:tgtEl>
                                          <p:spTgt spid="20686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206867"/>
                                        </p:tgtEl>
                                        <p:attrNameLst>
                                          <p:attrName>style.visibility</p:attrName>
                                        </p:attrNameLst>
                                      </p:cBhvr>
                                      <p:to>
                                        <p:strVal val="visible"/>
                                      </p:to>
                                    </p:set>
                                    <p:anim calcmode="lin" valueType="num">
                                      <p:cBhvr>
                                        <p:cTn id="50" dur="1000" fill="hold"/>
                                        <p:tgtEl>
                                          <p:spTgt spid="206867"/>
                                        </p:tgtEl>
                                        <p:attrNameLst>
                                          <p:attrName>ppt_w</p:attrName>
                                        </p:attrNameLst>
                                      </p:cBhvr>
                                      <p:tavLst>
                                        <p:tav tm="0">
                                          <p:val>
                                            <p:fltVal val="0"/>
                                          </p:val>
                                        </p:tav>
                                        <p:tav tm="100000">
                                          <p:val>
                                            <p:strVal val="#ppt_w"/>
                                          </p:val>
                                        </p:tav>
                                      </p:tavLst>
                                    </p:anim>
                                    <p:anim calcmode="lin" valueType="num">
                                      <p:cBhvr>
                                        <p:cTn id="51" dur="1000" fill="hold"/>
                                        <p:tgtEl>
                                          <p:spTgt spid="206867"/>
                                        </p:tgtEl>
                                        <p:attrNameLst>
                                          <p:attrName>ppt_h</p:attrName>
                                        </p:attrNameLst>
                                      </p:cBhvr>
                                      <p:tavLst>
                                        <p:tav tm="0">
                                          <p:val>
                                            <p:fltVal val="0"/>
                                          </p:val>
                                        </p:tav>
                                        <p:tav tm="100000">
                                          <p:val>
                                            <p:strVal val="#ppt_h"/>
                                          </p:val>
                                        </p:tav>
                                      </p:tavLst>
                                    </p:anim>
                                    <p:anim calcmode="lin" valueType="num">
                                      <p:cBhvr>
                                        <p:cTn id="52" dur="1000" fill="hold"/>
                                        <p:tgtEl>
                                          <p:spTgt spid="206867"/>
                                        </p:tgtEl>
                                        <p:attrNameLst>
                                          <p:attrName>style.rotation</p:attrName>
                                        </p:attrNameLst>
                                      </p:cBhvr>
                                      <p:tavLst>
                                        <p:tav tm="0">
                                          <p:val>
                                            <p:fltVal val="90"/>
                                          </p:val>
                                        </p:tav>
                                        <p:tav tm="100000">
                                          <p:val>
                                            <p:fltVal val="0"/>
                                          </p:val>
                                        </p:tav>
                                      </p:tavLst>
                                    </p:anim>
                                    <p:animEffect transition="in" filter="fade">
                                      <p:cBhvr>
                                        <p:cTn id="53" dur="1000"/>
                                        <p:tgtEl>
                                          <p:spTgt spid="206867"/>
                                        </p:tgtEl>
                                      </p:cBhvr>
                                    </p:animEffect>
                                  </p:childTnLst>
                                </p:cTn>
                              </p:par>
                              <p:par>
                                <p:cTn id="54" presetID="31" presetClass="entr" presetSubtype="0" fill="hold" grpId="0" nodeType="withEffect">
                                  <p:stCondLst>
                                    <p:cond delay="0"/>
                                  </p:stCondLst>
                                  <p:iterate type="lt">
                                    <p:tmPct val="5000"/>
                                  </p:iterate>
                                  <p:childTnLst>
                                    <p:set>
                                      <p:cBhvr>
                                        <p:cTn id="55" dur="1" fill="hold">
                                          <p:stCondLst>
                                            <p:cond delay="0"/>
                                          </p:stCondLst>
                                        </p:cTn>
                                        <p:tgtEl>
                                          <p:spTgt spid="206863"/>
                                        </p:tgtEl>
                                        <p:attrNameLst>
                                          <p:attrName>style.visibility</p:attrName>
                                        </p:attrNameLst>
                                      </p:cBhvr>
                                      <p:to>
                                        <p:strVal val="visible"/>
                                      </p:to>
                                    </p:set>
                                    <p:anim calcmode="lin" valueType="num">
                                      <p:cBhvr>
                                        <p:cTn id="56" dur="1000" fill="hold"/>
                                        <p:tgtEl>
                                          <p:spTgt spid="206863"/>
                                        </p:tgtEl>
                                        <p:attrNameLst>
                                          <p:attrName>ppt_w</p:attrName>
                                        </p:attrNameLst>
                                      </p:cBhvr>
                                      <p:tavLst>
                                        <p:tav tm="0">
                                          <p:val>
                                            <p:fltVal val="0"/>
                                          </p:val>
                                        </p:tav>
                                        <p:tav tm="100000">
                                          <p:val>
                                            <p:strVal val="#ppt_w"/>
                                          </p:val>
                                        </p:tav>
                                      </p:tavLst>
                                    </p:anim>
                                    <p:anim calcmode="lin" valueType="num">
                                      <p:cBhvr>
                                        <p:cTn id="57" dur="1000" fill="hold"/>
                                        <p:tgtEl>
                                          <p:spTgt spid="206863"/>
                                        </p:tgtEl>
                                        <p:attrNameLst>
                                          <p:attrName>ppt_h</p:attrName>
                                        </p:attrNameLst>
                                      </p:cBhvr>
                                      <p:tavLst>
                                        <p:tav tm="0">
                                          <p:val>
                                            <p:fltVal val="0"/>
                                          </p:val>
                                        </p:tav>
                                        <p:tav tm="100000">
                                          <p:val>
                                            <p:strVal val="#ppt_h"/>
                                          </p:val>
                                        </p:tav>
                                      </p:tavLst>
                                    </p:anim>
                                    <p:anim calcmode="lin" valueType="num">
                                      <p:cBhvr>
                                        <p:cTn id="58" dur="1000" fill="hold"/>
                                        <p:tgtEl>
                                          <p:spTgt spid="206863"/>
                                        </p:tgtEl>
                                        <p:attrNameLst>
                                          <p:attrName>style.rotation</p:attrName>
                                        </p:attrNameLst>
                                      </p:cBhvr>
                                      <p:tavLst>
                                        <p:tav tm="0">
                                          <p:val>
                                            <p:fltVal val="90"/>
                                          </p:val>
                                        </p:tav>
                                        <p:tav tm="100000">
                                          <p:val>
                                            <p:fltVal val="0"/>
                                          </p:val>
                                        </p:tav>
                                      </p:tavLst>
                                    </p:anim>
                                    <p:animEffect transition="in" filter="fade">
                                      <p:cBhvr>
                                        <p:cTn id="59" dur="1000"/>
                                        <p:tgtEl>
                                          <p:spTgt spid="20686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8" grpId="0" animBg="1"/>
      <p:bldP spid="206860" grpId="0" animBg="1"/>
      <p:bldP spid="206861" grpId="0" animBg="1"/>
      <p:bldP spid="206862" grpId="0" animBg="1"/>
      <p:bldP spid="206863" grpId="0" animBg="1"/>
      <p:bldP spid="3" grpId="0" animBg="1"/>
      <p:bldP spid="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548061-F9A9-4E6F-8916-5BA15EDDEE30}"/>
              </a:ext>
            </a:extLst>
          </p:cNvPr>
          <p:cNvSpPr txBox="1"/>
          <p:nvPr/>
        </p:nvSpPr>
        <p:spPr>
          <a:xfrm>
            <a:off x="183321" y="831146"/>
            <a:ext cx="11856279" cy="4524315"/>
          </a:xfrm>
          <a:prstGeom prst="rect">
            <a:avLst/>
          </a:prstGeom>
          <a:noFill/>
          <a:ln>
            <a:noFill/>
          </a:ln>
        </p:spPr>
        <p:txBody>
          <a:bodyPr wrap="square">
            <a:spAutoFit/>
          </a:bodyPr>
          <a:lstStyle/>
          <a:p>
            <a:pPr algn="just"/>
            <a:r>
              <a:rPr lang="vi-VN" sz="3600" b="1" i="0" dirty="0">
                <a:solidFill>
                  <a:srgbClr val="00B050"/>
                </a:solidFill>
                <a:effectLst/>
                <a:latin typeface="Times New Roman" panose="02020603050405020304" pitchFamily="18" charset="0"/>
                <a:cs typeface="Times New Roman" panose="02020603050405020304" pitchFamily="18" charset="0"/>
              </a:rPr>
              <a:t>a) Liên hệ thực tế và đọc thông tin sau:</a:t>
            </a:r>
          </a:p>
          <a:p>
            <a:pPr algn="just"/>
            <a:r>
              <a:rPr lang="en-US" sz="3600" b="1" i="0" dirty="0">
                <a:solidFill>
                  <a:srgbClr val="7030A0"/>
                </a:solidFill>
                <a:effectLst/>
                <a:latin typeface="Times New Roman" panose="02020603050405020304" pitchFamily="18" charset="0"/>
                <a:cs typeface="Times New Roman" panose="02020603050405020304" pitchFamily="18" charset="0"/>
              </a:rPr>
              <a:t>    </a:t>
            </a:r>
            <a:r>
              <a:rPr lang="vi-VN" sz="3600" b="1" i="0" dirty="0">
                <a:solidFill>
                  <a:srgbClr val="7030A0"/>
                </a:solidFill>
                <a:effectLst/>
                <a:latin typeface="Times New Roman" panose="02020603050405020304" pitchFamily="18" charset="0"/>
                <a:cs typeface="Times New Roman" panose="02020603050405020304" pitchFamily="18" charset="0"/>
              </a:rPr>
              <a:t>Khi sử dụng các đồ dùng bằng tre, mây, song trong gia đình, cần lưu ý: tránh để ẩm mốc, tránh đặt gần lửa để khỏi bị cháy, không đặt những vật quá nặng lên để tránh bị g</a:t>
            </a:r>
            <a:r>
              <a:rPr lang="en-US" sz="3600" b="1" dirty="0">
                <a:solidFill>
                  <a:srgbClr val="7030A0"/>
                </a:solidFill>
                <a:latin typeface="Times New Roman" panose="02020603050405020304" pitchFamily="18" charset="0"/>
                <a:cs typeface="Times New Roman" panose="02020603050405020304" pitchFamily="18" charset="0"/>
              </a:rPr>
              <a:t>ã</a:t>
            </a:r>
            <a:r>
              <a:rPr lang="vi-VN" sz="3600" b="1" i="0" dirty="0">
                <a:solidFill>
                  <a:srgbClr val="7030A0"/>
                </a:solidFill>
                <a:effectLst/>
                <a:latin typeface="Times New Roman" panose="02020603050405020304" pitchFamily="18" charset="0"/>
                <a:cs typeface="Times New Roman" panose="02020603050405020304" pitchFamily="18" charset="0"/>
              </a:rPr>
              <a:t>y hỏng, … Có thể dùng sơn dầu, sơn bóng quét lên các đồ dùng này để giữ cho chúng được bền.</a:t>
            </a:r>
          </a:p>
          <a:p>
            <a:pPr algn="just"/>
            <a:r>
              <a:rPr lang="vi-VN" sz="3600" b="1" i="0" dirty="0">
                <a:solidFill>
                  <a:srgbClr val="00B050"/>
                </a:solidFill>
                <a:effectLst/>
                <a:latin typeface="Times New Roman" panose="02020603050405020304" pitchFamily="18" charset="0"/>
                <a:cs typeface="Times New Roman" panose="02020603050405020304" pitchFamily="18" charset="0"/>
              </a:rPr>
              <a:t>b. Hãy cho biết nên và không nên làm gì để các đồ dùng bằng mây, tre, song được bền?</a:t>
            </a:r>
          </a:p>
        </p:txBody>
      </p:sp>
    </p:spTree>
    <p:extLst>
      <p:ext uri="{BB962C8B-B14F-4D97-AF65-F5344CB8AC3E}">
        <p14:creationId xmlns:p14="http://schemas.microsoft.com/office/powerpoint/2010/main" val="202979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AC13C-0F8B-4A20-A329-89D4C01B7A8D}"/>
              </a:ext>
            </a:extLst>
          </p:cNvPr>
          <p:cNvSpPr txBox="1"/>
          <p:nvPr/>
        </p:nvSpPr>
        <p:spPr>
          <a:xfrm>
            <a:off x="150191" y="339444"/>
            <a:ext cx="11617739" cy="1323439"/>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Để các đồ dùng bằng mây, tre, song được bền, chúng ta cần:</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FDD0945-5084-405B-8DC7-9178790D5C98}"/>
              </a:ext>
            </a:extLst>
          </p:cNvPr>
          <p:cNvGraphicFramePr>
            <a:graphicFrameLocks noGrp="1"/>
          </p:cNvGraphicFramePr>
          <p:nvPr>
            <p:extLst>
              <p:ext uri="{D42A27DB-BD31-4B8C-83A1-F6EECF244321}">
                <p14:modId xmlns:p14="http://schemas.microsoft.com/office/powerpoint/2010/main" val="1908967884"/>
              </p:ext>
            </p:extLst>
          </p:nvPr>
        </p:nvGraphicFramePr>
        <p:xfrm>
          <a:off x="291548" y="1871077"/>
          <a:ext cx="11776765" cy="3200400"/>
        </p:xfrm>
        <a:graphic>
          <a:graphicData uri="http://schemas.openxmlformats.org/drawingml/2006/table">
            <a:tbl>
              <a:tblPr>
                <a:tableStyleId>{2D5ABB26-0587-4C30-8999-92F81FD0307C}</a:tableStyleId>
              </a:tblPr>
              <a:tblGrid>
                <a:gridCol w="5627756">
                  <a:extLst>
                    <a:ext uri="{9D8B030D-6E8A-4147-A177-3AD203B41FA5}">
                      <a16:colId xmlns:a16="http://schemas.microsoft.com/office/drawing/2014/main" val="382306145"/>
                    </a:ext>
                  </a:extLst>
                </a:gridCol>
                <a:gridCol w="6149009">
                  <a:extLst>
                    <a:ext uri="{9D8B030D-6E8A-4147-A177-3AD203B41FA5}">
                      <a16:colId xmlns:a16="http://schemas.microsoft.com/office/drawing/2014/main" val="2098228293"/>
                    </a:ext>
                  </a:extLst>
                </a:gridCol>
              </a:tblGrid>
              <a:tr h="0">
                <a:tc>
                  <a:txBody>
                    <a:bodyPr/>
                    <a:lstStyle/>
                    <a:p>
                      <a:pPr algn="ctr"/>
                      <a:r>
                        <a:rPr lang="en-US" sz="4000" dirty="0" err="1">
                          <a:effectLst/>
                          <a:latin typeface="Times New Roman" pitchFamily="18" charset="0"/>
                          <a:cs typeface="Times New Roman" pitchFamily="18" charset="0"/>
                        </a:rPr>
                        <a:t>Nên</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làm</a:t>
                      </a:r>
                      <a:endParaRPr lang="en-US" sz="4000" b="1" dirty="0">
                        <a:solidFill>
                          <a:srgbClr val="002060"/>
                        </a:solidFill>
                        <a:effectLst/>
                        <a:latin typeface="Times New Roman" pitchFamily="18" charset="0"/>
                        <a:cs typeface="Times New Roman" pitchFamily="18" charset="0"/>
                      </a:endParaRPr>
                    </a:p>
                  </a:txBody>
                  <a:tcPr marL="50800" marR="508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effectLst/>
                          <a:latin typeface="Times New Roman" pitchFamily="18" charset="0"/>
                          <a:cs typeface="Times New Roman" pitchFamily="18" charset="0"/>
                        </a:rPr>
                        <a:t>Không</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nên</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làm</a:t>
                      </a:r>
                      <a:endParaRPr lang="en-US" sz="4000" b="1" dirty="0">
                        <a:solidFill>
                          <a:srgbClr val="002060"/>
                        </a:solidFill>
                        <a:effectLst/>
                        <a:latin typeface="Times New Roman" pitchFamily="18" charset="0"/>
                        <a:cs typeface="Times New Roman" pitchFamily="18" charset="0"/>
                      </a:endParaRPr>
                    </a:p>
                  </a:txBody>
                  <a:tcPr marL="50800" marR="508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5176819"/>
                  </a:ext>
                </a:extLst>
              </a:tr>
              <a:tr h="0">
                <a:tc>
                  <a:txBody>
                    <a:bodyPr/>
                    <a:lstStyle/>
                    <a:p>
                      <a:pPr marL="571500" indent="-571500" algn="just">
                        <a:buFont typeface="Wingdings" panose="05000000000000000000" pitchFamily="2" charset="2"/>
                        <a:buChar char="v"/>
                      </a:pPr>
                      <a:r>
                        <a:rPr lang="vi-VN" sz="4000" dirty="0">
                          <a:effectLst/>
                          <a:latin typeface="Times New Roman" pitchFamily="18" charset="0"/>
                          <a:cs typeface="Times New Roman" pitchFamily="18" charset="0"/>
                        </a:rPr>
                        <a:t>Dùng sơn dầu, sơn bóng quét lên các đồ d</a:t>
                      </a:r>
                      <a:r>
                        <a:rPr lang="en-US" sz="4000" dirty="0">
                          <a:effectLst/>
                          <a:latin typeface="Times New Roman" pitchFamily="18" charset="0"/>
                          <a:cs typeface="Times New Roman" pitchFamily="18" charset="0"/>
                        </a:rPr>
                        <a:t>ù</a:t>
                      </a:r>
                      <a:r>
                        <a:rPr lang="vi-VN" sz="4000" dirty="0">
                          <a:effectLst/>
                          <a:latin typeface="Times New Roman" pitchFamily="18" charset="0"/>
                          <a:cs typeface="Times New Roman" pitchFamily="18" charset="0"/>
                        </a:rPr>
                        <a:t>ng</a:t>
                      </a:r>
                      <a:r>
                        <a:rPr lang="en-US" sz="4000" dirty="0">
                          <a:effectLst/>
                          <a:latin typeface="Times New Roman" pitchFamily="18" charset="0"/>
                          <a:cs typeface="Times New Roman" pitchFamily="18" charset="0"/>
                        </a:rPr>
                        <a:t>.</a:t>
                      </a:r>
                      <a:endParaRPr lang="vi-VN" sz="4000" dirty="0">
                        <a:effectLst/>
                        <a:latin typeface="Times New Roman" pitchFamily="18" charset="0"/>
                        <a:cs typeface="Times New Roman" pitchFamily="18" charset="0"/>
                      </a:endParaRPr>
                    </a:p>
                    <a:p>
                      <a:pPr marL="571500" indent="-571500" algn="just">
                        <a:buFont typeface="Wingdings" panose="05000000000000000000" pitchFamily="2" charset="2"/>
                        <a:buChar char="v"/>
                      </a:pPr>
                      <a:r>
                        <a:rPr lang="vi-VN" sz="4000" dirty="0">
                          <a:effectLst/>
                          <a:latin typeface="Times New Roman" pitchFamily="18" charset="0"/>
                          <a:cs typeface="Times New Roman" pitchFamily="18" charset="0"/>
                        </a:rPr>
                        <a:t>Thường xuyên lau chùi đồ dùng sạch sẽ</a:t>
                      </a:r>
                      <a:r>
                        <a:rPr lang="en-US" sz="4000" dirty="0">
                          <a:effectLst/>
                          <a:latin typeface="Times New Roman" pitchFamily="18" charset="0"/>
                          <a:cs typeface="Times New Roman" pitchFamily="18" charset="0"/>
                        </a:rPr>
                        <a:t>.</a:t>
                      </a:r>
                      <a:endParaRPr lang="vi-VN" sz="4000" b="1" dirty="0">
                        <a:solidFill>
                          <a:srgbClr val="7030A0"/>
                        </a:solidFill>
                        <a:effectLst/>
                        <a:latin typeface="Times New Roman" pitchFamily="18" charset="0"/>
                        <a:cs typeface="Times New Roman" pitchFamily="18" charset="0"/>
                      </a:endParaRPr>
                    </a:p>
                  </a:txBody>
                  <a:tcPr marL="50800" marR="508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0" indent="-571500" algn="just">
                        <a:buFont typeface="Wingdings" panose="05000000000000000000" pitchFamily="2" charset="2"/>
                        <a:buChar char="v"/>
                      </a:pPr>
                      <a:r>
                        <a:rPr lang="en-US" sz="4000" dirty="0" err="1">
                          <a:effectLst/>
                          <a:latin typeface="Times New Roman" pitchFamily="18" charset="0"/>
                          <a:cs typeface="Times New Roman" pitchFamily="18" charset="0"/>
                        </a:rPr>
                        <a:t>Tránh</a:t>
                      </a:r>
                      <a:r>
                        <a:rPr lang="en-US" sz="4000" dirty="0">
                          <a:effectLst/>
                          <a:latin typeface="Times New Roman" pitchFamily="18" charset="0"/>
                          <a:cs typeface="Times New Roman" pitchFamily="18" charset="0"/>
                        </a:rPr>
                        <a:t> đ</a:t>
                      </a:r>
                      <a:r>
                        <a:rPr lang="vi-VN" sz="4000" dirty="0">
                          <a:effectLst/>
                          <a:latin typeface="Times New Roman" pitchFamily="18" charset="0"/>
                          <a:cs typeface="Times New Roman" pitchFamily="18" charset="0"/>
                        </a:rPr>
                        <a:t>ể nơi ẩm mốc</a:t>
                      </a:r>
                      <a:r>
                        <a:rPr lang="en-US" sz="4000" dirty="0">
                          <a:effectLst/>
                          <a:latin typeface="Times New Roman" pitchFamily="18" charset="0"/>
                          <a:cs typeface="Times New Roman" pitchFamily="18" charset="0"/>
                        </a:rPr>
                        <a:t>.</a:t>
                      </a:r>
                      <a:endParaRPr lang="vi-VN" sz="4000" dirty="0">
                        <a:effectLst/>
                        <a:latin typeface="Times New Roman" pitchFamily="18" charset="0"/>
                        <a:cs typeface="Times New Roman" pitchFamily="18" charset="0"/>
                      </a:endParaRPr>
                    </a:p>
                    <a:p>
                      <a:pPr marL="571500" indent="-571500" algn="just">
                        <a:buFont typeface="Wingdings" panose="05000000000000000000" pitchFamily="2" charset="2"/>
                        <a:buChar char="v"/>
                      </a:pPr>
                      <a:r>
                        <a:rPr lang="en-US" sz="4000" dirty="0" err="1">
                          <a:effectLst/>
                          <a:latin typeface="Times New Roman" pitchFamily="18" charset="0"/>
                          <a:cs typeface="Times New Roman" pitchFamily="18" charset="0"/>
                        </a:rPr>
                        <a:t>Tránh</a:t>
                      </a:r>
                      <a:r>
                        <a:rPr lang="en-US" sz="4000" dirty="0">
                          <a:effectLst/>
                          <a:latin typeface="Times New Roman" pitchFamily="18" charset="0"/>
                          <a:cs typeface="Times New Roman" pitchFamily="18" charset="0"/>
                        </a:rPr>
                        <a:t> đ</a:t>
                      </a:r>
                      <a:r>
                        <a:rPr lang="vi-VN" sz="4000" dirty="0">
                          <a:effectLst/>
                          <a:latin typeface="Times New Roman" pitchFamily="18" charset="0"/>
                          <a:cs typeface="Times New Roman" pitchFamily="18" charset="0"/>
                        </a:rPr>
                        <a:t>ặt gần lửa</a:t>
                      </a:r>
                      <a:r>
                        <a:rPr lang="en-US" sz="4000" dirty="0">
                          <a:effectLst/>
                          <a:latin typeface="Times New Roman" pitchFamily="18" charset="0"/>
                          <a:cs typeface="Times New Roman" pitchFamily="18" charset="0"/>
                        </a:rPr>
                        <a:t>.</a:t>
                      </a:r>
                      <a:endParaRPr lang="vi-VN" sz="4000" dirty="0">
                        <a:effectLst/>
                        <a:latin typeface="Times New Roman" pitchFamily="18" charset="0"/>
                        <a:cs typeface="Times New Roman" pitchFamily="18" charset="0"/>
                      </a:endParaRPr>
                    </a:p>
                    <a:p>
                      <a:pPr marL="571500" indent="-571500" algn="just">
                        <a:buFont typeface="Wingdings" panose="05000000000000000000" pitchFamily="2" charset="2"/>
                        <a:buChar char="v"/>
                      </a:pPr>
                      <a:r>
                        <a:rPr lang="vi-VN" sz="4000" dirty="0">
                          <a:effectLst/>
                          <a:latin typeface="Times New Roman" pitchFamily="18" charset="0"/>
                          <a:cs typeface="Times New Roman" pitchFamily="18" charset="0"/>
                        </a:rPr>
                        <a:t>Đặt vật quá nặng lên đồ d</a:t>
                      </a:r>
                      <a:r>
                        <a:rPr lang="en-US" sz="4000" dirty="0">
                          <a:effectLst/>
                          <a:latin typeface="Times New Roman" pitchFamily="18" charset="0"/>
                          <a:cs typeface="Times New Roman" pitchFamily="18" charset="0"/>
                        </a:rPr>
                        <a:t>ù</a:t>
                      </a:r>
                      <a:r>
                        <a:rPr lang="vi-VN" sz="4000" dirty="0">
                          <a:effectLst/>
                          <a:latin typeface="Times New Roman" pitchFamily="18" charset="0"/>
                          <a:cs typeface="Times New Roman" pitchFamily="18" charset="0"/>
                        </a:rPr>
                        <a:t>ng</a:t>
                      </a:r>
                      <a:r>
                        <a:rPr lang="en-US" sz="4000" dirty="0">
                          <a:effectLst/>
                          <a:latin typeface="Times New Roman" pitchFamily="18" charset="0"/>
                          <a:cs typeface="Times New Roman" pitchFamily="18" charset="0"/>
                        </a:rPr>
                        <a:t>.</a:t>
                      </a:r>
                      <a:endParaRPr lang="vi-VN" sz="4000" b="1" dirty="0">
                        <a:solidFill>
                          <a:srgbClr val="7030A0"/>
                        </a:solidFill>
                        <a:effectLst/>
                        <a:latin typeface="Times New Roman" pitchFamily="18" charset="0"/>
                        <a:cs typeface="Times New Roman" pitchFamily="18" charset="0"/>
                      </a:endParaRPr>
                    </a:p>
                  </a:txBody>
                  <a:tcPr marL="50800" marR="508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740103"/>
                  </a:ext>
                </a:extLst>
              </a:tr>
            </a:tbl>
          </a:graphicData>
        </a:graphic>
      </p:graphicFrame>
    </p:spTree>
    <p:extLst>
      <p:ext uri="{BB962C8B-B14F-4D97-AF65-F5344CB8AC3E}">
        <p14:creationId xmlns:p14="http://schemas.microsoft.com/office/powerpoint/2010/main" val="246682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7EAE5F-537C-4F78-8D0D-BAF90E128C79}"/>
              </a:ext>
            </a:extLst>
          </p:cNvPr>
          <p:cNvSpPr txBox="1"/>
          <p:nvPr/>
        </p:nvSpPr>
        <p:spPr>
          <a:xfrm>
            <a:off x="0" y="12680"/>
            <a:ext cx="12112487" cy="2862322"/>
          </a:xfrm>
          <a:prstGeom prst="rect">
            <a:avLst/>
          </a:prstGeom>
          <a:noFill/>
          <a:ln>
            <a:noFill/>
          </a:ln>
        </p:spPr>
        <p:txBody>
          <a:bodyPr wrap="square">
            <a:spAutoFit/>
          </a:bodyPr>
          <a:lstStyle/>
          <a:p>
            <a:pPr algn="just"/>
            <a:r>
              <a:rPr lang="vi-VN" sz="3600" b="1" i="0" dirty="0">
                <a:solidFill>
                  <a:srgbClr val="FF0000"/>
                </a:solidFill>
                <a:effectLst/>
                <a:latin typeface="+mj-lt"/>
                <a:cs typeface="Times New Roman" panose="02020603050405020304" pitchFamily="18" charset="0"/>
              </a:rPr>
              <a:t>1. Trong các vật liệu tre và song, nên dùng những vật liệu nào để làm các vật dụng sau đây? Vì sao?</a:t>
            </a:r>
          </a:p>
          <a:p>
            <a:pPr algn="just"/>
            <a:r>
              <a:rPr lang="vi-VN" sz="3600" b="1" i="0" dirty="0">
                <a:solidFill>
                  <a:srgbClr val="7030A0"/>
                </a:solidFill>
                <a:effectLst/>
                <a:latin typeface="+mj-lt"/>
                <a:cs typeface="Times New Roman" panose="02020603050405020304" pitchFamily="18" charset="0"/>
              </a:rPr>
              <a:t>a. Máng nước</a:t>
            </a:r>
            <a:r>
              <a:rPr lang="en-US" sz="3600" b="1" i="0" dirty="0">
                <a:solidFill>
                  <a:srgbClr val="7030A0"/>
                </a:solidFill>
                <a:effectLst/>
                <a:latin typeface="+mj-lt"/>
                <a:cs typeface="Times New Roman" panose="02020603050405020304" pitchFamily="18" charset="0"/>
              </a:rPr>
              <a:t>.</a:t>
            </a:r>
            <a:endParaRPr lang="vi-VN" sz="3600" b="1" i="0" dirty="0">
              <a:solidFill>
                <a:srgbClr val="7030A0"/>
              </a:solidFill>
              <a:effectLst/>
              <a:latin typeface="+mj-lt"/>
              <a:cs typeface="Times New Roman" panose="02020603050405020304" pitchFamily="18" charset="0"/>
            </a:endParaRPr>
          </a:p>
          <a:p>
            <a:pPr algn="just"/>
            <a:r>
              <a:rPr lang="vi-VN" sz="3600" b="1" i="0" dirty="0">
                <a:solidFill>
                  <a:srgbClr val="7030A0"/>
                </a:solidFill>
                <a:effectLst/>
                <a:latin typeface="+mj-lt"/>
                <a:cs typeface="Times New Roman" panose="02020603050405020304" pitchFamily="18" charset="0"/>
              </a:rPr>
              <a:t>b. Thang để leo lên cao</a:t>
            </a:r>
            <a:r>
              <a:rPr lang="en-US" sz="3600" b="1" i="0" dirty="0">
                <a:solidFill>
                  <a:srgbClr val="7030A0"/>
                </a:solidFill>
                <a:effectLst/>
                <a:latin typeface="+mj-lt"/>
                <a:cs typeface="Times New Roman" panose="02020603050405020304" pitchFamily="18" charset="0"/>
              </a:rPr>
              <a:t>.</a:t>
            </a:r>
            <a:endParaRPr lang="vi-VN" sz="3600" b="1" i="0" dirty="0">
              <a:solidFill>
                <a:srgbClr val="7030A0"/>
              </a:solidFill>
              <a:effectLst/>
              <a:latin typeface="+mj-lt"/>
              <a:cs typeface="Times New Roman" panose="02020603050405020304" pitchFamily="18" charset="0"/>
            </a:endParaRPr>
          </a:p>
          <a:p>
            <a:pPr algn="just"/>
            <a:r>
              <a:rPr lang="vi-VN" sz="3600" b="1" i="0" dirty="0">
                <a:solidFill>
                  <a:srgbClr val="7030A0"/>
                </a:solidFill>
                <a:effectLst/>
                <a:latin typeface="+mj-lt"/>
                <a:cs typeface="Times New Roman" panose="02020603050405020304" pitchFamily="18" charset="0"/>
              </a:rPr>
              <a:t>c. Khung bàn ghế có hình dáng phức tạp</a:t>
            </a:r>
            <a:r>
              <a:rPr lang="en-US" sz="3600" b="1" i="0" dirty="0">
                <a:solidFill>
                  <a:srgbClr val="7030A0"/>
                </a:solidFill>
                <a:effectLst/>
                <a:latin typeface="+mj-lt"/>
                <a:cs typeface="Times New Roman" panose="02020603050405020304" pitchFamily="18" charset="0"/>
              </a:rPr>
              <a:t>.</a:t>
            </a:r>
            <a:endParaRPr lang="vi-VN" sz="3600" b="1" i="0" dirty="0">
              <a:solidFill>
                <a:srgbClr val="7030A0"/>
              </a:solidFill>
              <a:effectLst/>
              <a:latin typeface="+mj-lt"/>
              <a:cs typeface="Times New Roman" panose="02020603050405020304" pitchFamily="18" charset="0"/>
            </a:endParaRPr>
          </a:p>
        </p:txBody>
      </p:sp>
      <p:sp>
        <p:nvSpPr>
          <p:cNvPr id="5" name="TextBox 4">
            <a:extLst>
              <a:ext uri="{FF2B5EF4-FFF2-40B4-BE49-F238E27FC236}">
                <a16:creationId xmlns:a16="http://schemas.microsoft.com/office/drawing/2014/main" id="{AB9C1B9A-6D4A-4C5F-936E-AA532CC5AEAB}"/>
              </a:ext>
            </a:extLst>
          </p:cNvPr>
          <p:cNvSpPr txBox="1"/>
          <p:nvPr/>
        </p:nvSpPr>
        <p:spPr>
          <a:xfrm>
            <a:off x="0" y="2952750"/>
            <a:ext cx="12192000" cy="3416320"/>
          </a:xfrm>
          <a:prstGeom prst="rect">
            <a:avLst/>
          </a:prstGeom>
          <a:noFill/>
          <a:ln>
            <a:noFill/>
          </a:ln>
        </p:spPr>
        <p:txBody>
          <a:bodyPr wrap="square">
            <a:spAutoFit/>
          </a:bodyPr>
          <a:lstStyle/>
          <a:p>
            <a:pPr algn="just"/>
            <a:r>
              <a:rPr lang="vi-VN" sz="3600" b="1" i="0" dirty="0">
                <a:solidFill>
                  <a:srgbClr val="00B050"/>
                </a:solidFill>
                <a:effectLst/>
                <a:latin typeface="+mj-lt"/>
              </a:rPr>
              <a:t>a. Để làm máng nước ta nên dùng vật liệu là tre, vì tre cứng, thân to và bên trong rỗng nên có thể dẫn nước.</a:t>
            </a:r>
          </a:p>
          <a:p>
            <a:pPr algn="just"/>
            <a:r>
              <a:rPr lang="vi-VN" sz="3600" b="1" i="0" dirty="0">
                <a:solidFill>
                  <a:srgbClr val="00B050"/>
                </a:solidFill>
                <a:effectLst/>
                <a:latin typeface="+mj-lt"/>
              </a:rPr>
              <a:t>b. Thang để leo lên cao ta nên dùng vật liệu là tre vì tre cứng, thân to, chắc chắn, thẳng và có độ đàn hồi tốt.</a:t>
            </a:r>
          </a:p>
          <a:p>
            <a:pPr algn="just"/>
            <a:r>
              <a:rPr lang="vi-VN" sz="3600" b="1" i="0" dirty="0">
                <a:solidFill>
                  <a:srgbClr val="00B050"/>
                </a:solidFill>
                <a:effectLst/>
                <a:latin typeface="+mj-lt"/>
              </a:rPr>
              <a:t>c. Khung bàn ghế có hình dáng phức tạp ta nên dùng vật liệu là song vì có dây dài, dẻo dai, bền.</a:t>
            </a:r>
          </a:p>
        </p:txBody>
      </p:sp>
    </p:spTree>
    <p:extLst>
      <p:ext uri="{BB962C8B-B14F-4D97-AF65-F5344CB8AC3E}">
        <p14:creationId xmlns:p14="http://schemas.microsoft.com/office/powerpoint/2010/main" val="26358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AA079F-73B2-431C-B540-C84B79B4490A}"/>
              </a:ext>
            </a:extLst>
          </p:cNvPr>
          <p:cNvSpPr txBox="1"/>
          <p:nvPr/>
        </p:nvSpPr>
        <p:spPr>
          <a:xfrm>
            <a:off x="0" y="172279"/>
            <a:ext cx="11997635" cy="1754326"/>
          </a:xfrm>
          <a:prstGeom prst="rect">
            <a:avLst/>
          </a:prstGeom>
          <a:noFill/>
          <a:ln>
            <a:noFill/>
          </a:ln>
        </p:spPr>
        <p:txBody>
          <a:bodyPr wrap="square">
            <a:spAutoFit/>
          </a:bodyPr>
          <a:lstStyle/>
          <a:p>
            <a:pPr algn="just"/>
            <a:r>
              <a:rPr lang="vi-VN" sz="3600" b="1" i="0" dirty="0">
                <a:solidFill>
                  <a:srgbClr val="FF0000"/>
                </a:solidFill>
                <a:effectLst/>
                <a:latin typeface="+mj-lt"/>
              </a:rPr>
              <a:t>2. Nêu một ví d</a:t>
            </a:r>
            <a:r>
              <a:rPr lang="en-US" sz="3600" b="1" dirty="0">
                <a:solidFill>
                  <a:srgbClr val="FF0000"/>
                </a:solidFill>
                <a:latin typeface="Times New Roman" pitchFamily="18" charset="0"/>
                <a:cs typeface="Times New Roman" pitchFamily="18" charset="0"/>
              </a:rPr>
              <a:t>ụ </a:t>
            </a:r>
            <a:r>
              <a:rPr lang="en-US" sz="3600" b="1" dirty="0" err="1">
                <a:solidFill>
                  <a:srgbClr val="FF0000"/>
                </a:solidFill>
                <a:latin typeface="Times New Roman" pitchFamily="18" charset="0"/>
                <a:cs typeface="Times New Roman" pitchFamily="18" charset="0"/>
              </a:rPr>
              <a:t>về</a:t>
            </a:r>
            <a:r>
              <a:rPr lang="vi-VN" sz="3600" b="1" i="0" dirty="0">
                <a:solidFill>
                  <a:srgbClr val="FF0000"/>
                </a:solidFill>
                <a:effectLst/>
                <a:latin typeface="Times New Roman" pitchFamily="18" charset="0"/>
                <a:cs typeface="Times New Roman" pitchFamily="18" charset="0"/>
              </a:rPr>
              <a:t> </a:t>
            </a:r>
            <a:r>
              <a:rPr lang="vi-VN" sz="3600" b="1" i="0" dirty="0">
                <a:solidFill>
                  <a:srgbClr val="FF0000"/>
                </a:solidFill>
                <a:effectLst/>
                <a:latin typeface="+mj-lt"/>
              </a:rPr>
              <a:t>sử dụng tre, mây hoặc song để làm </a:t>
            </a:r>
            <a:r>
              <a:rPr lang="en-US" sz="3600" b="1" dirty="0">
                <a:solidFill>
                  <a:srgbClr val="FF0000"/>
                </a:solidFill>
                <a:latin typeface="+mj-lt"/>
              </a:rPr>
              <a:t>đ</a:t>
            </a:r>
            <a:r>
              <a:rPr lang="vi-VN" sz="3600" b="1" i="0" dirty="0">
                <a:solidFill>
                  <a:srgbClr val="FF0000"/>
                </a:solidFill>
                <a:effectLst/>
                <a:latin typeface="+mj-lt"/>
              </a:rPr>
              <a:t>ồ dùng trong gia đình hoặc trong xây dựng. Nêu một số ưu điểm khi sử dụng tre, mây hoặc song vào việc đó.</a:t>
            </a:r>
            <a:endParaRPr lang="en-US" sz="3600" dirty="0">
              <a:solidFill>
                <a:srgbClr val="FF0000"/>
              </a:solidFill>
              <a:latin typeface="+mj-lt"/>
            </a:endParaRPr>
          </a:p>
        </p:txBody>
      </p:sp>
      <p:sp>
        <p:nvSpPr>
          <p:cNvPr id="5" name="TextBox 4">
            <a:extLst>
              <a:ext uri="{FF2B5EF4-FFF2-40B4-BE49-F238E27FC236}">
                <a16:creationId xmlns:a16="http://schemas.microsoft.com/office/drawing/2014/main" id="{39981041-CD72-4523-8709-F1E3DDFC52E8}"/>
              </a:ext>
            </a:extLst>
          </p:cNvPr>
          <p:cNvSpPr txBox="1"/>
          <p:nvPr/>
        </p:nvSpPr>
        <p:spPr>
          <a:xfrm>
            <a:off x="97183" y="2133600"/>
            <a:ext cx="11803269" cy="3416320"/>
          </a:xfrm>
          <a:prstGeom prst="rect">
            <a:avLst/>
          </a:prstGeom>
          <a:noFill/>
          <a:ln>
            <a:noFill/>
          </a:ln>
        </p:spPr>
        <p:txBody>
          <a:bodyPr wrap="square">
            <a:spAutoFit/>
          </a:bodyPr>
          <a:lstStyle/>
          <a:p>
            <a:pPr algn="just">
              <a:buFontTx/>
              <a:buChar char="-"/>
            </a:pPr>
            <a:r>
              <a:rPr lang="en-US" sz="3600" b="1" i="0" dirty="0">
                <a:solidFill>
                  <a:srgbClr val="00B050"/>
                </a:solidFill>
                <a:effectLst/>
                <a:latin typeface="+mj-lt"/>
              </a:rPr>
              <a:t> </a:t>
            </a:r>
            <a:r>
              <a:rPr lang="vi-VN" sz="3600" b="1" i="0" dirty="0">
                <a:solidFill>
                  <a:srgbClr val="00B050"/>
                </a:solidFill>
                <a:effectLst/>
                <a:latin typeface="+mj-lt"/>
              </a:rPr>
              <a:t>Một số ví dụ về sử dụng tre, mây, song để làm đồ dùng trong gia đình là: </a:t>
            </a:r>
            <a:r>
              <a:rPr lang="vi-VN" sz="3600" b="1" i="0" dirty="0">
                <a:solidFill>
                  <a:srgbClr val="7030A0"/>
                </a:solidFill>
                <a:effectLst/>
                <a:latin typeface="+mj-lt"/>
              </a:rPr>
              <a:t>làm rổ, giỏ, làn, bàn ghế, lan can, cửa, giường, chõng</a:t>
            </a:r>
            <a:r>
              <a:rPr lang="en-US" sz="3600" b="1" i="0" dirty="0">
                <a:solidFill>
                  <a:srgbClr val="7030A0"/>
                </a:solidFill>
                <a:effectLst/>
                <a:latin typeface="+mj-lt"/>
              </a:rPr>
              <a:t>,</a:t>
            </a:r>
            <a:r>
              <a:rPr lang="vi-VN" sz="3600" b="1" i="0" dirty="0">
                <a:solidFill>
                  <a:srgbClr val="7030A0"/>
                </a:solidFill>
                <a:effectLst/>
                <a:latin typeface="+mj-lt"/>
              </a:rPr>
              <a:t>...</a:t>
            </a:r>
            <a:endParaRPr lang="en-US" sz="3600" b="1" i="0" dirty="0">
              <a:solidFill>
                <a:srgbClr val="7030A0"/>
              </a:solidFill>
              <a:effectLst/>
              <a:latin typeface="+mj-lt"/>
            </a:endParaRPr>
          </a:p>
          <a:p>
            <a:pPr algn="just">
              <a:buFontTx/>
              <a:buChar char="-"/>
            </a:pPr>
            <a:r>
              <a:rPr lang="en-US" sz="3600" b="1" dirty="0">
                <a:solidFill>
                  <a:srgbClr val="7030A0"/>
                </a:solidFill>
                <a:latin typeface="+mj-lt"/>
              </a:rPr>
              <a:t> </a:t>
            </a:r>
            <a:r>
              <a:rPr lang="vi-VN" sz="3600" b="1" i="0" dirty="0">
                <a:solidFill>
                  <a:srgbClr val="00B050"/>
                </a:solidFill>
                <a:effectLst/>
                <a:latin typeface="+mj-lt"/>
              </a:rPr>
              <a:t>Một số ưu điểm khi sử dụng tre, mây hoặc song là: </a:t>
            </a:r>
            <a:r>
              <a:rPr lang="vi-VN" sz="3600" b="1" i="0" dirty="0">
                <a:solidFill>
                  <a:srgbClr val="7030A0"/>
                </a:solidFill>
                <a:effectLst/>
                <a:latin typeface="+mj-lt"/>
              </a:rPr>
              <a:t>nhẹ nhàng, chi phí thấp, nét đẹp mộc mạc, giản dị và thân thiện với môi trường.</a:t>
            </a:r>
          </a:p>
        </p:txBody>
      </p:sp>
    </p:spTree>
    <p:extLst>
      <p:ext uri="{BB962C8B-B14F-4D97-AF65-F5344CB8AC3E}">
        <p14:creationId xmlns:p14="http://schemas.microsoft.com/office/powerpoint/2010/main" val="33787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a:solidFill>
                  <a:srgbClr val="F77A08"/>
                </a:solidFill>
                <a:latin typeface="Times New Roman" pitchFamily="18" charset="0"/>
                <a:ea typeface="微软雅黑" panose="020B0503020204020204" charset="-122"/>
                <a:cs typeface="Times New Roman" pitchFamily="18" charset="0"/>
              </a:rPr>
              <a:t>VẬN</a:t>
            </a:r>
            <a:r>
              <a:rPr lang="en-US" altLang="zh-CN" sz="4000" b="1" dirty="0">
                <a:solidFill>
                  <a:srgbClr val="F77A08"/>
                </a:solidFill>
                <a:latin typeface="Times New Roman" pitchFamily="18" charset="0"/>
                <a:ea typeface="微软雅黑" panose="020B0503020204020204" charset="-122"/>
                <a:cs typeface="Times New Roman" pitchFamily="18" charset="0"/>
              </a:rPr>
              <a:t> </a:t>
            </a:r>
            <a:r>
              <a:rPr lang="en-US" altLang="zh-CN" sz="4000" b="1" dirty="0" err="1">
                <a:solidFill>
                  <a:srgbClr val="F77A08"/>
                </a:solidFill>
                <a:latin typeface="Times New Roman" pitchFamily="18" charset="0"/>
                <a:ea typeface="微软雅黑" panose="020B0503020204020204" charset="-122"/>
                <a:cs typeface="Times New Roman" pitchFamily="18" charset="0"/>
              </a:rPr>
              <a:t>DỤNG</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776" y="1470535"/>
            <a:ext cx="11346425" cy="1938992"/>
          </a:xfrm>
          <a:prstGeom prst="rect">
            <a:avLst/>
          </a:prstGeom>
          <a:noFill/>
          <a:ln>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
            <a:r>
              <a:rPr kumimoji="0" lang="vi-VN" sz="4000" b="1" i="0" u="none" strike="noStrike" kern="1200" cap="none" spc="0" normalizeH="0" baseline="0" noProof="0" dirty="0">
                <a:ln>
                  <a:noFill/>
                </a:ln>
                <a:solidFill>
                  <a:srgbClr val="002060"/>
                </a:solidFill>
                <a:effectLst/>
                <a:uLnTx/>
                <a:uFillTx/>
                <a:latin typeface="+mj-lt"/>
                <a:ea typeface="+mn-ea"/>
                <a:cs typeface="+mn-cs"/>
              </a:rPr>
              <a:t> </a:t>
            </a:r>
            <a:r>
              <a:rPr lang="vi-VN" sz="4000" b="1" dirty="0">
                <a:solidFill>
                  <a:srgbClr val="00B050"/>
                </a:solidFill>
                <a:latin typeface="+mj-lt"/>
              </a:rPr>
              <a:t>Làm đồ chơi hoặc vật dụng bằng tre, mây, song (ví dụ: ống cắm hút; chuông gió hoặc làm các “toà nhà”, …)</a:t>
            </a:r>
            <a:endParaRPr kumimoji="0" lang="en-US" sz="4000" b="1" i="0" u="none" strike="noStrike" kern="1200" cap="none" spc="0" normalizeH="0" baseline="0" noProof="0" dirty="0">
              <a:ln>
                <a:noFill/>
              </a:ln>
              <a:solidFill>
                <a:srgbClr val="00B050"/>
              </a:solidFill>
              <a:effectLst/>
              <a:uLnTx/>
              <a:uFillTx/>
              <a:latin typeface="+mj-lt"/>
            </a:endParaRPr>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4800626"/>
            <a:ext cx="3479800" cy="1637811"/>
          </a:xfrm>
          <a:prstGeom prst="rect">
            <a:avLst/>
          </a:prstGeom>
          <a:noFill/>
          <a:ln>
            <a:noFill/>
          </a:ln>
        </p:spPr>
      </p:pic>
    </p:spTree>
    <p:extLst>
      <p:ext uri="{BB962C8B-B14F-4D97-AF65-F5344CB8AC3E}">
        <p14:creationId xmlns:p14="http://schemas.microsoft.com/office/powerpoint/2010/main" val="41311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9F073-3947-4195-99EA-F3FF3BE209F5}"/>
              </a:ext>
            </a:extLst>
          </p:cNvPr>
          <p:cNvPicPr>
            <a:picLocks noChangeAspect="1"/>
          </p:cNvPicPr>
          <p:nvPr/>
        </p:nvPicPr>
        <p:blipFill>
          <a:blip r:embed="rId2"/>
          <a:stretch>
            <a:fillRect/>
          </a:stretch>
        </p:blipFill>
        <p:spPr>
          <a:xfrm>
            <a:off x="1524000" y="302732"/>
            <a:ext cx="3525080" cy="2758521"/>
          </a:xfrm>
          <a:prstGeom prst="rect">
            <a:avLst/>
          </a:prstGeom>
        </p:spPr>
      </p:pic>
      <p:pic>
        <p:nvPicPr>
          <p:cNvPr id="3" name="Picture 2">
            <a:extLst>
              <a:ext uri="{FF2B5EF4-FFF2-40B4-BE49-F238E27FC236}">
                <a16:creationId xmlns:a16="http://schemas.microsoft.com/office/drawing/2014/main" id="{53A2EECF-9DE0-42F4-85C9-F44D514014DC}"/>
              </a:ext>
            </a:extLst>
          </p:cNvPr>
          <p:cNvPicPr>
            <a:picLocks noChangeAspect="1"/>
          </p:cNvPicPr>
          <p:nvPr/>
        </p:nvPicPr>
        <p:blipFill>
          <a:blip r:embed="rId3"/>
          <a:stretch>
            <a:fillRect/>
          </a:stretch>
        </p:blipFill>
        <p:spPr>
          <a:xfrm>
            <a:off x="7175844" y="302730"/>
            <a:ext cx="3635932" cy="2758522"/>
          </a:xfrm>
          <a:prstGeom prst="rect">
            <a:avLst/>
          </a:prstGeom>
        </p:spPr>
      </p:pic>
      <p:pic>
        <p:nvPicPr>
          <p:cNvPr id="32770" name="Picture 2" descr="Chuông gió phong thủy: Công dụng, cách chọn và vị trí treo">
            <a:extLst>
              <a:ext uri="{FF2B5EF4-FFF2-40B4-BE49-F238E27FC236}">
                <a16:creationId xmlns:a16="http://schemas.microsoft.com/office/drawing/2014/main" id="{B0243846-E9A2-441F-97D5-4A2B3F372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81" y="3429001"/>
            <a:ext cx="4046329" cy="31262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1DE6A1-31CF-44DE-8CB2-6BE3AF0629DA}"/>
              </a:ext>
            </a:extLst>
          </p:cNvPr>
          <p:cNvPicPr>
            <a:picLocks noChangeAspect="1"/>
          </p:cNvPicPr>
          <p:nvPr/>
        </p:nvPicPr>
        <p:blipFill>
          <a:blip r:embed="rId5"/>
          <a:stretch>
            <a:fillRect/>
          </a:stretch>
        </p:blipFill>
        <p:spPr>
          <a:xfrm>
            <a:off x="4929807" y="3429001"/>
            <a:ext cx="3480907" cy="3126269"/>
          </a:xfrm>
          <a:prstGeom prst="rect">
            <a:avLst/>
          </a:prstGeom>
        </p:spPr>
      </p:pic>
      <p:pic>
        <p:nvPicPr>
          <p:cNvPr id="5" name="Picture 4">
            <a:extLst>
              <a:ext uri="{FF2B5EF4-FFF2-40B4-BE49-F238E27FC236}">
                <a16:creationId xmlns:a16="http://schemas.microsoft.com/office/drawing/2014/main" id="{002D6312-82D7-455B-8515-9F6A1BB7A5C4}"/>
              </a:ext>
            </a:extLst>
          </p:cNvPr>
          <p:cNvPicPr>
            <a:picLocks noChangeAspect="1"/>
          </p:cNvPicPr>
          <p:nvPr/>
        </p:nvPicPr>
        <p:blipFill>
          <a:blip r:embed="rId6"/>
          <a:stretch>
            <a:fillRect/>
          </a:stretch>
        </p:blipFill>
        <p:spPr>
          <a:xfrm>
            <a:off x="8410712" y="3429000"/>
            <a:ext cx="3480907" cy="2998304"/>
          </a:xfrm>
          <a:prstGeom prst="rect">
            <a:avLst/>
          </a:prstGeom>
        </p:spPr>
      </p:pic>
    </p:spTree>
    <p:extLst>
      <p:ext uri="{BB962C8B-B14F-4D97-AF65-F5344CB8AC3E}">
        <p14:creationId xmlns:p14="http://schemas.microsoft.com/office/powerpoint/2010/main" val="694255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0" descr="Paper bag"/>
          <p:cNvSpPr>
            <a:spLocks noChangeArrowheads="1" noChangeShapeType="1" noTextEdit="1"/>
          </p:cNvSpPr>
          <p:nvPr/>
        </p:nvSpPr>
        <p:spPr bwMode="auto">
          <a:xfrm>
            <a:off x="928688" y="2668248"/>
            <a:ext cx="10189255" cy="1751351"/>
          </a:xfrm>
          <a:prstGeom prst="rect">
            <a:avLst/>
          </a:prstGeom>
        </p:spPr>
        <p:txBody>
          <a:bodyPr wrap="none" fromWordArt="1">
            <a:prstTxWarp prst="textPlain">
              <a:avLst>
                <a:gd name="adj" fmla="val 50000"/>
              </a:avLst>
            </a:prstTxWarp>
          </a:bodyPr>
          <a:lstStyle/>
          <a:p>
            <a:pPr algn="ct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TẠM</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 </a:t>
            </a:r>
            <a:r>
              <a:rPr lang="en-US" sz="3600" kern="10" dirty="0" err="1">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BIỆT</a:t>
            </a: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CÁC EM HỌC TỐT, CHĂM NGOAN!</a:t>
            </a:r>
          </a:p>
        </p:txBody>
      </p:sp>
    </p:spTree>
    <p:extLst>
      <p:ext uri="{BB962C8B-B14F-4D97-AF65-F5344CB8AC3E}">
        <p14:creationId xmlns:p14="http://schemas.microsoft.com/office/powerpoint/2010/main" val="351847129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7"/>
                                        </p:tgtEl>
                                        <p:attrNameLst>
                                          <p:attrName>style.color</p:attrName>
                                        </p:attrNameLst>
                                      </p:cBhvr>
                                      <p:by>
                                        <p:hsl h="-7200000" s="0" l="0"/>
                                      </p:by>
                                    </p:animClr>
                                    <p:animClr clrSpc="hsl" dir="cw">
                                      <p:cBhvr>
                                        <p:cTn id="12" dur="500" fill="hold"/>
                                        <p:tgtEl>
                                          <p:spTgt spid="7"/>
                                        </p:tgtEl>
                                        <p:attrNameLst>
                                          <p:attrName>fillcolor</p:attrName>
                                        </p:attrNameLst>
                                      </p:cBhvr>
                                      <p:by>
                                        <p:hsl h="-7200000" s="0" l="0"/>
                                      </p:by>
                                    </p:animClr>
                                    <p:animClr clrSpc="hsl" dir="cw">
                                      <p:cBhvr>
                                        <p:cTn id="13" dur="500" fill="hold"/>
                                        <p:tgtEl>
                                          <p:spTgt spid="7"/>
                                        </p:tgtEl>
                                        <p:attrNameLst>
                                          <p:attrName>stroke.color</p:attrName>
                                        </p:attrNameLst>
                                      </p:cBhvr>
                                      <p:by>
                                        <p:hsl h="-7200000" s="0" l="0"/>
                                      </p:by>
                                    </p:animClr>
                                    <p:set>
                                      <p:cBhvr>
                                        <p:cTn id="1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flipH="1">
            <a:off x="-237195" y="2495549"/>
            <a:ext cx="4458040" cy="4816475"/>
          </a:xfrm>
          <a:prstGeom prst="rect">
            <a:avLst/>
          </a:prstGeom>
        </p:spPr>
      </p:pic>
      <p:sp>
        <p:nvSpPr>
          <p:cNvPr id="17" name="文本框 14"/>
          <p:cNvSpPr txBox="1"/>
          <p:nvPr/>
        </p:nvSpPr>
        <p:spPr>
          <a:xfrm>
            <a:off x="4688115" y="848995"/>
            <a:ext cx="6503716" cy="958339"/>
          </a:xfrm>
          <a:prstGeom prst="rect">
            <a:avLst/>
          </a:prstGeom>
          <a:noFill/>
        </p:spPr>
        <p:txBody>
          <a:bodyPr wrap="square" lIns="91440" tIns="45720" rIns="91440" bIns="45720" rtlCol="0">
            <a:spAutoFit/>
          </a:bodyPr>
          <a:lstStyle/>
          <a:p>
            <a:pPr algn="ctr">
              <a:lnSpc>
                <a:spcPct val="150000"/>
              </a:lnSpc>
            </a:pPr>
            <a:r>
              <a:rPr lang="en-US" altLang="zh-CN" sz="4265" b="1" dirty="0" err="1">
                <a:solidFill>
                  <a:srgbClr val="2DB2A4"/>
                </a:solidFill>
                <a:latin typeface="Times New Roman" pitchFamily="18" charset="0"/>
                <a:ea typeface="微软雅黑" panose="020B0503020204020204" charset="-122"/>
                <a:cs typeface="Times New Roman" pitchFamily="18" charset="0"/>
              </a:rPr>
              <a:t>NỘI</a:t>
            </a:r>
            <a:r>
              <a:rPr lang="en-US" altLang="zh-CN" sz="4265" b="1" dirty="0">
                <a:solidFill>
                  <a:srgbClr val="2DB2A4"/>
                </a:solidFill>
                <a:latin typeface="Times New Roman" pitchFamily="18" charset="0"/>
                <a:ea typeface="微软雅黑" panose="020B0503020204020204" charset="-122"/>
                <a:cs typeface="Times New Roman" pitchFamily="18" charset="0"/>
              </a:rPr>
              <a:t> DUNG </a:t>
            </a:r>
            <a:r>
              <a:rPr lang="en-US" altLang="zh-CN" sz="4265" b="1" dirty="0" err="1">
                <a:solidFill>
                  <a:srgbClr val="2DB2A4"/>
                </a:solidFill>
                <a:latin typeface="Times New Roman" pitchFamily="18" charset="0"/>
                <a:ea typeface="微软雅黑" panose="020B0503020204020204" charset="-122"/>
                <a:cs typeface="Times New Roman" pitchFamily="18" charset="0"/>
              </a:rPr>
              <a:t>BÀI</a:t>
            </a:r>
            <a:endParaRPr lang="en-US" altLang="zh-CN" sz="4265" b="1" dirty="0">
              <a:solidFill>
                <a:srgbClr val="F77A08"/>
              </a:solidFill>
              <a:latin typeface="Times New Roman" pitchFamily="18" charset="0"/>
              <a:ea typeface="Adobe 宋体 Std L" pitchFamily="18" charset="-122"/>
              <a:cs typeface="Times New Roman" pitchFamily="18" charset="0"/>
            </a:endParaRPr>
          </a:p>
        </p:txBody>
      </p:sp>
      <p:grpSp>
        <p:nvGrpSpPr>
          <p:cNvPr id="19" name="组合 10"/>
          <p:cNvGrpSpPr/>
          <p:nvPr/>
        </p:nvGrpSpPr>
        <p:grpSpPr>
          <a:xfrm>
            <a:off x="4281714" y="2169795"/>
            <a:ext cx="7213600" cy="736573"/>
            <a:chOff x="4874443" y="1988840"/>
            <a:chExt cx="7213600" cy="736573"/>
          </a:xfrm>
        </p:grpSpPr>
        <p:sp>
          <p:nvSpPr>
            <p:cNvPr id="20" name="圆角矩形 25"/>
            <p:cNvSpPr/>
            <p:nvPr/>
          </p:nvSpPr>
          <p:spPr>
            <a:xfrm>
              <a:off x="4874443" y="2221357"/>
              <a:ext cx="7213600" cy="504056"/>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KHỞI</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ĐỘNG</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45" name="圆角矩形 44"/>
            <p:cNvSpPr/>
            <p:nvPr/>
          </p:nvSpPr>
          <p:spPr>
            <a:xfrm>
              <a:off x="9481963" y="198884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Times New Roman" pitchFamily="18" charset="0"/>
                  <a:ea typeface="微软雅黑" panose="020B0503020204020204" charset="-122"/>
                  <a:cs typeface="Times New Roman" pitchFamily="18" charset="0"/>
                </a:rPr>
                <a:t>1</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46" name="组合 10"/>
          <p:cNvGrpSpPr/>
          <p:nvPr/>
        </p:nvGrpSpPr>
        <p:grpSpPr>
          <a:xfrm>
            <a:off x="4281714" y="3055704"/>
            <a:ext cx="7213600" cy="736573"/>
            <a:chOff x="4874443" y="1988840"/>
            <a:chExt cx="721360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HÌNH</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THÀNH</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KIẾN</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THỨC</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48" name="圆角矩形 5"/>
            <p:cNvSpPr/>
            <p:nvPr/>
          </p:nvSpPr>
          <p:spPr>
            <a:xfrm>
              <a:off x="9481963" y="1988840"/>
              <a:ext cx="2301280" cy="484545"/>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Times New Roman" pitchFamily="18" charset="0"/>
                  <a:ea typeface="微软雅黑" panose="020B0503020204020204" charset="-122"/>
                  <a:cs typeface="Times New Roman" pitchFamily="18" charset="0"/>
                </a:rPr>
                <a:t>2</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49" name="组合 10"/>
          <p:cNvGrpSpPr/>
          <p:nvPr/>
        </p:nvGrpSpPr>
        <p:grpSpPr>
          <a:xfrm>
            <a:off x="4281714" y="3941555"/>
            <a:ext cx="7213600" cy="736573"/>
            <a:chOff x="4874443" y="1988840"/>
            <a:chExt cx="7213600" cy="736573"/>
          </a:xfrm>
        </p:grpSpPr>
        <p:sp>
          <p:nvSpPr>
            <p:cNvPr id="50" name="圆角矩形 25"/>
            <p:cNvSpPr/>
            <p:nvPr/>
          </p:nvSpPr>
          <p:spPr>
            <a:xfrm>
              <a:off x="4874443" y="2221357"/>
              <a:ext cx="7213600" cy="504056"/>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THỰC</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HÀNH</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LUYỆN</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TẬP</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51" name="圆角矩形 5"/>
            <p:cNvSpPr/>
            <p:nvPr/>
          </p:nvSpPr>
          <p:spPr>
            <a:xfrm>
              <a:off x="9481963" y="198884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Times New Roman" pitchFamily="18" charset="0"/>
                  <a:ea typeface="微软雅黑" panose="020B0503020204020204" charset="-122"/>
                  <a:cs typeface="Times New Roman" pitchFamily="18" charset="0"/>
                </a:rPr>
                <a:t>3</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grpSp>
        <p:nvGrpSpPr>
          <p:cNvPr id="52" name="组合 10"/>
          <p:cNvGrpSpPr/>
          <p:nvPr/>
        </p:nvGrpSpPr>
        <p:grpSpPr>
          <a:xfrm>
            <a:off x="4281714" y="4786022"/>
            <a:ext cx="7213600" cy="736573"/>
            <a:chOff x="4874443" y="1988840"/>
            <a:chExt cx="7213600" cy="736573"/>
          </a:xfrm>
        </p:grpSpPr>
        <p:sp>
          <p:nvSpPr>
            <p:cNvPr id="53"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VẬN</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DỤNG</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TRẢI</a:t>
              </a:r>
              <a:r>
                <a:rPr lang="en-US" altLang="zh-CN" sz="2400" b="1" dirty="0">
                  <a:solidFill>
                    <a:schemeClr val="tx1">
                      <a:lumMod val="75000"/>
                      <a:lumOff val="25000"/>
                    </a:schemeClr>
                  </a:solidFill>
                  <a:latin typeface="Times New Roman" pitchFamily="18" charset="0"/>
                  <a:ea typeface="微软雅黑" panose="020B0503020204020204" charset="-122"/>
                  <a:cs typeface="Times New Roman" pitchFamily="18" charset="0"/>
                </a:rPr>
                <a:t> </a:t>
              </a:r>
              <a:r>
                <a:rPr lang="en-US" altLang="zh-CN" sz="2400" b="1" dirty="0" err="1">
                  <a:solidFill>
                    <a:schemeClr val="tx1">
                      <a:lumMod val="75000"/>
                      <a:lumOff val="25000"/>
                    </a:schemeClr>
                  </a:solidFill>
                  <a:latin typeface="Times New Roman" pitchFamily="18" charset="0"/>
                  <a:ea typeface="微软雅黑" panose="020B0503020204020204" charset="-122"/>
                  <a:cs typeface="Times New Roman" pitchFamily="18" charset="0"/>
                </a:rPr>
                <a:t>NGHIỆM</a:t>
              </a:r>
              <a:endParaRPr lang="zh-CN" altLang="en-US" sz="2400" b="1" dirty="0">
                <a:solidFill>
                  <a:schemeClr val="tx1">
                    <a:lumMod val="75000"/>
                    <a:lumOff val="25000"/>
                  </a:schemeClr>
                </a:solidFill>
                <a:latin typeface="Times New Roman" pitchFamily="18" charset="0"/>
                <a:ea typeface="微软雅黑" panose="020B0503020204020204" charset="-122"/>
                <a:cs typeface="Times New Roman" pitchFamily="18" charset="0"/>
              </a:endParaRPr>
            </a:p>
          </p:txBody>
        </p:sp>
        <p:sp>
          <p:nvSpPr>
            <p:cNvPr id="54" name="圆角矩形 5"/>
            <p:cNvSpPr/>
            <p:nvPr/>
          </p:nvSpPr>
          <p:spPr>
            <a:xfrm>
              <a:off x="9481963" y="1988840"/>
              <a:ext cx="2301280" cy="484545"/>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Times New Roman" pitchFamily="18" charset="0"/>
                  <a:ea typeface="微软雅黑" panose="020B0503020204020204" charset="-122"/>
                  <a:cs typeface="Times New Roman" pitchFamily="18" charset="0"/>
                </a:rPr>
                <a:t>4</a:t>
              </a:r>
              <a:endParaRPr lang="zh-CN" altLang="en-US" sz="2400" b="1" dirty="0">
                <a:solidFill>
                  <a:schemeClr val="bg1"/>
                </a:solidFill>
                <a:latin typeface="Times New Roman" pitchFamily="18" charset="0"/>
                <a:ea typeface="微软雅黑" panose="020B0503020204020204" charset="-122"/>
                <a:cs typeface="Times New Roman" pitchFamily="18" charset="0"/>
              </a:endParaRP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950"/>
                            </p:stCondLst>
                            <p:childTnLst>
                              <p:par>
                                <p:cTn id="11" presetID="2" presetClass="entr" presetSubtype="2" decel="10000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1450"/>
                            </p:stCondLst>
                            <p:childTnLst>
                              <p:par>
                                <p:cTn id="16" presetID="2" presetClass="entr" presetSubtype="8" decel="10000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500" fill="hold"/>
                                        <p:tgtEl>
                                          <p:spTgt spid="46"/>
                                        </p:tgtEl>
                                        <p:attrNameLst>
                                          <p:attrName>ppt_x</p:attrName>
                                        </p:attrNameLst>
                                      </p:cBhvr>
                                      <p:tavLst>
                                        <p:tav tm="0">
                                          <p:val>
                                            <p:strVal val="0-#ppt_w/2"/>
                                          </p:val>
                                        </p:tav>
                                        <p:tav tm="100000">
                                          <p:val>
                                            <p:strVal val="#ppt_x"/>
                                          </p:val>
                                        </p:tav>
                                      </p:tavLst>
                                    </p:anim>
                                    <p:anim calcmode="lin" valueType="num">
                                      <p:cBhvr additive="base">
                                        <p:cTn id="19" dur="500" fill="hold"/>
                                        <p:tgtEl>
                                          <p:spTgt spid="46"/>
                                        </p:tgtEl>
                                        <p:attrNameLst>
                                          <p:attrName>ppt_y</p:attrName>
                                        </p:attrNameLst>
                                      </p:cBhvr>
                                      <p:tavLst>
                                        <p:tav tm="0">
                                          <p:val>
                                            <p:strVal val="#ppt_y"/>
                                          </p:val>
                                        </p:tav>
                                        <p:tav tm="100000">
                                          <p:val>
                                            <p:strVal val="#ppt_y"/>
                                          </p:val>
                                        </p:tav>
                                      </p:tavLst>
                                    </p:anim>
                                  </p:childTnLst>
                                </p:cTn>
                              </p:par>
                            </p:childTnLst>
                          </p:cTn>
                        </p:par>
                        <p:par>
                          <p:cTn id="20" fill="hold">
                            <p:stCondLst>
                              <p:cond delay="1950"/>
                            </p:stCondLst>
                            <p:childTnLst>
                              <p:par>
                                <p:cTn id="21" presetID="2" presetClass="entr" presetSubtype="2" decel="10000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2450"/>
                            </p:stCondLst>
                            <p:childTnLst>
                              <p:par>
                                <p:cTn id="26" presetID="2" presetClass="entr" presetSubtype="8" decel="10000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a:solidFill>
                  <a:srgbClr val="F77A08"/>
                </a:solidFill>
                <a:latin typeface="Times New Roman" pitchFamily="18" charset="0"/>
                <a:ea typeface="微软雅黑" panose="020B0503020204020204" charset="-122"/>
                <a:cs typeface="Times New Roman" pitchFamily="18" charset="0"/>
              </a:rPr>
              <a:t>KHỞI</a:t>
            </a:r>
            <a:r>
              <a:rPr lang="en-US" altLang="zh-CN" sz="4000" b="1" dirty="0">
                <a:solidFill>
                  <a:srgbClr val="F77A08"/>
                </a:solidFill>
                <a:latin typeface="Times New Roman" pitchFamily="18" charset="0"/>
                <a:ea typeface="微软雅黑" panose="020B0503020204020204" charset="-122"/>
                <a:cs typeface="Times New Roman" pitchFamily="18" charset="0"/>
              </a:rPr>
              <a:t> </a:t>
            </a:r>
            <a:r>
              <a:rPr lang="en-US" altLang="zh-CN" sz="4000" b="1" dirty="0" err="1">
                <a:solidFill>
                  <a:srgbClr val="F77A08"/>
                </a:solidFill>
                <a:latin typeface="Times New Roman" pitchFamily="18" charset="0"/>
                <a:ea typeface="微软雅黑" panose="020B0503020204020204" charset="-122"/>
                <a:cs typeface="Times New Roman" pitchFamily="18" charset="0"/>
              </a:rPr>
              <a:t>ĐỘNG</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D262B5-12A5-49FB-9944-5B409D414CC7}"/>
              </a:ext>
            </a:extLst>
          </p:cNvPr>
          <p:cNvSpPr txBox="1"/>
          <p:nvPr/>
        </p:nvSpPr>
        <p:spPr>
          <a:xfrm>
            <a:off x="1" y="281755"/>
            <a:ext cx="7429500" cy="2246769"/>
          </a:xfrm>
          <a:prstGeom prst="rect">
            <a:avLst/>
          </a:prstGeom>
          <a:noFill/>
        </p:spPr>
        <p:txBody>
          <a:bodyPr wrap="square">
            <a:spAutoFit/>
          </a:bodyPr>
          <a:lstStyle/>
          <a:p>
            <a:pPr algn="ctr"/>
            <a:r>
              <a:rPr lang="vi-VN" sz="2800" b="1" i="0" dirty="0">
                <a:solidFill>
                  <a:srgbClr val="7030A0"/>
                </a:solidFill>
                <a:effectLst/>
                <a:latin typeface="Times New Roman" pitchFamily="18" charset="0"/>
                <a:cs typeface="Times New Roman" pitchFamily="18" charset="0"/>
              </a:rPr>
              <a:t>Giữa đông ngỡ bụi chà rào</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Hết đông hoa nở một màu hồng tươi</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Cây gì lạ thế bạn ơi</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Xuân về ai cũng thích chơi trong nhà.</a:t>
            </a:r>
            <a:endParaRPr lang="en-US" sz="2800" b="1" i="0" dirty="0">
              <a:solidFill>
                <a:srgbClr val="7030A0"/>
              </a:solidFill>
              <a:effectLst/>
              <a:latin typeface="Times New Roman" pitchFamily="18" charset="0"/>
              <a:cs typeface="Times New Roman" pitchFamily="18" charset="0"/>
            </a:endParaRPr>
          </a:p>
          <a:p>
            <a:pPr algn="ctr"/>
            <a:r>
              <a:rPr lang="en-US" sz="2800" b="1" i="1" dirty="0">
                <a:solidFill>
                  <a:srgbClr val="FF0000"/>
                </a:solidFill>
                <a:effectLst/>
                <a:latin typeface="Times New Roman" pitchFamily="18" charset="0"/>
                <a:cs typeface="Times New Roman" pitchFamily="18" charset="0"/>
              </a:rPr>
              <a:t>(</a:t>
            </a:r>
            <a:r>
              <a:rPr lang="en-US" sz="2800" b="1" i="1" dirty="0" err="1">
                <a:solidFill>
                  <a:srgbClr val="FF0000"/>
                </a:solidFill>
                <a:effectLst/>
                <a:latin typeface="Times New Roman" pitchFamily="18" charset="0"/>
                <a:cs typeface="Times New Roman" pitchFamily="18" charset="0"/>
              </a:rPr>
              <a:t>Đó</a:t>
            </a:r>
            <a:r>
              <a:rPr lang="en-US" sz="2800" b="1" i="1" dirty="0">
                <a:solidFill>
                  <a:srgbClr val="FF0000"/>
                </a:solidFill>
                <a:effectLst/>
                <a:latin typeface="Times New Roman" pitchFamily="18" charset="0"/>
                <a:cs typeface="Times New Roman" pitchFamily="18" charset="0"/>
              </a:rPr>
              <a:t> </a:t>
            </a:r>
            <a:r>
              <a:rPr lang="en-US" sz="2800" b="1" i="1" dirty="0" err="1">
                <a:solidFill>
                  <a:srgbClr val="FF0000"/>
                </a:solidFill>
                <a:effectLst/>
                <a:latin typeface="Times New Roman" pitchFamily="18" charset="0"/>
                <a:cs typeface="Times New Roman" pitchFamily="18" charset="0"/>
              </a:rPr>
              <a:t>là</a:t>
            </a:r>
            <a:r>
              <a:rPr lang="en-US" sz="2800" b="1" i="1" dirty="0">
                <a:solidFill>
                  <a:srgbClr val="FF0000"/>
                </a:solidFill>
                <a:effectLst/>
                <a:latin typeface="Times New Roman" pitchFamily="18" charset="0"/>
                <a:cs typeface="Times New Roman" pitchFamily="18" charset="0"/>
              </a:rPr>
              <a:t> </a:t>
            </a:r>
            <a:r>
              <a:rPr lang="en-US" sz="2800" b="1" i="1" dirty="0" err="1">
                <a:solidFill>
                  <a:srgbClr val="FF0000"/>
                </a:solidFill>
                <a:effectLst/>
                <a:latin typeface="Times New Roman" pitchFamily="18" charset="0"/>
                <a:cs typeface="Times New Roman" pitchFamily="18" charset="0"/>
              </a:rPr>
              <a:t>cây</a:t>
            </a:r>
            <a:r>
              <a:rPr lang="en-US" sz="2800" b="1" i="1" dirty="0">
                <a:solidFill>
                  <a:srgbClr val="FF0000"/>
                </a:solidFill>
                <a:effectLst/>
                <a:latin typeface="Times New Roman" pitchFamily="18" charset="0"/>
                <a:cs typeface="Times New Roman" pitchFamily="18" charset="0"/>
              </a:rPr>
              <a:t> </a:t>
            </a:r>
            <a:r>
              <a:rPr lang="en-US" sz="2800" b="1" i="1" dirty="0" err="1">
                <a:solidFill>
                  <a:srgbClr val="FF0000"/>
                </a:solidFill>
                <a:effectLst/>
                <a:latin typeface="Times New Roman" pitchFamily="18" charset="0"/>
                <a:cs typeface="Times New Roman" pitchFamily="18" charset="0"/>
              </a:rPr>
              <a:t>gì</a:t>
            </a:r>
            <a:r>
              <a:rPr lang="en-US" sz="2800" b="1" i="1" dirty="0">
                <a:solidFill>
                  <a:srgbClr val="FF0000"/>
                </a:solidFill>
                <a:effectLst/>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B5A4204-B3DE-4368-A04D-7E75BC29F24A}"/>
              </a:ext>
            </a:extLst>
          </p:cNvPr>
          <p:cNvPicPr>
            <a:picLocks noChangeAspect="1"/>
          </p:cNvPicPr>
          <p:nvPr/>
        </p:nvPicPr>
        <p:blipFill>
          <a:blip r:embed="rId2"/>
          <a:stretch>
            <a:fillRect/>
          </a:stretch>
        </p:blipFill>
        <p:spPr>
          <a:xfrm>
            <a:off x="7734301" y="281755"/>
            <a:ext cx="4152899" cy="2202924"/>
          </a:xfrm>
          <a:prstGeom prst="rect">
            <a:avLst/>
          </a:prstGeom>
        </p:spPr>
      </p:pic>
      <p:sp>
        <p:nvSpPr>
          <p:cNvPr id="6" name="TextBox 5">
            <a:extLst>
              <a:ext uri="{FF2B5EF4-FFF2-40B4-BE49-F238E27FC236}">
                <a16:creationId xmlns:a16="http://schemas.microsoft.com/office/drawing/2014/main" id="{590493A7-42AE-4B30-810F-C02E8DD7F10F}"/>
              </a:ext>
            </a:extLst>
          </p:cNvPr>
          <p:cNvSpPr txBox="1"/>
          <p:nvPr/>
        </p:nvSpPr>
        <p:spPr>
          <a:xfrm>
            <a:off x="0" y="2852150"/>
            <a:ext cx="7391400" cy="2246769"/>
          </a:xfrm>
          <a:prstGeom prst="rect">
            <a:avLst/>
          </a:prstGeom>
          <a:noFill/>
        </p:spPr>
        <p:txBody>
          <a:bodyPr wrap="square">
            <a:spAutoFit/>
          </a:bodyPr>
          <a:lstStyle/>
          <a:p>
            <a:pPr algn="ctr"/>
            <a:r>
              <a:rPr lang="vi-VN" sz="2800" b="1" i="0" dirty="0">
                <a:solidFill>
                  <a:srgbClr val="7030A0"/>
                </a:solidFill>
                <a:effectLst/>
                <a:latin typeface="Times New Roman" pitchFamily="18" charset="0"/>
                <a:cs typeface="Times New Roman" pitchFamily="18" charset="0"/>
              </a:rPr>
              <a:t>Quê em ở chốn ao tù</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Vượt qua mặt nước, võng dù thấp cao</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Đến ngày mở mắt ra chào</a:t>
            </a:r>
            <a:br>
              <a:rPr lang="vi-VN" sz="2800" b="1" dirty="0">
                <a:solidFill>
                  <a:srgbClr val="7030A0"/>
                </a:solidFill>
                <a:latin typeface="Times New Roman" pitchFamily="18" charset="0"/>
                <a:cs typeface="Times New Roman" pitchFamily="18" charset="0"/>
              </a:rPr>
            </a:br>
            <a:r>
              <a:rPr lang="vi-VN" sz="2800" b="1" i="0" dirty="0">
                <a:solidFill>
                  <a:srgbClr val="7030A0"/>
                </a:solidFill>
                <a:effectLst/>
                <a:latin typeface="Times New Roman" pitchFamily="18" charset="0"/>
                <a:cs typeface="Times New Roman" pitchFamily="18" charset="0"/>
              </a:rPr>
              <a:t>Soi gương mới biết tự hào tốt tươi.</a:t>
            </a:r>
            <a:endParaRPr lang="en-US" sz="2800" b="1" i="0" dirty="0">
              <a:solidFill>
                <a:srgbClr val="7030A0"/>
              </a:solidFill>
              <a:effectLst/>
              <a:latin typeface="Times New Roman" pitchFamily="18" charset="0"/>
              <a:cs typeface="Times New Roman" pitchFamily="18" charset="0"/>
            </a:endParaRPr>
          </a:p>
          <a:p>
            <a:pPr algn="ctr"/>
            <a:r>
              <a:rPr lang="en-US" sz="2800" b="1" i="1" dirty="0">
                <a:solidFill>
                  <a:srgbClr val="FF0000"/>
                </a:solidFill>
                <a:latin typeface="Times New Roman" pitchFamily="18" charset="0"/>
                <a:cs typeface="Times New Roman" pitchFamily="18" charset="0"/>
              </a:rPr>
              <a:t>(</a:t>
            </a:r>
            <a:r>
              <a:rPr lang="en-US" sz="2800" b="1" i="1" dirty="0" err="1">
                <a:solidFill>
                  <a:srgbClr val="FF0000"/>
                </a:solidFill>
                <a:latin typeface="Times New Roman" pitchFamily="18" charset="0"/>
                <a:cs typeface="Times New Roman" pitchFamily="18" charset="0"/>
              </a:rPr>
              <a:t>Đó</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là</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cây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gì</a:t>
            </a:r>
            <a:r>
              <a:rPr lang="en-US" sz="2800" b="1" i="1" dirty="0">
                <a:solidFill>
                  <a:srgbClr val="FF0000"/>
                </a:solidFill>
                <a:latin typeface="Times New Roman" pitchFamily="18" charset="0"/>
                <a:cs typeface="Times New Roman" pitchFamily="18" charset="0"/>
              </a:rPr>
              <a:t>?)</a:t>
            </a:r>
          </a:p>
        </p:txBody>
      </p:sp>
      <p:pic>
        <p:nvPicPr>
          <p:cNvPr id="7" name="Picture 6">
            <a:extLst>
              <a:ext uri="{FF2B5EF4-FFF2-40B4-BE49-F238E27FC236}">
                <a16:creationId xmlns:a16="http://schemas.microsoft.com/office/drawing/2014/main" id="{22EBAD36-B0DF-4425-8380-8FFD7EDC2F8E}"/>
              </a:ext>
            </a:extLst>
          </p:cNvPr>
          <p:cNvPicPr>
            <a:picLocks noChangeAspect="1"/>
          </p:cNvPicPr>
          <p:nvPr/>
        </p:nvPicPr>
        <p:blipFill>
          <a:blip r:embed="rId3"/>
          <a:stretch>
            <a:fillRect/>
          </a:stretch>
        </p:blipFill>
        <p:spPr>
          <a:xfrm>
            <a:off x="7732694" y="3009899"/>
            <a:ext cx="4213475" cy="2228851"/>
          </a:xfrm>
          <a:prstGeom prst="rect">
            <a:avLst/>
          </a:prstGeom>
        </p:spPr>
      </p:pic>
    </p:spTree>
    <p:extLst>
      <p:ext uri="{BB962C8B-B14F-4D97-AF65-F5344CB8AC3E}">
        <p14:creationId xmlns:p14="http://schemas.microsoft.com/office/powerpoint/2010/main" val="30294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49FAE-DAAB-4276-8B45-41517A30A702}"/>
              </a:ext>
            </a:extLst>
          </p:cNvPr>
          <p:cNvSpPr txBox="1"/>
          <p:nvPr/>
        </p:nvSpPr>
        <p:spPr>
          <a:xfrm>
            <a:off x="680279" y="446758"/>
            <a:ext cx="5168071" cy="2246769"/>
          </a:xfrm>
          <a:prstGeom prst="rect">
            <a:avLst/>
          </a:prstGeom>
          <a:noFill/>
        </p:spPr>
        <p:txBody>
          <a:bodyPr wrap="square">
            <a:spAutoFit/>
          </a:bodyPr>
          <a:lstStyle/>
          <a:p>
            <a:pPr algn="just"/>
            <a:r>
              <a:rPr lang="vi-VN" sz="2800" b="1" dirty="0">
                <a:solidFill>
                  <a:srgbClr val="7030A0"/>
                </a:solidFill>
                <a:effectLst/>
                <a:latin typeface="Times New Roman" panose="02020603050405020304" pitchFamily="18" charset="0"/>
                <a:cs typeface="Times New Roman" panose="02020603050405020304" pitchFamily="18" charset="0"/>
              </a:rPr>
              <a:t>Cây gì nho nhỏ</a:t>
            </a:r>
          </a:p>
          <a:p>
            <a:pPr algn="just"/>
            <a:r>
              <a:rPr lang="vi-VN" sz="2800" b="1" dirty="0">
                <a:solidFill>
                  <a:srgbClr val="7030A0"/>
                </a:solidFill>
                <a:effectLst/>
                <a:latin typeface="Times New Roman" panose="02020603050405020304" pitchFamily="18" charset="0"/>
                <a:cs typeface="Times New Roman" panose="02020603050405020304" pitchFamily="18" charset="0"/>
              </a:rPr>
              <a:t>Hạt nó nuôi người</a:t>
            </a:r>
          </a:p>
          <a:p>
            <a:pPr algn="just"/>
            <a:r>
              <a:rPr lang="vi-VN" sz="2800" b="1" dirty="0">
                <a:solidFill>
                  <a:srgbClr val="7030A0"/>
                </a:solidFill>
                <a:effectLst/>
                <a:latin typeface="Times New Roman" panose="02020603050405020304" pitchFamily="18" charset="0"/>
                <a:cs typeface="Times New Roman" panose="02020603050405020304" pitchFamily="18" charset="0"/>
              </a:rPr>
              <a:t>Chín vàng nơi nơi</a:t>
            </a:r>
          </a:p>
          <a:p>
            <a:pPr algn="just"/>
            <a:r>
              <a:rPr lang="vi-VN" sz="2800" b="1" dirty="0">
                <a:solidFill>
                  <a:srgbClr val="7030A0"/>
                </a:solidFill>
                <a:effectLst/>
                <a:latin typeface="Times New Roman" panose="02020603050405020304" pitchFamily="18" charset="0"/>
                <a:cs typeface="Times New Roman" panose="02020603050405020304" pitchFamily="18" charset="0"/>
              </a:rPr>
              <a:t>Dân làng đi hái</a:t>
            </a:r>
            <a:r>
              <a:rPr lang="en-US" sz="2800" b="1" dirty="0">
                <a:solidFill>
                  <a:srgbClr val="7030A0"/>
                </a:solidFill>
                <a:latin typeface="Times New Roman" panose="02020603050405020304" pitchFamily="18" charset="0"/>
                <a:cs typeface="Times New Roman" panose="02020603050405020304" pitchFamily="18" charset="0"/>
              </a:rPr>
              <a:t>?</a:t>
            </a:r>
          </a:p>
          <a:p>
            <a:pPr algn="ctr"/>
            <a:r>
              <a:rPr lang="en-US" sz="2800" b="1" i="1" dirty="0">
                <a:solidFill>
                  <a:srgbClr val="FF0000"/>
                </a:solidFill>
                <a:effectLst/>
                <a:latin typeface="Times New Roman" panose="02020603050405020304" pitchFamily="18" charset="0"/>
                <a:cs typeface="Times New Roman" panose="02020603050405020304" pitchFamily="18" charset="0"/>
              </a:rPr>
              <a:t>(</a:t>
            </a:r>
            <a:r>
              <a:rPr lang="en-US" sz="2800" b="1" i="1" dirty="0" err="1">
                <a:solidFill>
                  <a:srgbClr val="FF0000"/>
                </a:solidFill>
                <a:effectLst/>
                <a:latin typeface="Times New Roman" panose="02020603050405020304" pitchFamily="18" charset="0"/>
                <a:cs typeface="Times New Roman" panose="02020603050405020304" pitchFamily="18" charset="0"/>
              </a:rPr>
              <a:t>Đ</a:t>
            </a:r>
            <a:r>
              <a:rPr lang="en-US" sz="2800" b="1" i="1" dirty="0" err="1">
                <a:solidFill>
                  <a:srgbClr val="FF0000"/>
                </a:solidFill>
                <a:latin typeface="Times New Roman" panose="02020603050405020304" pitchFamily="18" charset="0"/>
                <a:cs typeface="Times New Roman" panose="02020603050405020304" pitchFamily="18" charset="0"/>
              </a:rPr>
              <a:t>ó</a:t>
            </a:r>
            <a:r>
              <a:rPr lang="en-US" sz="2800" b="1" i="1" dirty="0">
                <a:solidFill>
                  <a:srgbClr val="FF0000"/>
                </a:solidFill>
                <a:latin typeface="Times New Roman" panose="02020603050405020304" pitchFamily="18" charset="0"/>
                <a:cs typeface="Times New Roman" panose="02020603050405020304" pitchFamily="18" charset="0"/>
              </a:rPr>
              <a:t> l</a:t>
            </a:r>
            <a:r>
              <a:rPr lang="vi-VN" sz="2800" b="1" i="1" dirty="0">
                <a:solidFill>
                  <a:srgbClr val="FF0000"/>
                </a:solidFill>
                <a:effectLst/>
                <a:latin typeface="Times New Roman" panose="02020603050405020304" pitchFamily="18" charset="0"/>
                <a:cs typeface="Times New Roman" panose="02020603050405020304" pitchFamily="18" charset="0"/>
              </a:rPr>
              <a:t>à cây gì?</a:t>
            </a:r>
            <a:r>
              <a:rPr lang="en-US" sz="2800" b="1" i="1" dirty="0">
                <a:solidFill>
                  <a:srgbClr val="FF0000"/>
                </a:solidFill>
                <a:latin typeface="Times New Roman" panose="02020603050405020304" pitchFamily="18" charset="0"/>
                <a:cs typeface="Times New Roman" panose="02020603050405020304" pitchFamily="18" charset="0"/>
              </a:rPr>
              <a:t>)</a:t>
            </a:r>
            <a:endParaRPr lang="vi-VN" sz="2800" b="1" i="1" dirty="0">
              <a:solidFill>
                <a:srgbClr val="FF0000"/>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A02E79E-1285-4CA2-8EE1-A3BEE1A66E5A}"/>
              </a:ext>
            </a:extLst>
          </p:cNvPr>
          <p:cNvSpPr txBox="1"/>
          <p:nvPr/>
        </p:nvSpPr>
        <p:spPr>
          <a:xfrm>
            <a:off x="4648200" y="3293166"/>
            <a:ext cx="7543800" cy="2246769"/>
          </a:xfrm>
          <a:prstGeom prst="rect">
            <a:avLst/>
          </a:prstGeom>
          <a:noFill/>
        </p:spPr>
        <p:txBody>
          <a:bodyPr wrap="square">
            <a:spAutoFit/>
          </a:bodyPr>
          <a:lstStyle/>
          <a:p>
            <a:pPr algn="ctr"/>
            <a:r>
              <a:rPr lang="vi-VN" sz="2800" b="1" dirty="0">
                <a:solidFill>
                  <a:srgbClr val="7030A0"/>
                </a:solidFill>
                <a:effectLst/>
                <a:latin typeface="Times New Roman" panose="02020603050405020304" pitchFamily="18" charset="0"/>
                <a:cs typeface="Times New Roman" panose="02020603050405020304" pitchFamily="18" charset="0"/>
              </a:rPr>
              <a:t>Hè về áo đỏ như son</a:t>
            </a:r>
          </a:p>
          <a:p>
            <a:pPr algn="ctr"/>
            <a:r>
              <a:rPr lang="vi-VN" sz="2800" b="1" dirty="0">
                <a:solidFill>
                  <a:srgbClr val="7030A0"/>
                </a:solidFill>
                <a:effectLst/>
                <a:latin typeface="Times New Roman" panose="02020603050405020304" pitchFamily="18" charset="0"/>
                <a:cs typeface="Times New Roman" panose="02020603050405020304" pitchFamily="18" charset="0"/>
              </a:rPr>
              <a:t>Hè đi thay lá xanh non mượt mà</a:t>
            </a:r>
          </a:p>
          <a:p>
            <a:pPr algn="ctr"/>
            <a:r>
              <a:rPr lang="vi-VN" sz="2800" b="1" dirty="0">
                <a:solidFill>
                  <a:srgbClr val="7030A0"/>
                </a:solidFill>
                <a:effectLst/>
                <a:latin typeface="Times New Roman" panose="02020603050405020304" pitchFamily="18" charset="0"/>
                <a:cs typeface="Times New Roman" panose="02020603050405020304" pitchFamily="18" charset="0"/>
              </a:rPr>
              <a:t>Bao nhiêu tay toả rộng ra</a:t>
            </a:r>
          </a:p>
          <a:p>
            <a:pPr algn="ctr"/>
            <a:r>
              <a:rPr lang="vi-VN" sz="2800" b="1" dirty="0">
                <a:solidFill>
                  <a:srgbClr val="7030A0"/>
                </a:solidFill>
                <a:effectLst/>
                <a:latin typeface="Times New Roman" panose="02020603050405020304" pitchFamily="18" charset="0"/>
                <a:cs typeface="Times New Roman" panose="02020603050405020304" pitchFamily="18" charset="0"/>
              </a:rPr>
              <a:t>Như vẫy như đón bạn ta đến trường</a:t>
            </a:r>
            <a:r>
              <a:rPr lang="en-US" sz="2800" b="1" dirty="0">
                <a:solidFill>
                  <a:srgbClr val="7030A0"/>
                </a:solidFill>
                <a:effectLst/>
                <a:latin typeface="Times New Roman" panose="02020603050405020304" pitchFamily="18" charset="0"/>
                <a:cs typeface="Times New Roman" panose="02020603050405020304" pitchFamily="18" charset="0"/>
              </a:rPr>
              <a:t>.</a:t>
            </a:r>
          </a:p>
          <a:p>
            <a:pPr algn="ctr"/>
            <a:r>
              <a:rPr lang="en-US" sz="2800" b="1" i="1" dirty="0">
                <a:solidFill>
                  <a:srgbClr val="FF0000"/>
                </a:solidFill>
                <a:effectLst/>
                <a:latin typeface="Times New Roman" panose="02020603050405020304" pitchFamily="18" charset="0"/>
                <a:cs typeface="Times New Roman" panose="02020603050405020304" pitchFamily="18" charset="0"/>
              </a:rPr>
              <a:t>(</a:t>
            </a:r>
            <a:r>
              <a:rPr lang="en-US" sz="2800" b="1" i="1" dirty="0" err="1">
                <a:solidFill>
                  <a:srgbClr val="FF0000"/>
                </a:solidFill>
                <a:effectLst/>
                <a:latin typeface="Times New Roman" panose="02020603050405020304" pitchFamily="18" charset="0"/>
                <a:cs typeface="Times New Roman" panose="02020603050405020304" pitchFamily="18" charset="0"/>
              </a:rPr>
              <a:t>Đ</a:t>
            </a:r>
            <a:r>
              <a:rPr lang="en-US" sz="2800" b="1" i="1" dirty="0" err="1">
                <a:solidFill>
                  <a:srgbClr val="FF0000"/>
                </a:solidFill>
                <a:latin typeface="Times New Roman" panose="02020603050405020304" pitchFamily="18" charset="0"/>
                <a:cs typeface="Times New Roman" panose="02020603050405020304" pitchFamily="18" charset="0"/>
              </a:rPr>
              <a:t>ó</a:t>
            </a:r>
            <a:r>
              <a:rPr lang="en-US" sz="2800" b="1" i="1" dirty="0">
                <a:solidFill>
                  <a:srgbClr val="FF0000"/>
                </a:solidFill>
                <a:latin typeface="Times New Roman" panose="02020603050405020304" pitchFamily="18" charset="0"/>
                <a:cs typeface="Times New Roman" panose="02020603050405020304" pitchFamily="18" charset="0"/>
              </a:rPr>
              <a:t> l</a:t>
            </a:r>
            <a:r>
              <a:rPr lang="vi-VN" sz="2800" b="1" i="1" dirty="0">
                <a:solidFill>
                  <a:srgbClr val="FF0000"/>
                </a:solidFill>
                <a:effectLst/>
                <a:latin typeface="Times New Roman" panose="02020603050405020304" pitchFamily="18" charset="0"/>
                <a:cs typeface="Times New Roman" panose="02020603050405020304" pitchFamily="18" charset="0"/>
              </a:rPr>
              <a:t>à cây gì?</a:t>
            </a:r>
            <a:r>
              <a:rPr lang="en-US" sz="2800" b="1" i="1" dirty="0">
                <a:solidFill>
                  <a:srgbClr val="FF0000"/>
                </a:solidFill>
                <a:latin typeface="Times New Roman" panose="02020603050405020304" pitchFamily="18" charset="0"/>
                <a:cs typeface="Times New Roman" panose="02020603050405020304" pitchFamily="18" charset="0"/>
              </a:rPr>
              <a:t>)</a:t>
            </a:r>
            <a:endParaRPr lang="vi-VN" sz="2800" b="1" i="1" dirty="0">
              <a:solidFill>
                <a:srgbClr val="FF0000"/>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DD8120E-52B7-4C7C-94AA-511E39F0CF3F}"/>
              </a:ext>
            </a:extLst>
          </p:cNvPr>
          <p:cNvPicPr>
            <a:picLocks noChangeAspect="1"/>
          </p:cNvPicPr>
          <p:nvPr/>
        </p:nvPicPr>
        <p:blipFill>
          <a:blip r:embed="rId2"/>
          <a:stretch>
            <a:fillRect/>
          </a:stretch>
        </p:blipFill>
        <p:spPr>
          <a:xfrm>
            <a:off x="6838123" y="172279"/>
            <a:ext cx="3715578" cy="2471962"/>
          </a:xfrm>
          <a:prstGeom prst="rect">
            <a:avLst/>
          </a:prstGeom>
        </p:spPr>
      </p:pic>
      <p:pic>
        <p:nvPicPr>
          <p:cNvPr id="6" name="Picture 5">
            <a:extLst>
              <a:ext uri="{FF2B5EF4-FFF2-40B4-BE49-F238E27FC236}">
                <a16:creationId xmlns:a16="http://schemas.microsoft.com/office/drawing/2014/main" id="{E7C6098F-BA8B-45F6-BB0D-5AD13D94E811}"/>
              </a:ext>
            </a:extLst>
          </p:cNvPr>
          <p:cNvPicPr>
            <a:picLocks noChangeAspect="1"/>
          </p:cNvPicPr>
          <p:nvPr/>
        </p:nvPicPr>
        <p:blipFill>
          <a:blip r:embed="rId3"/>
          <a:stretch>
            <a:fillRect/>
          </a:stretch>
        </p:blipFill>
        <p:spPr>
          <a:xfrm>
            <a:off x="384589" y="3448050"/>
            <a:ext cx="3533084" cy="2175263"/>
          </a:xfrm>
          <a:prstGeom prst="rect">
            <a:avLst/>
          </a:prstGeom>
        </p:spPr>
      </p:pic>
    </p:spTree>
    <p:extLst>
      <p:ext uri="{BB962C8B-B14F-4D97-AF65-F5344CB8AC3E}">
        <p14:creationId xmlns:p14="http://schemas.microsoft.com/office/powerpoint/2010/main" val="14498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6F9A83-48A2-4DB5-8BDF-86974BB6D285}"/>
              </a:ext>
            </a:extLst>
          </p:cNvPr>
          <p:cNvSpPr txBox="1"/>
          <p:nvPr/>
        </p:nvSpPr>
        <p:spPr>
          <a:xfrm>
            <a:off x="0" y="453338"/>
            <a:ext cx="5410201" cy="2246769"/>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Thân cao, nhiều đốt</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Mọc chụm thành bờ</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Lá nhỏ cành thưa</a:t>
            </a: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Đu đưa trong gió</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a:t>
            </a:r>
          </a:p>
          <a:p>
            <a:pPr algn="r" fontAlgn="base"/>
            <a:r>
              <a:rPr lang="vi-VN" sz="2800" b="1" i="0" dirty="0">
                <a:solidFill>
                  <a:srgbClr val="7030A0"/>
                </a:solidFill>
                <a:effectLst/>
                <a:latin typeface="Times New Roman" panose="02020603050405020304" pitchFamily="18" charset="0"/>
                <a:cs typeface="Times New Roman" panose="02020603050405020304" pitchFamily="18" charset="0"/>
              </a:rPr>
              <a:t> </a:t>
            </a:r>
            <a:r>
              <a:rPr lang="en-US" sz="2800" b="1" i="0" dirty="0">
                <a:solidFill>
                  <a:srgbClr val="FF0000"/>
                </a:solidFill>
                <a:effectLst/>
                <a:latin typeface="Times New Roman" panose="02020603050405020304" pitchFamily="18" charset="0"/>
                <a:cs typeface="Times New Roman" panose="02020603050405020304" pitchFamily="18" charset="0"/>
              </a:rPr>
              <a:t>(</a:t>
            </a:r>
            <a:r>
              <a:rPr lang="en-US" sz="2800" b="1" i="0" dirty="0" err="1">
                <a:solidFill>
                  <a:srgbClr val="FF0000"/>
                </a:solidFill>
                <a:effectLst/>
                <a:latin typeface="Times New Roman" panose="02020603050405020304" pitchFamily="18" charset="0"/>
                <a:cs typeface="Times New Roman" panose="02020603050405020304" pitchFamily="18" charset="0"/>
              </a:rPr>
              <a:t>Đ</a:t>
            </a:r>
            <a:r>
              <a:rPr lang="en-US" sz="2800" b="1" dirty="0" err="1">
                <a:solidFill>
                  <a:srgbClr val="FF0000"/>
                </a:solidFill>
                <a:latin typeface="Times New Roman" panose="02020603050405020304" pitchFamily="18" charset="0"/>
                <a:cs typeface="Times New Roman" panose="02020603050405020304" pitchFamily="18" charset="0"/>
              </a:rPr>
              <a:t>ó</a:t>
            </a:r>
            <a:r>
              <a:rPr lang="en-US" sz="2800" b="1" dirty="0">
                <a:solidFill>
                  <a:srgbClr val="FF0000"/>
                </a:solidFill>
                <a:latin typeface="Times New Roman" panose="02020603050405020304" pitchFamily="18" charset="0"/>
                <a:cs typeface="Times New Roman" panose="02020603050405020304" pitchFamily="18" charset="0"/>
              </a:rPr>
              <a:t> l</a:t>
            </a:r>
            <a:r>
              <a:rPr lang="vi-VN" sz="2800" b="1" i="0" dirty="0">
                <a:solidFill>
                  <a:srgbClr val="FF0000"/>
                </a:solidFill>
                <a:effectLst/>
                <a:latin typeface="Times New Roman" panose="02020603050405020304" pitchFamily="18" charset="0"/>
                <a:cs typeface="Times New Roman" panose="02020603050405020304" pitchFamily="18" charset="0"/>
              </a:rPr>
              <a:t>à cây gì?</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033C063-C50A-4199-9695-6E98731ADDE1}"/>
              </a:ext>
            </a:extLst>
          </p:cNvPr>
          <p:cNvPicPr>
            <a:picLocks noChangeAspect="1"/>
          </p:cNvPicPr>
          <p:nvPr/>
        </p:nvPicPr>
        <p:blipFill>
          <a:blip r:embed="rId2"/>
          <a:stretch>
            <a:fillRect/>
          </a:stretch>
        </p:blipFill>
        <p:spPr>
          <a:xfrm>
            <a:off x="7940539" y="415239"/>
            <a:ext cx="3108462" cy="2676660"/>
          </a:xfrm>
          <a:prstGeom prst="rect">
            <a:avLst/>
          </a:prstGeom>
        </p:spPr>
      </p:pic>
      <p:sp>
        <p:nvSpPr>
          <p:cNvPr id="6" name="TextBox 5">
            <a:extLst>
              <a:ext uri="{FF2B5EF4-FFF2-40B4-BE49-F238E27FC236}">
                <a16:creationId xmlns:a16="http://schemas.microsoft.com/office/drawing/2014/main" id="{DA850858-AC4C-4575-BB63-D7A9FAC54522}"/>
              </a:ext>
            </a:extLst>
          </p:cNvPr>
          <p:cNvSpPr txBox="1"/>
          <p:nvPr/>
        </p:nvSpPr>
        <p:spPr>
          <a:xfrm>
            <a:off x="0" y="4306260"/>
            <a:ext cx="7239000" cy="2246769"/>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Tên nghe đầy những m</a:t>
            </a:r>
            <a:r>
              <a:rPr lang="en-US" sz="2800" b="1" noProof="0" dirty="0">
                <a:solidFill>
                  <a:srgbClr val="7030A0"/>
                </a:solidFill>
                <a:latin typeface="Times New Roman" panose="02020603050405020304" pitchFamily="18" charset="0"/>
                <a:cs typeface="Times New Roman" panose="02020603050405020304" pitchFamily="18" charset="0"/>
              </a:rPr>
              <a:t>ộ</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ng mơ</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Tưởng đời bay bổng bên bờ Ngân </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G</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iang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Nào ngờ gai góc dọc ngang</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Suốt đời lẩn lút bờ hoang, rừng già?</a:t>
            </a:r>
            <a:endPar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a:p>
            <a:pPr algn="ctr" fontAlgn="base"/>
            <a:r>
              <a:rPr lang="vi-VN"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a:solidFill>
                  <a:srgbClr val="FF0000"/>
                </a:solidFill>
                <a:effectLst/>
                <a:latin typeface="Times New Roman" panose="02020603050405020304" pitchFamily="18" charset="0"/>
                <a:cs typeface="Times New Roman" panose="02020603050405020304" pitchFamily="18" charset="0"/>
              </a:rPr>
              <a:t>(</a:t>
            </a:r>
            <a:r>
              <a:rPr lang="en-US" sz="2800" b="1" i="0" dirty="0" err="1">
                <a:solidFill>
                  <a:srgbClr val="FF0000"/>
                </a:solidFill>
                <a:effectLst/>
                <a:latin typeface="Times New Roman" panose="02020603050405020304" pitchFamily="18" charset="0"/>
                <a:cs typeface="Times New Roman" panose="02020603050405020304" pitchFamily="18" charset="0"/>
              </a:rPr>
              <a:t>Đ</a:t>
            </a:r>
            <a:r>
              <a:rPr lang="en-US" sz="2800" b="1" dirty="0" err="1">
                <a:solidFill>
                  <a:srgbClr val="FF0000"/>
                </a:solidFill>
                <a:latin typeface="Times New Roman" panose="02020603050405020304" pitchFamily="18" charset="0"/>
                <a:cs typeface="Times New Roman" panose="02020603050405020304" pitchFamily="18" charset="0"/>
              </a:rPr>
              <a:t>ó</a:t>
            </a:r>
            <a:r>
              <a:rPr lang="en-US" sz="2800" b="1" dirty="0">
                <a:solidFill>
                  <a:srgbClr val="FF0000"/>
                </a:solidFill>
                <a:latin typeface="Times New Roman" panose="02020603050405020304" pitchFamily="18" charset="0"/>
                <a:cs typeface="Times New Roman" panose="02020603050405020304" pitchFamily="18" charset="0"/>
              </a:rPr>
              <a:t> l</a:t>
            </a:r>
            <a:r>
              <a:rPr lang="vi-VN" sz="2800" b="1" i="0" dirty="0">
                <a:solidFill>
                  <a:srgbClr val="FF0000"/>
                </a:solidFill>
                <a:effectLst/>
                <a:latin typeface="Times New Roman" panose="02020603050405020304" pitchFamily="18" charset="0"/>
                <a:cs typeface="Times New Roman" panose="02020603050405020304" pitchFamily="18" charset="0"/>
              </a:rPr>
              <a:t>à cây gì?</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CDAE604A-7B17-4FED-80F5-24EBF8FD0EF9}"/>
              </a:ext>
            </a:extLst>
          </p:cNvPr>
          <p:cNvPicPr>
            <a:picLocks noChangeAspect="1"/>
          </p:cNvPicPr>
          <p:nvPr/>
        </p:nvPicPr>
        <p:blipFill>
          <a:blip r:embed="rId3"/>
          <a:stretch>
            <a:fillRect/>
          </a:stretch>
        </p:blipFill>
        <p:spPr>
          <a:xfrm>
            <a:off x="7429223" y="3838784"/>
            <a:ext cx="4000777" cy="2542967"/>
          </a:xfrm>
          <a:prstGeom prst="rect">
            <a:avLst/>
          </a:prstGeom>
        </p:spPr>
      </p:pic>
    </p:spTree>
    <p:extLst>
      <p:ext uri="{BB962C8B-B14F-4D97-AF65-F5344CB8AC3E}">
        <p14:creationId xmlns:p14="http://schemas.microsoft.com/office/powerpoint/2010/main" val="27199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2"/>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文本框 52"/>
          <p:cNvSpPr txBox="1"/>
          <p:nvPr/>
        </p:nvSpPr>
        <p:spPr>
          <a:xfrm>
            <a:off x="4512680" y="2379357"/>
            <a:ext cx="4585255" cy="707886"/>
          </a:xfrm>
          <a:prstGeom prst="rect">
            <a:avLst/>
          </a:prstGeom>
          <a:noFill/>
        </p:spPr>
        <p:txBody>
          <a:bodyPr wrap="square" rtlCol="0">
            <a:spAutoFit/>
          </a:bodyPr>
          <a:lstStyle/>
          <a:p>
            <a:pPr algn="ctr"/>
            <a:r>
              <a:rPr lang="en-US" altLang="zh-CN" sz="4000" b="1" dirty="0" err="1">
                <a:solidFill>
                  <a:srgbClr val="F77A08"/>
                </a:solidFill>
                <a:latin typeface="Times New Roman" pitchFamily="18" charset="0"/>
                <a:ea typeface="微软雅黑" panose="020B0503020204020204" charset="-122"/>
                <a:cs typeface="Times New Roman" pitchFamily="18" charset="0"/>
              </a:rPr>
              <a:t>KHÁM</a:t>
            </a:r>
            <a:r>
              <a:rPr lang="en-US" altLang="zh-CN" sz="4000" b="1" dirty="0">
                <a:solidFill>
                  <a:srgbClr val="F77A08"/>
                </a:solidFill>
                <a:latin typeface="Times New Roman" pitchFamily="18" charset="0"/>
                <a:ea typeface="微软雅黑" panose="020B0503020204020204" charset="-122"/>
                <a:cs typeface="Times New Roman" pitchFamily="18" charset="0"/>
              </a:rPr>
              <a:t> </a:t>
            </a:r>
            <a:r>
              <a:rPr lang="en-US" altLang="zh-CN" sz="4000" b="1" dirty="0" err="1">
                <a:solidFill>
                  <a:srgbClr val="F77A08"/>
                </a:solidFill>
                <a:latin typeface="Times New Roman" pitchFamily="18" charset="0"/>
                <a:ea typeface="微软雅黑" panose="020B0503020204020204" charset="-122"/>
                <a:cs typeface="Times New Roman" pitchFamily="18" charset="0"/>
              </a:rPr>
              <a:t>PHÁ</a:t>
            </a:r>
            <a:endParaRPr lang="zh-CN" altLang="en-US" sz="3600" b="1" dirty="0">
              <a:solidFill>
                <a:srgbClr val="F77A08"/>
              </a:solidFill>
              <a:latin typeface="Times New Roman" pitchFamily="18" charset="0"/>
              <a:ea typeface="微软雅黑" panose="020B0503020204020204" charset="-122"/>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000276" y="213314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9033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244314" y="2217636"/>
            <a:ext cx="7703609" cy="783590"/>
          </a:xfrm>
          <a:prstGeom prst="rect">
            <a:avLst/>
          </a:prstGeom>
        </p:spPr>
        <p:txBody>
          <a:bodyPr wrap="square">
            <a:spAutoFit/>
          </a:bodyPr>
          <a:lstStyle/>
          <a:p>
            <a:pPr algn="ctr" fontAlgn="auto">
              <a:spcBef>
                <a:spcPts val="0"/>
              </a:spcBef>
              <a:spcAft>
                <a:spcPts val="0"/>
              </a:spcAft>
              <a:defRPr/>
            </a:pPr>
            <a:r>
              <a:rPr lang="en-US" altLang="zh-CN" sz="4500" b="1" dirty="0" err="1">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TRE</a:t>
            </a:r>
            <a:r>
              <a:rPr lang="en-US" altLang="zh-CN" sz="4500" b="1" dirty="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a:t>
            </a:r>
            <a:r>
              <a:rPr lang="en-US" altLang="zh-CN" sz="4500" b="1" dirty="0" err="1">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MÂY</a:t>
            </a:r>
            <a:r>
              <a:rPr lang="en-US" altLang="zh-CN" sz="4500" b="1" dirty="0">
                <a:solidFill>
                  <a:srgbClr val="2DB2A4"/>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rPr>
              <a:t>, SONG</a:t>
            </a:r>
            <a:endParaRPr lang="zh-CN" altLang="en-US" sz="4500" b="1" dirty="0">
              <a:solidFill>
                <a:srgbClr val="F77A08"/>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sym typeface="微软雅黑" panose="020B0503020204020204" charset="-122"/>
            </a:endParaRPr>
          </a:p>
        </p:txBody>
      </p:sp>
      <p:cxnSp>
        <p:nvCxnSpPr>
          <p:cNvPr id="6" name="直接连接符 5"/>
          <p:cNvCxnSpPr/>
          <p:nvPr/>
        </p:nvCxnSpPr>
        <p:spPr>
          <a:xfrm>
            <a:off x="3000276" y="305428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11147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90|5.9|15.4|9.2|4.4|7.7|3.1|2.2|1.8"/>
</p:tagLst>
</file>

<file path=ppt/tags/tag2.xml><?xml version="1.0" encoding="utf-8"?>
<p:tagLst xmlns:a="http://schemas.openxmlformats.org/drawingml/2006/main" xmlns:r="http://schemas.openxmlformats.org/officeDocument/2006/relationships" xmlns:p="http://schemas.openxmlformats.org/presentationml/2006/main">
  <p:tag name="TIMING" val="|1.4|79.8|329.6|72.9|36.7"/>
</p:tagLst>
</file>

<file path=ppt/tags/tag3.xml><?xml version="1.0" encoding="utf-8"?>
<p:tagLst xmlns:a="http://schemas.openxmlformats.org/drawingml/2006/main" xmlns:r="http://schemas.openxmlformats.org/officeDocument/2006/relationships" xmlns:p="http://schemas.openxmlformats.org/presentationml/2006/main">
  <p:tag name="TIMING" val="|0.7|46.2|51.3"/>
</p:tagLst>
</file>

<file path=ppt/tags/tag4.xml><?xml version="1.0" encoding="utf-8"?>
<p:tagLst xmlns:a="http://schemas.openxmlformats.org/drawingml/2006/main" xmlns:r="http://schemas.openxmlformats.org/officeDocument/2006/relationships" xmlns:p="http://schemas.openxmlformats.org/presentationml/2006/main">
  <p:tag name="TIMING" val="|24.2|6|27.4|4.3|3.2|3.6"/>
</p:tagLst>
</file>

<file path=ppt/tags/tag5.xml><?xml version="1.0" encoding="utf-8"?>
<p:tagLst xmlns:a="http://schemas.openxmlformats.org/drawingml/2006/main" xmlns:r="http://schemas.openxmlformats.org/officeDocument/2006/relationships" xmlns:p="http://schemas.openxmlformats.org/presentationml/2006/main">
  <p:tag name="TIMING" val="|0.7|0.5|118|61.2|47.1"/>
</p:tagLst>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1312</Words>
  <Application>Microsoft Macintosh PowerPoint</Application>
  <PresentationFormat>Widescreen</PresentationFormat>
  <Paragraphs>128</Paragraphs>
  <Slides>29</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微软雅黑</vt:lpstr>
      <vt:lpstr>SimSun</vt:lpstr>
      <vt:lpstr>SimSun</vt:lpstr>
      <vt:lpstr>华文新魏</vt:lpstr>
      <vt:lpstr>.VnArial</vt:lpstr>
      <vt:lpstr>Adobe 宋体 Std L</vt:lpstr>
      <vt:lpstr>Arial</vt:lpstr>
      <vt:lpstr>Calibri</vt:lpstr>
      <vt:lpstr>Calibri Light</vt:lpstr>
      <vt:lpstr>Tahoma</vt:lpstr>
      <vt:lpstr>Times</vt:lpstr>
      <vt:lpstr>Times New Roman</vt:lpstr>
      <vt:lpstr>Trebuchet MS</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Microsoft Office User</cp:lastModifiedBy>
  <cp:revision>27</cp:revision>
  <dcterms:created xsi:type="dcterms:W3CDTF">2017-05-28T12:28:00Z</dcterms:created>
  <dcterms:modified xsi:type="dcterms:W3CDTF">2022-11-07T17:48:28Z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