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25"/>
  </p:notesMasterIdLst>
  <p:sldIdLst>
    <p:sldId id="257" r:id="rId10"/>
    <p:sldId id="256" r:id="rId11"/>
    <p:sldId id="258" r:id="rId12"/>
    <p:sldId id="262" r:id="rId13"/>
    <p:sldId id="261" r:id="rId14"/>
    <p:sldId id="260" r:id="rId15"/>
    <p:sldId id="259" r:id="rId16"/>
    <p:sldId id="263" r:id="rId17"/>
    <p:sldId id="264" r:id="rId18"/>
    <p:sldId id="265" r:id="rId19"/>
    <p:sldId id="266" r:id="rId20"/>
    <p:sldId id="267" r:id="rId21"/>
    <p:sldId id="269" r:id="rId22"/>
    <p:sldId id="270"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1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13" autoAdjust="0"/>
  </p:normalViewPr>
  <p:slideViewPr>
    <p:cSldViewPr>
      <p:cViewPr>
        <p:scale>
          <a:sx n="33" d="100"/>
          <a:sy n="33" d="100"/>
        </p:scale>
        <p:origin x="1204" y="3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8F219-B6B6-4B0A-AAE6-D0A2F1F904E8}" type="datetimeFigureOut">
              <a:rPr lang="en-US" smtClean="0"/>
              <a:t>11/19/2022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4B13D-6C1D-4626-93C6-EE8BC482D9F8}" type="slidenum">
              <a:rPr lang="en-US" smtClean="0"/>
              <a:t>‹#›</a:t>
            </a:fld>
            <a:endParaRPr lang="en-US"/>
          </a:p>
        </p:txBody>
      </p:sp>
    </p:spTree>
    <p:extLst>
      <p:ext uri="{BB962C8B-B14F-4D97-AF65-F5344CB8AC3E}">
        <p14:creationId xmlns:p14="http://schemas.microsoft.com/office/powerpoint/2010/main" val="158215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Hãy</a:t>
            </a:r>
            <a:r>
              <a:rPr lang="vi-VN" baseline="0"/>
              <a:t> qs các bức tranh và cho biết nội dung mỗi bức tranh là gì? Môi trường đang muốn nói gì với chúng ta?</a:t>
            </a:r>
          </a:p>
          <a:p>
            <a:r>
              <a:rPr lang="vi-VN" baseline="0"/>
              <a:t>?Để môi trường của chúng ta luôn sạch đẹp mỗi chúng ta cần phải làm gì?</a:t>
            </a:r>
          </a:p>
          <a:p>
            <a:r>
              <a:rPr lang="vi-VN" baseline="0"/>
              <a:t>GTB: Chúng ta đang cùng chung sống trong một môi trường. Như các bạn đã biết, cùng với sự gia tăng về dân số, sự phát triển của các ngành công nghiệp đã ảnh hưởng đến môi trường sống của chúng ta.Vậy em và những người xung đã làm gì để bảo vệ môi trường? Hãy kể cho các bạn cùng nghe trong tiết học này nào?</a:t>
            </a:r>
            <a:endParaRPr lang="en-US"/>
          </a:p>
        </p:txBody>
      </p:sp>
      <p:sp>
        <p:nvSpPr>
          <p:cNvPr id="4" name="Slide Number Placeholder 3"/>
          <p:cNvSpPr>
            <a:spLocks noGrp="1"/>
          </p:cNvSpPr>
          <p:nvPr>
            <p:ph type="sldNum" sz="quarter" idx="10"/>
          </p:nvPr>
        </p:nvSpPr>
        <p:spPr/>
        <p:txBody>
          <a:bodyPr/>
          <a:lstStyle/>
          <a:p>
            <a:fld id="{2434B13D-6C1D-4626-93C6-EE8BC482D9F8}" type="slidenum">
              <a:rPr lang="en-US" smtClean="0"/>
              <a:t>3</a:t>
            </a:fld>
            <a:endParaRPr lang="en-US"/>
          </a:p>
        </p:txBody>
      </p:sp>
    </p:spTree>
    <p:extLst>
      <p:ext uri="{BB962C8B-B14F-4D97-AF65-F5344CB8AC3E}">
        <p14:creationId xmlns:p14="http://schemas.microsoft.com/office/powerpoint/2010/main" val="377929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Cho HS trao đổi</a:t>
            </a:r>
            <a:r>
              <a:rPr lang="vi-VN" baseline="0"/>
              <a:t> về các chi tiết và ý nghĩa của câu chuyện theo câu hỏi định hướng.</a:t>
            </a:r>
            <a:endParaRPr lang="en-US"/>
          </a:p>
        </p:txBody>
      </p:sp>
      <p:sp>
        <p:nvSpPr>
          <p:cNvPr id="4" name="Slide Number Placeholder 3"/>
          <p:cNvSpPr>
            <a:spLocks noGrp="1"/>
          </p:cNvSpPr>
          <p:nvPr>
            <p:ph type="sldNum" sz="quarter" idx="10"/>
          </p:nvPr>
        </p:nvSpPr>
        <p:spPr/>
        <p:txBody>
          <a:bodyPr/>
          <a:lstStyle/>
          <a:p>
            <a:fld id="{2434B13D-6C1D-4626-93C6-EE8BC482D9F8}" type="slidenum">
              <a:rPr lang="en-US" smtClean="0"/>
              <a:t>9</a:t>
            </a:fld>
            <a:endParaRPr lang="en-US"/>
          </a:p>
        </p:txBody>
      </p:sp>
    </p:spTree>
    <p:extLst>
      <p:ext uri="{BB962C8B-B14F-4D97-AF65-F5344CB8AC3E}">
        <p14:creationId xmlns:p14="http://schemas.microsoft.com/office/powerpoint/2010/main" val="391518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34B13D-6C1D-4626-93C6-EE8BC482D9F8}" type="slidenum">
              <a:rPr lang="en-US" smtClean="0"/>
              <a:t>10</a:t>
            </a:fld>
            <a:endParaRPr lang="en-US"/>
          </a:p>
        </p:txBody>
      </p:sp>
    </p:spTree>
    <p:extLst>
      <p:ext uri="{BB962C8B-B14F-4D97-AF65-F5344CB8AC3E}">
        <p14:creationId xmlns:p14="http://schemas.microsoft.com/office/powerpoint/2010/main" val="16885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baseline="0"/>
              <a:t>? </a:t>
            </a:r>
            <a:r>
              <a:rPr lang="vi-VN"/>
              <a:t>Con</a:t>
            </a:r>
            <a:r>
              <a:rPr lang="vi-VN" baseline="0"/>
              <a:t> đạt được những mục tiêu nào của bài?</a:t>
            </a:r>
          </a:p>
          <a:p>
            <a:r>
              <a:rPr lang="vi-VN" baseline="0"/>
              <a:t>Để trái đất mãi màu xanh, trên bầu trời là những đàn cò trắng bay, các con sẽ làm gì để bảo vệ những hình ảnh đẹp của thiên nhiên, đất nước </a:t>
            </a:r>
            <a:endParaRPr lang="en-US"/>
          </a:p>
        </p:txBody>
      </p:sp>
      <p:sp>
        <p:nvSpPr>
          <p:cNvPr id="4" name="Slide Number Placeholder 3"/>
          <p:cNvSpPr>
            <a:spLocks noGrp="1"/>
          </p:cNvSpPr>
          <p:nvPr>
            <p:ph type="sldNum" sz="quarter" idx="10"/>
          </p:nvPr>
        </p:nvSpPr>
        <p:spPr/>
        <p:txBody>
          <a:bodyPr/>
          <a:lstStyle/>
          <a:p>
            <a:fld id="{2434B13D-6C1D-4626-93C6-EE8BC482D9F8}" type="slidenum">
              <a:rPr lang="en-US" smtClean="0"/>
              <a:t>11</a:t>
            </a:fld>
            <a:endParaRPr lang="en-US"/>
          </a:p>
        </p:txBody>
      </p:sp>
    </p:spTree>
    <p:extLst>
      <p:ext uri="{BB962C8B-B14F-4D97-AF65-F5344CB8AC3E}">
        <p14:creationId xmlns:p14="http://schemas.microsoft.com/office/powerpoint/2010/main" val="572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34B13D-6C1D-4626-93C6-EE8BC482D9F8}" type="slidenum">
              <a:rPr lang="en-US" smtClean="0"/>
              <a:t>12</a:t>
            </a:fld>
            <a:endParaRPr lang="en-US"/>
          </a:p>
        </p:txBody>
      </p:sp>
    </p:spTree>
    <p:extLst>
      <p:ext uri="{BB962C8B-B14F-4D97-AF65-F5344CB8AC3E}">
        <p14:creationId xmlns:p14="http://schemas.microsoft.com/office/powerpoint/2010/main" val="12732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Bài học hôm nay con đã đạt được những mục tiêu nào?</a:t>
            </a:r>
            <a:endParaRPr lang="en-US"/>
          </a:p>
        </p:txBody>
      </p:sp>
      <p:sp>
        <p:nvSpPr>
          <p:cNvPr id="4" name="Slide Number Placeholder 3"/>
          <p:cNvSpPr>
            <a:spLocks noGrp="1"/>
          </p:cNvSpPr>
          <p:nvPr>
            <p:ph type="sldNum" sz="quarter" idx="10"/>
          </p:nvPr>
        </p:nvSpPr>
        <p:spPr/>
        <p:txBody>
          <a:bodyPr/>
          <a:lstStyle/>
          <a:p>
            <a:fld id="{2434B13D-6C1D-4626-93C6-EE8BC482D9F8}" type="slidenum">
              <a:rPr lang="en-US" smtClean="0"/>
              <a:t>14</a:t>
            </a:fld>
            <a:endParaRPr lang="en-US"/>
          </a:p>
        </p:txBody>
      </p:sp>
    </p:spTree>
    <p:extLst>
      <p:ext uri="{BB962C8B-B14F-4D97-AF65-F5344CB8AC3E}">
        <p14:creationId xmlns:p14="http://schemas.microsoft.com/office/powerpoint/2010/main" val="269046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7142AF-F74A-4272-9D15-AFE11DA50E0A}"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351103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223737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3608637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4C63C1-110C-4B73-98C5-BF1AFDC515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556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EEFBCC-2A37-42E5-A741-4ACC0B6B91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0040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F884D0-8A44-4BC2-87A9-1B4ED286B7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8260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BE0FFD-F736-426A-9018-BA6D60E73E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928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D5D7FCB-CEB6-4847-AA12-F331DF1852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9366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FDCE28-F805-4E57-9967-32532494C0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0968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881651B-FEDC-4E1C-8723-A6394F977D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2893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E14916-B02C-4219-91BE-A1878725F8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551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1790888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DC9F06-9C17-43FE-8081-5C1936CAFD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1334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13B3D7-90DC-4649-80F9-0C092AA4A0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419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E7EE85-4C02-4C80-A57A-28533F740D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0034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089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375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346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105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49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679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6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142AF-F74A-4272-9D15-AFE11DA50E0A}"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2986833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91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778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014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194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089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375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346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105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49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67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142AF-F74A-4272-9D15-AFE11DA50E0A}"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1079186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62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91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778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014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194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0894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3757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3468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105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4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7142AF-F74A-4272-9D15-AFE11DA50E0A}" type="datetimeFigureOut">
              <a:rPr lang="en-US" smtClean="0"/>
              <a:t>11/19/2022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38925009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679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62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911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778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014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1944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0894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3757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3468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10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142AF-F74A-4272-9D15-AFE11DA50E0A}" type="datetimeFigureOut">
              <a:rPr lang="en-US" smtClean="0"/>
              <a:t>11/19/2022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16455826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498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6793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62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911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7782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0149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1944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089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3757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34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142AF-F74A-4272-9D15-AFE11DA50E0A}" type="datetimeFigureOut">
              <a:rPr lang="en-US" smtClean="0"/>
              <a:t>11/19/2022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32338400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1055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498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6793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622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91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7782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0149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1944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B9B8491-E73F-460D-A90D-B27AB76BB6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1948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A76AF67-7F29-4748-8C62-053C69824EA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923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13105526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818616C-E306-49DF-8716-5843EE29C9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19433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9255FD-00A8-4CDB-9BA2-EC1DE6066E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87446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289F5BA4-8496-406F-8C12-186770FA9B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72414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C874BB6-B67A-4632-A419-000FEFBED2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96277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FA70FBD-8867-4560-B9BD-6AFD74EB8A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65959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F122C-5D3E-4BD8-856F-465F47DD0B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15481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87010BD-9394-429E-8124-994E2E80D3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50949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11FAB63-876B-41C1-A0CD-A6C5AAD5BE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17159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DC6734-D085-491D-B272-49E2FFF0BCB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99563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04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3133646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0295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3873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3067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3445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7889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1299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477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658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4464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0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142AF-F74A-4272-9D15-AFE11DA50E0A}" type="datetimeFigureOut">
              <a:rPr lang="en-US" smtClean="0"/>
              <a:t>11/19/2022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42F8C-2FA3-4C15-AA6B-32B0C7CCD96C}" type="slidenum">
              <a:rPr lang="en-US" smtClean="0"/>
              <a:t>‹#›</a:t>
            </a:fld>
            <a:endParaRPr lang="en-US"/>
          </a:p>
        </p:txBody>
      </p:sp>
    </p:spTree>
    <p:extLst>
      <p:ext uri="{BB962C8B-B14F-4D97-AF65-F5344CB8AC3E}">
        <p14:creationId xmlns:p14="http://schemas.microsoft.com/office/powerpoint/2010/main" val="508740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fontAlgn="base">
              <a:spcBef>
                <a:spcPct val="0"/>
              </a:spcBef>
              <a:spcAft>
                <a:spcPct val="0"/>
              </a:spcAft>
              <a:defRPr/>
            </a:pPr>
            <a:fld id="{25345F84-4F1F-4FA5-A8F3-B1C91C18832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18920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1393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1393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1393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1393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1393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0"/>
              </a:spcBef>
              <a:defRPr sz="1400" i="0">
                <a:latin typeface="Arial" pitchFamily="34" charset="0"/>
              </a:defRPr>
            </a:lvl1pPr>
          </a:lstStyle>
          <a:p>
            <a:pPr fontAlgn="base">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i="0">
                <a:latin typeface="Arial" pitchFamily="34" charset="0"/>
              </a:defRPr>
            </a:lvl1pPr>
          </a:lstStyle>
          <a:p>
            <a:pPr fontAlgn="base">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i="0"/>
            </a:lvl1pPr>
          </a:lstStyle>
          <a:p>
            <a:pPr fontAlgn="base">
              <a:spcBef>
                <a:spcPct val="0"/>
              </a:spcBef>
              <a:spcAft>
                <a:spcPct val="0"/>
              </a:spcAft>
            </a:pPr>
            <a:fld id="{A965E705-71F8-4146-8C28-FD3D2F7630E3}"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879229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142AF-F74A-4272-9D15-AFE11DA50E0A}"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0593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9.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781" name="Text Box 5"/>
          <p:cNvSpPr txBox="1">
            <a:spLocks noChangeArrowheads="1"/>
          </p:cNvSpPr>
          <p:nvPr/>
        </p:nvSpPr>
        <p:spPr bwMode="auto">
          <a:xfrm>
            <a:off x="3717925" y="7429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latin typeface="Times New Roman" pitchFamily="18" charset="0"/>
            </a:endParaRPr>
          </a:p>
        </p:txBody>
      </p:sp>
      <p:sp>
        <p:nvSpPr>
          <p:cNvPr id="2" name="TextBox 1"/>
          <p:cNvSpPr txBox="1"/>
          <p:nvPr/>
        </p:nvSpPr>
        <p:spPr>
          <a:xfrm>
            <a:off x="2675120" y="838200"/>
            <a:ext cx="6841759" cy="954107"/>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PHÒNG GD&amp;ĐT QUẬN LONG BIÊN</a:t>
            </a:r>
          </a:p>
          <a:p>
            <a:pPr algn="ctr"/>
            <a:r>
              <a:rPr lang="en-US" sz="2800" b="1">
                <a:latin typeface="Times New Roman" panose="02020603050405020304" pitchFamily="18" charset="0"/>
                <a:cs typeface="Times New Roman" panose="02020603050405020304" pitchFamily="18" charset="0"/>
              </a:rPr>
              <a:t>TRƯỜNG TIỂU HỌC PHÚC LỢI</a:t>
            </a:r>
          </a:p>
        </p:txBody>
      </p:sp>
      <p:sp>
        <p:nvSpPr>
          <p:cNvPr id="3" name="Rectangle 2"/>
          <p:cNvSpPr/>
          <p:nvPr/>
        </p:nvSpPr>
        <p:spPr>
          <a:xfrm>
            <a:off x="1989320" y="2209800"/>
            <a:ext cx="8213358" cy="2123658"/>
          </a:xfrm>
          <a:prstGeom prst="rect">
            <a:avLst/>
          </a:prstGeom>
          <a:noFill/>
        </p:spPr>
        <p:txBody>
          <a:bodyPr wrap="square" lIns="91440" tIns="45720" rIns="91440" bIns="45720">
            <a:spAutoFit/>
          </a:bodyPr>
          <a:lstStyle/>
          <a:p>
            <a:pPr algn="ctr"/>
            <a:r>
              <a:rPr lang="en-US" sz="4400" b="1" cap="all">
                <a:ln w="9000" cmpd="sng">
                  <a:solidFill>
                    <a:schemeClr val="accent4">
                      <a:shade val="50000"/>
                      <a:satMod val="12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kể chuyện 5</a:t>
            </a:r>
          </a:p>
          <a:p>
            <a:pPr algn="ctr"/>
            <a:r>
              <a:rPr lang="vi-VN" sz="4400" b="1" cap="all">
                <a:ln w="9000" cmpd="sng">
                  <a:solidFill>
                    <a:schemeClr val="accent4">
                      <a:shade val="50000"/>
                      <a:satMod val="12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Kể </a:t>
            </a:r>
            <a:r>
              <a:rPr lang="vi-VN" sz="4400" b="1" cap="all" dirty="0">
                <a:ln w="9000" cmpd="sng">
                  <a:solidFill>
                    <a:schemeClr val="accent4">
                      <a:shade val="50000"/>
                      <a:satMod val="12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chuyện được chứng kiến hoặc tham gia</a:t>
            </a:r>
            <a:endParaRPr lang="en-US" sz="4400" b="1" cap="all" dirty="0">
              <a:ln w="9000" cmpd="sng">
                <a:solidFill>
                  <a:schemeClr val="accent4">
                    <a:shade val="50000"/>
                    <a:satMod val="12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36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2"/>
          <p:cNvSpPr>
            <a:spLocks noChangeArrowheads="1" noChangeShapeType="1" noTextEdit="1"/>
          </p:cNvSpPr>
          <p:nvPr/>
        </p:nvSpPr>
        <p:spPr bwMode="auto">
          <a:xfrm>
            <a:off x="3200401" y="914400"/>
            <a:ext cx="6143625" cy="2286000"/>
          </a:xfrm>
          <a:prstGeom prst="rect">
            <a:avLst/>
          </a:prstGeom>
        </p:spPr>
        <p:txBody>
          <a:bodyPr wrap="none" fromWordArt="1">
            <a:prstTxWarp prst="textCurveDown">
              <a:avLst>
                <a:gd name="adj" fmla="val 43477"/>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a:cs typeface="Times New Roman"/>
              </a:rPr>
              <a:t>THI KỂ CHUYỆN HAY.</a:t>
            </a:r>
          </a:p>
        </p:txBody>
      </p:sp>
    </p:spTree>
    <p:extLst>
      <p:ext uri="{BB962C8B-B14F-4D97-AF65-F5344CB8AC3E}">
        <p14:creationId xmlns:p14="http://schemas.microsoft.com/office/powerpoint/2010/main" val="26202620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2133600" y="632454"/>
            <a:ext cx="7924800" cy="165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algn="just">
              <a:buFont typeface="Wingdings" panose="05000000000000000000" pitchFamily="2" charset="2"/>
              <a:buChar char="v"/>
            </a:pPr>
            <a:r>
              <a:rPr lang="en-US" sz="2800" b="1">
                <a:solidFill>
                  <a:srgbClr val="00B050"/>
                </a:solidFill>
                <a:latin typeface="Times New Roman" panose="02020603050405020304" pitchFamily="18" charset="0"/>
                <a:cs typeface="Times New Roman" panose="02020603050405020304" pitchFamily="18" charset="0"/>
              </a:rPr>
              <a:t>Nêu nh</a:t>
            </a:r>
            <a:r>
              <a:rPr lang="vi-VN" sz="2800" b="1">
                <a:solidFill>
                  <a:srgbClr val="00B050"/>
                </a:solidFill>
                <a:latin typeface="Times New Roman" panose="02020603050405020304" pitchFamily="18" charset="0"/>
                <a:cs typeface="Times New Roman" panose="02020603050405020304" pitchFamily="18" charset="0"/>
              </a:rPr>
              <a:t>ững tấm gương học sinh tích cực tham gia phong trào xanh, sạch, đẹp ở địa phương, nhà trường.</a:t>
            </a:r>
            <a:endParaRPr lang="en-US" sz="2800" b="1">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26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moitruong tronglanh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0" y="762000"/>
            <a:ext cx="4171950" cy="3090334"/>
          </a:xfrm>
          <a:noFill/>
        </p:spPr>
      </p:pic>
      <p:pic>
        <p:nvPicPr>
          <p:cNvPr id="2" name="Picture 14" descr="Bao+ve+moi+truong">
            <a:extLst>
              <a:ext uri="{FF2B5EF4-FFF2-40B4-BE49-F238E27FC236}">
                <a16:creationId xmlns:a16="http://schemas.microsoft.com/office/drawing/2014/main" id="{81F45D44-16E9-ACDF-AEDF-475CCC59AC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080" y="2819400"/>
            <a:ext cx="3919165" cy="293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830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9F2"/>
        </a:solidFill>
        <a:effectLst/>
      </p:bgPr>
    </p:bg>
    <p:spTree>
      <p:nvGrpSpPr>
        <p:cNvPr id="1" name=""/>
        <p:cNvGrpSpPr/>
        <p:nvPr/>
      </p:nvGrpSpPr>
      <p:grpSpPr>
        <a:xfrm>
          <a:off x="0" y="0"/>
          <a:ext cx="0" cy="0"/>
          <a:chOff x="0" y="0"/>
          <a:chExt cx="0" cy="0"/>
        </a:xfrm>
      </p:grpSpPr>
      <p:pic>
        <p:nvPicPr>
          <p:cNvPr id="49157" name="Picture 5" descr="moitruong tronglan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194553"/>
            <a:ext cx="3124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 Box 6"/>
          <p:cNvSpPr txBox="1">
            <a:spLocks noChangeArrowheads="1"/>
          </p:cNvSpPr>
          <p:nvPr/>
        </p:nvSpPr>
        <p:spPr bwMode="auto">
          <a:xfrm>
            <a:off x="762000" y="5638800"/>
            <a:ext cx="1066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50000"/>
              </a:spcBef>
              <a:spcAft>
                <a:spcPct val="0"/>
              </a:spcAft>
              <a:buFontTx/>
              <a:buNone/>
            </a:pPr>
            <a:r>
              <a:rPr lang="en-US" altLang="en-US" sz="2800" b="1">
                <a:solidFill>
                  <a:srgbClr val="0000FF"/>
                </a:solidFill>
                <a:latin typeface="Times New Roman" pitchFamily="18" charset="0"/>
                <a:cs typeface="Times New Roman" pitchFamily="18" charset="0"/>
              </a:rPr>
              <a:t>Mỗi người cần có ý thức bảo vệ và giữ gìn cho môi trường sống luôn sạch đẹp. Bảo vệ môi trường là bảo vệ chính chúng ta.</a:t>
            </a:r>
          </a:p>
        </p:txBody>
      </p:sp>
      <p:pic>
        <p:nvPicPr>
          <p:cNvPr id="49159" name="Picture 7" descr="MT trong l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100" y="194553"/>
            <a:ext cx="3048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0" descr="MT d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194553"/>
            <a:ext cx="2971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12" descr="larger_ddz14353050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3013953"/>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13" descr="519825_0_rungtram2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8100" y="3013953"/>
            <a:ext cx="3048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6" name="Picture 14" descr="Bao+ve+moi+tru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3900" y="3013953"/>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31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62"/>
                                        </p:tgtEl>
                                        <p:attrNameLst>
                                          <p:attrName>style.visibility</p:attrName>
                                        </p:attrNameLst>
                                      </p:cBhvr>
                                      <p:to>
                                        <p:strVal val="visible"/>
                                      </p:to>
                                    </p:set>
                                    <p:animEffect transition="in" filter="fade">
                                      <p:cBhvr>
                                        <p:cTn id="7" dur="500"/>
                                        <p:tgtEl>
                                          <p:spTgt spid="49162"/>
                                        </p:tgtEl>
                                      </p:cBhvr>
                                    </p:animEffect>
                                  </p:childTnLst>
                                </p:cTn>
                              </p:par>
                              <p:par>
                                <p:cTn id="8" presetID="10" presetClass="entr" presetSubtype="0" fill="hold" nodeType="withEffect">
                                  <p:stCondLst>
                                    <p:cond delay="0"/>
                                  </p:stCondLst>
                                  <p:childTnLst>
                                    <p:set>
                                      <p:cBhvr>
                                        <p:cTn id="9" dur="1" fill="hold">
                                          <p:stCondLst>
                                            <p:cond delay="0"/>
                                          </p:stCondLst>
                                        </p:cTn>
                                        <p:tgtEl>
                                          <p:spTgt spid="49157"/>
                                        </p:tgtEl>
                                        <p:attrNameLst>
                                          <p:attrName>style.visibility</p:attrName>
                                        </p:attrNameLst>
                                      </p:cBhvr>
                                      <p:to>
                                        <p:strVal val="visible"/>
                                      </p:to>
                                    </p:set>
                                    <p:animEffect transition="in" filter="fade">
                                      <p:cBhvr>
                                        <p:cTn id="10" dur="500"/>
                                        <p:tgtEl>
                                          <p:spTgt spid="49157"/>
                                        </p:tgtEl>
                                      </p:cBhvr>
                                    </p:animEffect>
                                  </p:childTnLst>
                                </p:cTn>
                              </p:par>
                              <p:par>
                                <p:cTn id="11" presetID="10" presetClass="entr" presetSubtype="0" fill="hold" nodeType="withEffect">
                                  <p:stCondLst>
                                    <p:cond delay="0"/>
                                  </p:stCondLst>
                                  <p:childTnLst>
                                    <p:set>
                                      <p:cBhvr>
                                        <p:cTn id="12" dur="1" fill="hold">
                                          <p:stCondLst>
                                            <p:cond delay="0"/>
                                          </p:stCondLst>
                                        </p:cTn>
                                        <p:tgtEl>
                                          <p:spTgt spid="49159"/>
                                        </p:tgtEl>
                                        <p:attrNameLst>
                                          <p:attrName>style.visibility</p:attrName>
                                        </p:attrNameLst>
                                      </p:cBhvr>
                                      <p:to>
                                        <p:strVal val="visible"/>
                                      </p:to>
                                    </p:set>
                                    <p:animEffect transition="in" filter="fade">
                                      <p:cBhvr>
                                        <p:cTn id="13" dur="500"/>
                                        <p:tgtEl>
                                          <p:spTgt spid="49159"/>
                                        </p:tgtEl>
                                      </p:cBhvr>
                                    </p:animEffect>
                                  </p:childTnLst>
                                </p:cTn>
                              </p:par>
                              <p:par>
                                <p:cTn id="14" presetID="10" presetClass="entr" presetSubtype="0" fill="hold" nodeType="withEffect">
                                  <p:stCondLst>
                                    <p:cond delay="0"/>
                                  </p:stCondLst>
                                  <p:childTnLst>
                                    <p:set>
                                      <p:cBhvr>
                                        <p:cTn id="15" dur="1" fill="hold">
                                          <p:stCondLst>
                                            <p:cond delay="0"/>
                                          </p:stCondLst>
                                        </p:cTn>
                                        <p:tgtEl>
                                          <p:spTgt spid="49165"/>
                                        </p:tgtEl>
                                        <p:attrNameLst>
                                          <p:attrName>style.visibility</p:attrName>
                                        </p:attrNameLst>
                                      </p:cBhvr>
                                      <p:to>
                                        <p:strVal val="visible"/>
                                      </p:to>
                                    </p:set>
                                    <p:animEffect transition="in" filter="fade">
                                      <p:cBhvr>
                                        <p:cTn id="16" dur="500"/>
                                        <p:tgtEl>
                                          <p:spTgt spid="49165"/>
                                        </p:tgtEl>
                                      </p:cBhvr>
                                    </p:animEffect>
                                  </p:childTnLst>
                                </p:cTn>
                              </p:par>
                              <p:par>
                                <p:cTn id="17" presetID="10" presetClass="entr" presetSubtype="0" fill="hold" nodeType="withEffect">
                                  <p:stCondLst>
                                    <p:cond delay="0"/>
                                  </p:stCondLst>
                                  <p:childTnLst>
                                    <p:set>
                                      <p:cBhvr>
                                        <p:cTn id="18" dur="1" fill="hold">
                                          <p:stCondLst>
                                            <p:cond delay="0"/>
                                          </p:stCondLst>
                                        </p:cTn>
                                        <p:tgtEl>
                                          <p:spTgt spid="49166"/>
                                        </p:tgtEl>
                                        <p:attrNameLst>
                                          <p:attrName>style.visibility</p:attrName>
                                        </p:attrNameLst>
                                      </p:cBhvr>
                                      <p:to>
                                        <p:strVal val="visible"/>
                                      </p:to>
                                    </p:set>
                                    <p:animEffect transition="in" filter="fade">
                                      <p:cBhvr>
                                        <p:cTn id="19" dur="500"/>
                                        <p:tgtEl>
                                          <p:spTgt spid="49166"/>
                                        </p:tgtEl>
                                      </p:cBhvr>
                                    </p:animEffect>
                                  </p:childTnLst>
                                </p:cTn>
                              </p:par>
                              <p:par>
                                <p:cTn id="20" presetID="10" presetClass="entr" presetSubtype="0" fill="hold" nodeType="withEffect">
                                  <p:stCondLst>
                                    <p:cond delay="0"/>
                                  </p:stCondLst>
                                  <p:childTnLst>
                                    <p:set>
                                      <p:cBhvr>
                                        <p:cTn id="21" dur="1" fill="hold">
                                          <p:stCondLst>
                                            <p:cond delay="0"/>
                                          </p:stCondLst>
                                        </p:cTn>
                                        <p:tgtEl>
                                          <p:spTgt spid="49164"/>
                                        </p:tgtEl>
                                        <p:attrNameLst>
                                          <p:attrName>style.visibility</p:attrName>
                                        </p:attrNameLst>
                                      </p:cBhvr>
                                      <p:to>
                                        <p:strVal val="visible"/>
                                      </p:to>
                                    </p:set>
                                    <p:animEffect transition="in" filter="fade">
                                      <p:cBhvr>
                                        <p:cTn id="22" dur="500"/>
                                        <p:tgtEl>
                                          <p:spTgt spid="491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1" nodeType="clickEffect">
                                  <p:stCondLst>
                                    <p:cond delay="0"/>
                                  </p:stCondLst>
                                  <p:childTnLst>
                                    <p:set>
                                      <p:cBhvr>
                                        <p:cTn id="26" dur="1" fill="hold">
                                          <p:stCondLst>
                                            <p:cond delay="0"/>
                                          </p:stCondLst>
                                        </p:cTn>
                                        <p:tgtEl>
                                          <p:spTgt spid="49158"/>
                                        </p:tgtEl>
                                        <p:attrNameLst>
                                          <p:attrName>style.visibility</p:attrName>
                                        </p:attrNameLst>
                                      </p:cBhvr>
                                      <p:to>
                                        <p:strVal val="visible"/>
                                      </p:to>
                                    </p:set>
                                    <p:anim calcmode="lin" valueType="num">
                                      <p:cBhvr>
                                        <p:cTn id="27" dur="500" fill="hold"/>
                                        <p:tgtEl>
                                          <p:spTgt spid="49158"/>
                                        </p:tgtEl>
                                        <p:attrNameLst>
                                          <p:attrName>ppt_w</p:attrName>
                                        </p:attrNameLst>
                                      </p:cBhvr>
                                      <p:tavLst>
                                        <p:tav tm="0">
                                          <p:val>
                                            <p:fltVal val="0"/>
                                          </p:val>
                                        </p:tav>
                                        <p:tav tm="100000">
                                          <p:val>
                                            <p:strVal val="#ppt_w"/>
                                          </p:val>
                                        </p:tav>
                                      </p:tavLst>
                                    </p:anim>
                                    <p:anim calcmode="lin" valueType="num">
                                      <p:cBhvr>
                                        <p:cTn id="28" dur="500" fill="hold"/>
                                        <p:tgtEl>
                                          <p:spTgt spid="49158"/>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mph" presetSubtype="0" repeatCount="indefinite" fill="hold" grpId="0" nodeType="clickEffect">
                                  <p:stCondLst>
                                    <p:cond delay="0"/>
                                  </p:stCondLst>
                                  <p:endCondLst>
                                    <p:cond evt="onNext" delay="0">
                                      <p:tgtEl>
                                        <p:sldTgt/>
                                      </p:tgtEl>
                                    </p:cond>
                                  </p:endCondLst>
                                  <p:childTnLst>
                                    <p:animClr clrSpc="hsl" dir="cw">
                                      <p:cBhvr override="childStyle">
                                        <p:cTn id="32" dur="500" fill="hold"/>
                                        <p:tgtEl>
                                          <p:spTgt spid="49158"/>
                                        </p:tgtEl>
                                        <p:attrNameLst>
                                          <p:attrName>style.color</p:attrName>
                                        </p:attrNameLst>
                                      </p:cBhvr>
                                      <p:by>
                                        <p:hsl h="10842353" s="0" l="0"/>
                                      </p:by>
                                    </p:animClr>
                                    <p:animClr clrSpc="hsl" dir="cw">
                                      <p:cBhvr>
                                        <p:cTn id="33" dur="500" fill="hold"/>
                                        <p:tgtEl>
                                          <p:spTgt spid="49158"/>
                                        </p:tgtEl>
                                        <p:attrNameLst>
                                          <p:attrName>fillcolor</p:attrName>
                                        </p:attrNameLst>
                                      </p:cBhvr>
                                      <p:by>
                                        <p:hsl h="10842353" s="0" l="0"/>
                                      </p:by>
                                    </p:animClr>
                                    <p:animClr clrSpc="hsl" dir="cw">
                                      <p:cBhvr>
                                        <p:cTn id="34" dur="500" fill="hold"/>
                                        <p:tgtEl>
                                          <p:spTgt spid="49158"/>
                                        </p:tgtEl>
                                        <p:attrNameLst>
                                          <p:attrName>stroke.color</p:attrName>
                                        </p:attrNameLst>
                                      </p:cBhvr>
                                      <p:by>
                                        <p:hsl h="10842353" s="0" l="0"/>
                                      </p:by>
                                    </p:animClr>
                                    <p:set>
                                      <p:cBhvr>
                                        <p:cTn id="35" dur="500" fill="hold"/>
                                        <p:tgtEl>
                                          <p:spTgt spid="49158"/>
                                        </p:tgtEl>
                                        <p:attrNameLst>
                                          <p:attrName>fill.type</p:attrName>
                                        </p:attrNameLst>
                                      </p:cBhvr>
                                      <p:to>
                                        <p:strVal val="solid"/>
                                      </p:to>
                                    </p:set>
                                  </p:childTnLst>
                                  <p:subTnLst>
                                    <p:animClr clrSpc="rgb" dir="cw">
                                      <p:cBhvr override="childStyle">
                                        <p:cTn dur="1" fill="hold" display="0" masterRel="nextClick" afterEffect="1"/>
                                        <p:tgtEl>
                                          <p:spTgt spid="49158"/>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P spid="4915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060028" y="609600"/>
            <a:ext cx="4648200" cy="1524000"/>
          </a:xfrm>
          <a:prstGeom prst="cloud">
            <a:avLst/>
          </a:prstGeom>
          <a:solidFill>
            <a:srgbClr val="3312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mj-lt"/>
              </a:rPr>
              <a:t>Vận dụng</a:t>
            </a:r>
            <a:endParaRPr lang="en-US" sz="4000" b="1">
              <a:latin typeface="+mj-lt"/>
            </a:endParaRPr>
          </a:p>
        </p:txBody>
      </p:sp>
      <p:sp>
        <p:nvSpPr>
          <p:cNvPr id="3" name="Rectangle 2"/>
          <p:cNvSpPr/>
          <p:nvPr/>
        </p:nvSpPr>
        <p:spPr>
          <a:xfrm>
            <a:off x="3048001" y="2590800"/>
            <a:ext cx="6746975" cy="523220"/>
          </a:xfrm>
          <a:prstGeom prst="rect">
            <a:avLst/>
          </a:prstGeom>
        </p:spPr>
        <p:txBody>
          <a:bodyPr wrap="none">
            <a:spAutoFit/>
          </a:bodyPr>
          <a:lstStyle/>
          <a:p>
            <a:r>
              <a:rPr lang="vi-VN" sz="2800">
                <a:latin typeface="+mj-lt"/>
              </a:rPr>
              <a:t>- </a:t>
            </a:r>
            <a:r>
              <a:rPr lang="en-US" sz="2800">
                <a:latin typeface="Times New Roman" panose="02020603050405020304" pitchFamily="18" charset="0"/>
                <a:cs typeface="Times New Roman" panose="02020603050405020304" pitchFamily="18" charset="0"/>
              </a:rPr>
              <a:t>Qua các câu chuyện</a:t>
            </a:r>
            <a:r>
              <a:rPr lang="vi-VN" sz="2800">
                <a:latin typeface="Times New Roman" panose="02020603050405020304" pitchFamily="18" charset="0"/>
                <a:cs typeface="Times New Roman" panose="02020603050405020304" pitchFamily="18" charset="0"/>
              </a:rPr>
              <a:t> trên, </a:t>
            </a:r>
            <a:r>
              <a:rPr lang="en-US" sz="2800">
                <a:latin typeface="Times New Roman" panose="02020603050405020304" pitchFamily="18" charset="0"/>
                <a:cs typeface="Times New Roman" panose="02020603050405020304" pitchFamily="18" charset="0"/>
              </a:rPr>
              <a:t> con hiểu điều gì ?</a:t>
            </a:r>
          </a:p>
        </p:txBody>
      </p:sp>
      <p:sp>
        <p:nvSpPr>
          <p:cNvPr id="4" name="Rectangle 3"/>
          <p:cNvSpPr/>
          <p:nvPr/>
        </p:nvSpPr>
        <p:spPr>
          <a:xfrm>
            <a:off x="2971800" y="3365718"/>
            <a:ext cx="7239000" cy="1815882"/>
          </a:xfrm>
          <a:prstGeom prst="rect">
            <a:avLst/>
          </a:prstGeom>
        </p:spPr>
        <p:txBody>
          <a:bodyPr wrap="square">
            <a:spAutoFit/>
          </a:bodyPr>
          <a:lstStyle/>
          <a:p>
            <a:pPr marL="457200" indent="-457200">
              <a:buFontTx/>
              <a:buChar char="-"/>
            </a:pPr>
            <a:r>
              <a:rPr lang="en-US" sz="2800">
                <a:latin typeface="Times New Roman" panose="02020603050405020304" pitchFamily="18" charset="0"/>
                <a:cs typeface="Times New Roman" panose="02020603050405020304" pitchFamily="18" charset="0"/>
              </a:rPr>
              <a:t>Dặn HS về nhà kể lại câu chuyện cho người thân nghe.</a:t>
            </a:r>
            <a:endParaRPr lang="vi-VN"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CBB</a:t>
            </a:r>
            <a:r>
              <a:rPr lang="vi-VN" sz="2800">
                <a:latin typeface="Times New Roman" panose="02020603050405020304" pitchFamily="18" charset="0"/>
                <a:cs typeface="Times New Roman" panose="02020603050405020304" pitchFamily="18" charset="0"/>
              </a:rPr>
              <a:t>S </a:t>
            </a:r>
            <a:r>
              <a:rPr lang="en-US" sz="2800">
                <a:latin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Câu chuyện</a:t>
            </a:r>
            <a:r>
              <a:rPr lang="en-US" sz="2800">
                <a:latin typeface="Times New Roman" panose="02020603050405020304" pitchFamily="18" charset="0"/>
                <a:cs typeface="Times New Roman" panose="02020603050405020304" pitchFamily="18" charset="0"/>
              </a:rPr>
              <a:t> "Pa-xtơ và em bé " </a:t>
            </a:r>
          </a:p>
        </p:txBody>
      </p:sp>
    </p:spTree>
    <p:extLst>
      <p:ext uri="{BB962C8B-B14F-4D97-AF65-F5344CB8AC3E}">
        <p14:creationId xmlns:p14="http://schemas.microsoft.com/office/powerpoint/2010/main" val="40920315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781" name="Text Box 5"/>
          <p:cNvSpPr txBox="1">
            <a:spLocks noChangeArrowheads="1"/>
          </p:cNvSpPr>
          <p:nvPr/>
        </p:nvSpPr>
        <p:spPr bwMode="auto">
          <a:xfrm>
            <a:off x="3717925" y="7429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2"/>
          <p:cNvSpPr/>
          <p:nvPr/>
        </p:nvSpPr>
        <p:spPr>
          <a:xfrm>
            <a:off x="1989320" y="2209800"/>
            <a:ext cx="8213358"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all" spc="0" normalizeH="0" baseline="0" noProof="0">
                <a:ln w="9000" cmpd="sng">
                  <a:solidFill>
                    <a:srgbClr val="000000">
                      <a:shade val="50000"/>
                      <a:satMod val="120000"/>
                    </a:srgb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chúc</a:t>
            </a:r>
            <a:r>
              <a:rPr kumimoji="0" lang="en-US" sz="4400" b="1" i="0" u="none" strike="noStrike" kern="1200" cap="all" spc="0" normalizeH="0" noProof="0">
                <a:ln w="9000" cmpd="sng">
                  <a:solidFill>
                    <a:srgbClr val="000000">
                      <a:shade val="50000"/>
                      <a:satMod val="120000"/>
                    </a:srgb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các con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cap="all" baseline="0">
                <a:ln w="9000" cmpd="sng">
                  <a:solidFill>
                    <a:srgbClr val="000000">
                      <a:shade val="50000"/>
                      <a:satMod val="120000"/>
                    </a:srgb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chăm</a:t>
            </a:r>
            <a:r>
              <a:rPr lang="en-US" sz="4400" b="1" cap="all">
                <a:ln w="9000" cmpd="sng">
                  <a:solidFill>
                    <a:srgbClr val="000000">
                      <a:shade val="50000"/>
                      <a:satMod val="120000"/>
                    </a:srgb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 ngoan, học tốt!</a:t>
            </a:r>
            <a:endParaRPr kumimoji="0" lang="en-US" sz="4400" b="1" i="0" u="none" strike="noStrike" kern="1200" cap="all" spc="0" normalizeH="0" baseline="0" noProof="0" dirty="0">
              <a:ln w="9000" cmpd="sng">
                <a:solidFill>
                  <a:srgbClr val="000000">
                    <a:shade val="50000"/>
                    <a:satMod val="120000"/>
                  </a:srgb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7711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81200" y="685800"/>
            <a:ext cx="3581400" cy="1447800"/>
            <a:chOff x="457200" y="914400"/>
            <a:chExt cx="3581400" cy="1447800"/>
          </a:xfrm>
          <a:scene3d>
            <a:camera prst="orthographicFront">
              <a:rot lat="0" lon="0" rev="0"/>
            </a:camera>
            <a:lightRig rig="balanced" dir="t">
              <a:rot lat="0" lon="0" rev="8700000"/>
            </a:lightRig>
          </a:scene3d>
        </p:grpSpPr>
        <p:sp>
          <p:nvSpPr>
            <p:cNvPr id="3" name="Cloud 2"/>
            <p:cNvSpPr/>
            <p:nvPr/>
          </p:nvSpPr>
          <p:spPr>
            <a:xfrm>
              <a:off x="457200" y="914400"/>
              <a:ext cx="3581400" cy="1447800"/>
            </a:xfrm>
            <a:prstGeom prst="cloud">
              <a:avLst/>
            </a:prstGeom>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1219200"/>
              <a:ext cx="2971800" cy="646331"/>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ctr"/>
              <a:r>
                <a:rPr lang="vi-VN" sz="3600" b="1">
                  <a:solidFill>
                    <a:schemeClr val="bg1"/>
                  </a:solidFill>
                  <a:effectLst>
                    <a:outerShdw blurRad="38100" dist="38100" dir="2700000" algn="tl">
                      <a:srgbClr val="000000">
                        <a:alpha val="43137"/>
                      </a:srgbClr>
                    </a:outerShdw>
                  </a:effectLst>
                  <a:latin typeface="+mj-lt"/>
                </a:rPr>
                <a:t>Khởi động</a:t>
              </a:r>
              <a:endParaRPr lang="en-US" sz="3600" b="1">
                <a:solidFill>
                  <a:schemeClr val="bg1"/>
                </a:solidFill>
                <a:effectLst>
                  <a:outerShdw blurRad="38100" dist="38100" dir="2700000" algn="tl">
                    <a:srgbClr val="000000">
                      <a:alpha val="43137"/>
                    </a:srgbClr>
                  </a:outerShdw>
                </a:effectLst>
                <a:latin typeface="+mj-lt"/>
              </a:endParaRPr>
            </a:p>
          </p:txBody>
        </p:sp>
      </p:grpSp>
      <p:grpSp>
        <p:nvGrpSpPr>
          <p:cNvPr id="8" name="Group 7"/>
          <p:cNvGrpSpPr/>
          <p:nvPr/>
        </p:nvGrpSpPr>
        <p:grpSpPr>
          <a:xfrm>
            <a:off x="1981200" y="2615381"/>
            <a:ext cx="8305800" cy="1219200"/>
            <a:chOff x="457200" y="2615381"/>
            <a:chExt cx="8305800" cy="1219200"/>
          </a:xfrm>
        </p:grpSpPr>
        <p:sp>
          <p:nvSpPr>
            <p:cNvPr id="6" name="TextBox 5"/>
            <p:cNvSpPr txBox="1"/>
            <p:nvPr/>
          </p:nvSpPr>
          <p:spPr>
            <a:xfrm>
              <a:off x="1371600" y="2779693"/>
              <a:ext cx="7391400" cy="954107"/>
            </a:xfrm>
            <a:prstGeom prst="rect">
              <a:avLst/>
            </a:prstGeom>
            <a:noFill/>
          </p:spPr>
          <p:txBody>
            <a:bodyPr wrap="square" rtlCol="0">
              <a:spAutoFit/>
            </a:bodyPr>
            <a:lstStyle/>
            <a:p>
              <a:r>
                <a:rPr lang="vi-VN" sz="2800">
                  <a:latin typeface="+mj-lt"/>
                </a:rPr>
                <a:t>Kể lại một câu chuyện đã nghe, đã đọc về bảo vệ môi trường.</a:t>
              </a:r>
              <a:endParaRPr lang="en-US" sz="2800">
                <a:latin typeface="+mj-lt"/>
              </a:endParaRPr>
            </a:p>
          </p:txBody>
        </p:sp>
        <p:pic>
          <p:nvPicPr>
            <p:cNvPr id="7" name="Picture 6"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5381"/>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078199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6248400" y="0"/>
            <a:ext cx="4419600" cy="181588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50000"/>
              </a:spcBef>
              <a:spcAft>
                <a:spcPct val="0"/>
              </a:spcAft>
              <a:buFontTx/>
              <a:buNone/>
            </a:pPr>
            <a:r>
              <a:rPr lang="en-US" altLang="en-US" sz="2800" b="1">
                <a:solidFill>
                  <a:srgbClr val="0000FF"/>
                </a:solidFill>
                <a:latin typeface="Times New Roman" pitchFamily="18" charset="0"/>
                <a:cs typeface="Times New Roman" pitchFamily="18" charset="0"/>
              </a:rPr>
              <a:t>Để giữ cho môi trường luôn sạch đẹp, mỗi người cần phải chung tay bảo vệ và giữ gìn.</a:t>
            </a:r>
            <a:endParaRPr lang="en-US" altLang="en-US" sz="2800" b="1" i="1">
              <a:solidFill>
                <a:srgbClr val="0000FF"/>
              </a:solidFill>
              <a:latin typeface="Times New Roman" pitchFamily="18" charset="0"/>
              <a:cs typeface="Times New Roman" pitchFamily="18" charset="0"/>
            </a:endParaRPr>
          </a:p>
        </p:txBody>
      </p:sp>
      <p:sp>
        <p:nvSpPr>
          <p:cNvPr id="8" name="TextBox 7"/>
          <p:cNvSpPr txBox="1"/>
          <p:nvPr/>
        </p:nvSpPr>
        <p:spPr>
          <a:xfrm>
            <a:off x="1523999" y="3040626"/>
            <a:ext cx="4724401" cy="523220"/>
          </a:xfrm>
          <a:prstGeom prst="rect">
            <a:avLst/>
          </a:prstGeom>
          <a:solidFill>
            <a:srgbClr val="92D050"/>
          </a:solidFill>
        </p:spPr>
        <p:txBody>
          <a:bodyPr wrap="square" rtlCol="0">
            <a:spAutoFit/>
          </a:bodyPr>
          <a:lstStyle/>
          <a:p>
            <a:pPr algn="ctr"/>
            <a:r>
              <a:rPr lang="vi-VN" sz="2800" b="1">
                <a:solidFill>
                  <a:srgbClr val="FF0000"/>
                </a:solidFill>
                <a:latin typeface="+mj-lt"/>
              </a:rPr>
              <a:t>Ô nhiễm không khí</a:t>
            </a:r>
            <a:endParaRPr lang="en-US" sz="2800" b="1">
              <a:solidFill>
                <a:srgbClr val="FF0000"/>
              </a:solidFill>
              <a:latin typeface="+mj-lt"/>
            </a:endParaRPr>
          </a:p>
        </p:txBody>
      </p:sp>
      <p:sp>
        <p:nvSpPr>
          <p:cNvPr id="9" name="TextBox 8"/>
          <p:cNvSpPr txBox="1"/>
          <p:nvPr/>
        </p:nvSpPr>
        <p:spPr>
          <a:xfrm>
            <a:off x="6248400" y="5903894"/>
            <a:ext cx="4419600" cy="954107"/>
          </a:xfrm>
          <a:prstGeom prst="rect">
            <a:avLst/>
          </a:prstGeom>
          <a:solidFill>
            <a:schemeClr val="accent6">
              <a:lumMod val="60000"/>
              <a:lumOff val="40000"/>
            </a:schemeClr>
          </a:solidFill>
        </p:spPr>
        <p:txBody>
          <a:bodyPr wrap="square" rtlCol="0">
            <a:spAutoFit/>
          </a:bodyPr>
          <a:lstStyle/>
          <a:p>
            <a:pPr algn="ctr"/>
            <a:r>
              <a:rPr lang="vi-VN" sz="2800" b="1">
                <a:solidFill>
                  <a:srgbClr val="FF0000"/>
                </a:solidFill>
                <a:latin typeface="+mj-lt"/>
              </a:rPr>
              <a:t>Ô nhiễm môi trường do rác thải.</a:t>
            </a:r>
            <a:endParaRPr lang="en-US" sz="2800" b="1">
              <a:solidFill>
                <a:srgbClr val="FF0000"/>
              </a:solidFill>
              <a:latin typeface="+mj-lt"/>
            </a:endParaRPr>
          </a:p>
        </p:txBody>
      </p:sp>
      <p:sp>
        <p:nvSpPr>
          <p:cNvPr id="10" name="TextBox 9"/>
          <p:cNvSpPr txBox="1"/>
          <p:nvPr/>
        </p:nvSpPr>
        <p:spPr>
          <a:xfrm>
            <a:off x="1523999" y="6337238"/>
            <a:ext cx="4724401" cy="523220"/>
          </a:xfrm>
          <a:prstGeom prst="rect">
            <a:avLst/>
          </a:prstGeom>
          <a:solidFill>
            <a:srgbClr val="0070C0"/>
          </a:solidFill>
        </p:spPr>
        <p:txBody>
          <a:bodyPr wrap="square" rtlCol="0">
            <a:spAutoFit/>
          </a:bodyPr>
          <a:lstStyle/>
          <a:p>
            <a:pPr algn="ctr"/>
            <a:r>
              <a:rPr lang="vi-VN" sz="2800" b="1">
                <a:solidFill>
                  <a:srgbClr val="FF0000"/>
                </a:solidFill>
                <a:latin typeface="+mj-lt"/>
              </a:rPr>
              <a:t>Ô nhiễm môi trường nước</a:t>
            </a:r>
            <a:endParaRPr lang="en-US" sz="2800" b="1">
              <a:solidFill>
                <a:srgbClr val="FF0000"/>
              </a:solidFill>
              <a:latin typeface="+mj-lt"/>
            </a:endParaRPr>
          </a:p>
        </p:txBody>
      </p:sp>
      <p:grpSp>
        <p:nvGrpSpPr>
          <p:cNvPr id="14" name="Group 13"/>
          <p:cNvGrpSpPr/>
          <p:nvPr/>
        </p:nvGrpSpPr>
        <p:grpSpPr>
          <a:xfrm>
            <a:off x="1524000" y="0"/>
            <a:ext cx="4724401" cy="3040626"/>
            <a:chOff x="-1" y="0"/>
            <a:chExt cx="4724401" cy="3040626"/>
          </a:xfrm>
        </p:grpSpPr>
        <p:pic>
          <p:nvPicPr>
            <p:cNvPr id="4" name="Picture 9" descr="o nhiem MT K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724401" cy="304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0" y="0"/>
              <a:ext cx="4572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a:solidFill>
                    <a:srgbClr val="FF0000"/>
                  </a:solidFill>
                  <a:latin typeface="+mj-lt"/>
                </a:rPr>
                <a:t>1</a:t>
              </a:r>
              <a:endParaRPr lang="en-US" sz="2000" b="1">
                <a:solidFill>
                  <a:srgbClr val="FF0000"/>
                </a:solidFill>
                <a:latin typeface="+mj-lt"/>
              </a:endParaRPr>
            </a:p>
          </p:txBody>
        </p:sp>
      </p:grpSp>
      <p:grpSp>
        <p:nvGrpSpPr>
          <p:cNvPr id="15" name="Group 14"/>
          <p:cNvGrpSpPr/>
          <p:nvPr/>
        </p:nvGrpSpPr>
        <p:grpSpPr>
          <a:xfrm>
            <a:off x="6248400" y="2133601"/>
            <a:ext cx="4419600" cy="3770293"/>
            <a:chOff x="4724400" y="2133600"/>
            <a:chExt cx="4419600" cy="3770293"/>
          </a:xfrm>
        </p:grpSpPr>
        <p:pic>
          <p:nvPicPr>
            <p:cNvPr id="5" name="Picture 10" descr="ô nhiễm MT đ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133600"/>
              <a:ext cx="4419600" cy="377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8686800" y="2133600"/>
              <a:ext cx="4572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a:solidFill>
                    <a:srgbClr val="FF0000"/>
                  </a:solidFill>
                  <a:latin typeface="+mj-lt"/>
                </a:rPr>
                <a:t>2</a:t>
              </a:r>
              <a:endParaRPr lang="en-US" sz="2000" b="1">
                <a:solidFill>
                  <a:srgbClr val="FF0000"/>
                </a:solidFill>
                <a:latin typeface="+mj-lt"/>
              </a:endParaRPr>
            </a:p>
          </p:txBody>
        </p:sp>
      </p:grpSp>
      <p:grpSp>
        <p:nvGrpSpPr>
          <p:cNvPr id="16" name="Group 15"/>
          <p:cNvGrpSpPr/>
          <p:nvPr/>
        </p:nvGrpSpPr>
        <p:grpSpPr>
          <a:xfrm>
            <a:off x="1482213" y="3667205"/>
            <a:ext cx="4766186" cy="2657397"/>
            <a:chOff x="-41787" y="3667204"/>
            <a:chExt cx="4766186" cy="2657397"/>
          </a:xfrm>
        </p:grpSpPr>
        <p:pic>
          <p:nvPicPr>
            <p:cNvPr id="6" name="Picture 11" descr="MT nước ô nhiễ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67204"/>
              <a:ext cx="4724399" cy="265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41787" y="3667204"/>
              <a:ext cx="4572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a:solidFill>
                    <a:srgbClr val="FF0000"/>
                  </a:solidFill>
                  <a:latin typeface="+mj-lt"/>
                </a:rPr>
                <a:t>3</a:t>
              </a:r>
              <a:endParaRPr lang="en-US" sz="2000" b="1">
                <a:solidFill>
                  <a:srgbClr val="FF0000"/>
                </a:solidFill>
                <a:latin typeface="+mj-lt"/>
              </a:endParaRPr>
            </a:p>
          </p:txBody>
        </p:sp>
      </p:grpSp>
    </p:spTree>
    <p:extLst>
      <p:ext uri="{BB962C8B-B14F-4D97-AF65-F5344CB8AC3E}">
        <p14:creationId xmlns:p14="http://schemas.microsoft.com/office/powerpoint/2010/main" val="220283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0" y="990600"/>
            <a:ext cx="4055918"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vi-VN" sz="4400" b="1">
                <a:ln w="11430"/>
                <a:solidFill>
                  <a:schemeClr val="accent6">
                    <a:lumMod val="75000"/>
                  </a:schemeClr>
                </a:solidFill>
                <a:latin typeface="+mj-lt"/>
              </a:rPr>
              <a:t>Yêu cầu cần đạt</a:t>
            </a:r>
            <a:endParaRPr lang="en-US" sz="4400" b="1">
              <a:ln w="11430"/>
              <a:solidFill>
                <a:schemeClr val="accent6">
                  <a:lumMod val="75000"/>
                </a:schemeClr>
              </a:solidFill>
              <a:latin typeface="+mj-lt"/>
            </a:endParaRPr>
          </a:p>
        </p:txBody>
      </p:sp>
      <p:grpSp>
        <p:nvGrpSpPr>
          <p:cNvPr id="9" name="Group 8"/>
          <p:cNvGrpSpPr/>
          <p:nvPr/>
        </p:nvGrpSpPr>
        <p:grpSpPr>
          <a:xfrm>
            <a:off x="1925064" y="4648200"/>
            <a:ext cx="7631167" cy="954107"/>
            <a:chOff x="903233" y="4114800"/>
            <a:chExt cx="7631167" cy="954107"/>
          </a:xfrm>
        </p:grpSpPr>
        <p:sp>
          <p:nvSpPr>
            <p:cNvPr id="5" name="Freeform 11">
              <a:extLst>
                <a:ext uri="{FF2B5EF4-FFF2-40B4-BE49-F238E27FC236}">
                  <a16:creationId xmlns:a16="http://schemas.microsoft.com/office/drawing/2014/main" id="{83E8F0EF-A430-436F-A158-056B52EC1A03}"/>
                </a:ext>
              </a:extLst>
            </p:cNvPr>
            <p:cNvSpPr/>
            <p:nvPr/>
          </p:nvSpPr>
          <p:spPr>
            <a:xfrm>
              <a:off x="903233" y="4114800"/>
              <a:ext cx="696967" cy="60778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600200" y="4114800"/>
              <a:ext cx="6934200" cy="954107"/>
            </a:xfrm>
            <a:prstGeom prst="rect">
              <a:avLst/>
            </a:prstGeom>
          </p:spPr>
          <p:txBody>
            <a:bodyPr wrap="square">
              <a:spAutoFit/>
            </a:bodyPr>
            <a:lstStyle/>
            <a:p>
              <a:r>
                <a:rPr lang="vi-VN" sz="2800" b="1">
                  <a:latin typeface="+mj-lt"/>
                </a:rPr>
                <a:t>Biết </a:t>
              </a:r>
              <a:r>
                <a:rPr lang="en-US" sz="2800" b="1">
                  <a:latin typeface="Times New Roman" panose="02020603050405020304" pitchFamily="18" charset="0"/>
                  <a:cs typeface="Times New Roman" panose="02020603050405020304" pitchFamily="18" charset="0"/>
                </a:rPr>
                <a:t>thể hiện được ý thức bảo vệ môi trường và noi theo tấm gương dũng cảm đó. </a:t>
              </a:r>
            </a:p>
          </p:txBody>
        </p:sp>
      </p:grpSp>
      <p:grpSp>
        <p:nvGrpSpPr>
          <p:cNvPr id="8" name="Group 7"/>
          <p:cNvGrpSpPr/>
          <p:nvPr/>
        </p:nvGrpSpPr>
        <p:grpSpPr>
          <a:xfrm>
            <a:off x="1925064" y="2133599"/>
            <a:ext cx="7478767" cy="1815882"/>
            <a:chOff x="903233" y="1600200"/>
            <a:chExt cx="7478767" cy="1815882"/>
          </a:xfrm>
        </p:grpSpPr>
        <p:sp>
          <p:nvSpPr>
            <p:cNvPr id="2" name="Freeform 11">
              <a:extLst>
                <a:ext uri="{FF2B5EF4-FFF2-40B4-BE49-F238E27FC236}">
                  <a16:creationId xmlns:a16="http://schemas.microsoft.com/office/drawing/2014/main" id="{83E8F0EF-A430-436F-A158-056B52EC1A03}"/>
                </a:ext>
              </a:extLst>
            </p:cNvPr>
            <p:cNvSpPr/>
            <p:nvPr/>
          </p:nvSpPr>
          <p:spPr>
            <a:xfrm>
              <a:off x="903233" y="2135418"/>
              <a:ext cx="631934" cy="76018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752600" y="1600200"/>
              <a:ext cx="6629400" cy="1815882"/>
            </a:xfrm>
            <a:prstGeom prst="rect">
              <a:avLst/>
            </a:prstGeom>
          </p:spPr>
          <p:txBody>
            <a:bodyPr wrap="square">
              <a:spAutoFit/>
            </a:bodyPr>
            <a:lstStyle/>
            <a:p>
              <a:pPr algn="just"/>
              <a:r>
                <a:rPr lang="vi-VN" sz="2800" b="1">
                  <a:latin typeface="+mj-lt"/>
                </a:rPr>
                <a:t>Biết</a:t>
              </a:r>
              <a:r>
                <a:rPr lang="vi-VN" sz="2400" b="1">
                  <a:latin typeface="+mj-lt"/>
                </a:rPr>
                <a:t> </a:t>
              </a:r>
              <a:r>
                <a:rPr lang="en-US" sz="2800" b="1">
                  <a:latin typeface="Times New Roman" panose="02020603050405020304" pitchFamily="18" charset="0"/>
                  <a:cs typeface="Times New Roman" panose="02020603050405020304" pitchFamily="18" charset="0"/>
                </a:rPr>
                <a:t>kể lại được một câu chuyện rõ ràng về một việc làm tốt hoặc hành động dũng cảm của bản thân hoặc của những người xung quanh để bảo vệ môi trường.</a:t>
              </a:r>
            </a:p>
          </p:txBody>
        </p:sp>
      </p:grpSp>
    </p:spTree>
    <p:extLst>
      <p:ext uri="{BB962C8B-B14F-4D97-AF65-F5344CB8AC3E}">
        <p14:creationId xmlns:p14="http://schemas.microsoft.com/office/powerpoint/2010/main" val="220283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2652547" y="1265238"/>
            <a:ext cx="617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50000"/>
              </a:spcBef>
              <a:spcAft>
                <a:spcPct val="0"/>
              </a:spcAft>
              <a:buFont typeface="Wingdings" pitchFamily="2" charset="2"/>
              <a:buChar char="v"/>
            </a:pPr>
            <a:r>
              <a:rPr lang="en-US" altLang="en-US" sz="2800" b="1">
                <a:solidFill>
                  <a:srgbClr val="FF0000"/>
                </a:solidFill>
                <a:latin typeface="Times New Roman" pitchFamily="18" charset="0"/>
                <a:cs typeface="Times New Roman" pitchFamily="18" charset="0"/>
              </a:rPr>
              <a:t>Chọn một trong hai đề bài sau đây:</a:t>
            </a:r>
          </a:p>
        </p:txBody>
      </p:sp>
      <p:sp>
        <p:nvSpPr>
          <p:cNvPr id="4" name="Text Box 12"/>
          <p:cNvSpPr txBox="1">
            <a:spLocks noChangeArrowheads="1"/>
          </p:cNvSpPr>
          <p:nvPr/>
        </p:nvSpPr>
        <p:spPr bwMode="auto">
          <a:xfrm>
            <a:off x="1890548" y="3932238"/>
            <a:ext cx="841090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50000"/>
              </a:spcBef>
              <a:spcAft>
                <a:spcPct val="0"/>
              </a:spcAft>
              <a:buFontTx/>
              <a:buNone/>
            </a:pPr>
            <a:r>
              <a:rPr lang="en-US" altLang="en-US" sz="2800" b="1">
                <a:solidFill>
                  <a:srgbClr val="0000FF"/>
                </a:solidFill>
                <a:latin typeface="Times New Roman" pitchFamily="18" charset="0"/>
                <a:cs typeface="Times New Roman" pitchFamily="18" charset="0"/>
              </a:rPr>
              <a:t>2. Kể về một hành động dũng cảm bảo vệ môi trường.</a:t>
            </a:r>
            <a:endParaRPr lang="en-US" altLang="en-US" sz="2800" i="1">
              <a:solidFill>
                <a:srgbClr val="0000FF"/>
              </a:solidFill>
              <a:latin typeface="Times New Roman" pitchFamily="18" charset="0"/>
              <a:cs typeface="Times New Roman" pitchFamily="18" charset="0"/>
            </a:endParaRPr>
          </a:p>
        </p:txBody>
      </p:sp>
      <p:sp>
        <p:nvSpPr>
          <p:cNvPr id="5" name="Text Box 13"/>
          <p:cNvSpPr txBox="1">
            <a:spLocks noChangeArrowheads="1"/>
          </p:cNvSpPr>
          <p:nvPr/>
        </p:nvSpPr>
        <p:spPr bwMode="auto">
          <a:xfrm>
            <a:off x="1890548" y="2590800"/>
            <a:ext cx="841090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50000"/>
              </a:spcBef>
              <a:spcAft>
                <a:spcPct val="0"/>
              </a:spcAft>
              <a:buFontTx/>
              <a:buNone/>
            </a:pPr>
            <a:r>
              <a:rPr lang="en-US" altLang="en-US" sz="2800" b="1">
                <a:solidFill>
                  <a:srgbClr val="0000FF"/>
                </a:solidFill>
                <a:latin typeface="Times New Roman" pitchFamily="18" charset="0"/>
                <a:cs typeface="Times New Roman" pitchFamily="18" charset="0"/>
              </a:rPr>
              <a:t>1. Kể một việc làm tốt của em hoặc của những người xung quanh để bảo vệ môi trường.</a:t>
            </a:r>
            <a:endParaRPr lang="en-US" altLang="en-US" sz="2800"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20283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524000" y="108108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50000"/>
              </a:spcBef>
              <a:spcAft>
                <a:spcPct val="0"/>
              </a:spcAft>
              <a:buFontTx/>
              <a:buNone/>
            </a:pPr>
            <a:endParaRPr lang="vi-VN" altLang="en-US" sz="2800">
              <a:solidFill>
                <a:srgbClr val="333399"/>
              </a:solidFill>
              <a:latin typeface="Times New Roman" pitchFamily="18" charset="0"/>
            </a:endParaRPr>
          </a:p>
        </p:txBody>
      </p:sp>
      <p:sp>
        <p:nvSpPr>
          <p:cNvPr id="4" name="Text Box 8"/>
          <p:cNvSpPr txBox="1">
            <a:spLocks noChangeArrowheads="1"/>
          </p:cNvSpPr>
          <p:nvPr/>
        </p:nvSpPr>
        <p:spPr bwMode="auto">
          <a:xfrm>
            <a:off x="4572000" y="1"/>
            <a:ext cx="236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marL="571500" indent="-5715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50000"/>
              </a:spcBef>
              <a:spcAft>
                <a:spcPct val="0"/>
              </a:spcAft>
              <a:buFont typeface="Wingdings" pitchFamily="2" charset="2"/>
              <a:buChar char="v"/>
            </a:pPr>
            <a:r>
              <a:rPr lang="en-US" altLang="en-US" b="1">
                <a:solidFill>
                  <a:srgbClr val="0000FF"/>
                </a:solidFill>
                <a:latin typeface="Times New Roman" pitchFamily="18" charset="0"/>
              </a:rPr>
              <a:t>Gợi ý:</a:t>
            </a:r>
          </a:p>
        </p:txBody>
      </p:sp>
      <p:sp>
        <p:nvSpPr>
          <p:cNvPr id="5" name="Rectangle 12"/>
          <p:cNvSpPr>
            <a:spLocks noChangeArrowheads="1"/>
          </p:cNvSpPr>
          <p:nvPr/>
        </p:nvSpPr>
        <p:spPr bwMode="auto">
          <a:xfrm>
            <a:off x="1828800" y="971551"/>
            <a:ext cx="8839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lnSpc>
                <a:spcPct val="150000"/>
              </a:lnSpc>
              <a:spcBef>
                <a:spcPct val="0"/>
              </a:spcBef>
              <a:spcAft>
                <a:spcPct val="0"/>
              </a:spcAft>
              <a:buFontTx/>
              <a:buNone/>
            </a:pPr>
            <a:r>
              <a:rPr lang="en-US" altLang="en-US" sz="2400" b="1">
                <a:latin typeface="Times New Roman" pitchFamily="18" charset="0"/>
                <a:cs typeface="Times New Roman" pitchFamily="18" charset="0"/>
              </a:rPr>
              <a:t>a. Giữ vệ sinh nhà cửa, trường lớp, xóm làng, đường phố (thường xuyên quét dọn nhà cửa, lau bàn ghế sạch sẽ, tham gia làm vệ sinh ở xóm làng, đường phố ; không xả rác bừa bãi ; giữ sạch nguồn nước,…)</a:t>
            </a:r>
          </a:p>
          <a:p>
            <a:pPr fontAlgn="base">
              <a:lnSpc>
                <a:spcPct val="150000"/>
              </a:lnSpc>
              <a:spcBef>
                <a:spcPct val="0"/>
              </a:spcBef>
              <a:spcAft>
                <a:spcPct val="0"/>
              </a:spcAft>
              <a:buFontTx/>
              <a:buNone/>
            </a:pPr>
            <a:r>
              <a:rPr lang="en-US" altLang="en-US" sz="2400" b="1">
                <a:latin typeface="Times New Roman" pitchFamily="18" charset="0"/>
                <a:cs typeface="Times New Roman" pitchFamily="18" charset="0"/>
              </a:rPr>
              <a:t>b.Trồng cây, chăm sóc cây.</a:t>
            </a:r>
          </a:p>
          <a:p>
            <a:pPr fontAlgn="base">
              <a:lnSpc>
                <a:spcPct val="150000"/>
              </a:lnSpc>
              <a:spcBef>
                <a:spcPct val="0"/>
              </a:spcBef>
              <a:spcAft>
                <a:spcPct val="0"/>
              </a:spcAft>
              <a:buFontTx/>
              <a:buNone/>
            </a:pPr>
            <a:r>
              <a:rPr lang="en-US" altLang="en-US" sz="2400" b="1">
                <a:latin typeface="Times New Roman" pitchFamily="18" charset="0"/>
                <a:cs typeface="Times New Roman" pitchFamily="18" charset="0"/>
              </a:rPr>
              <a:t>c. Bảo vệ, chăm sóc các loài vật có ích.</a:t>
            </a:r>
          </a:p>
          <a:p>
            <a:pPr fontAlgn="base">
              <a:lnSpc>
                <a:spcPct val="150000"/>
              </a:lnSpc>
              <a:spcBef>
                <a:spcPct val="0"/>
              </a:spcBef>
              <a:spcAft>
                <a:spcPct val="0"/>
              </a:spcAft>
              <a:buFontTx/>
              <a:buNone/>
            </a:pPr>
            <a:r>
              <a:rPr lang="en-US" altLang="en-US" sz="2400" b="1">
                <a:latin typeface="Times New Roman" pitchFamily="18" charset="0"/>
                <a:cs typeface="Times New Roman" pitchFamily="18" charset="0"/>
              </a:rPr>
              <a:t>d. Khuyên bảo bạn bè, em nhỏ, người xung quanh giữ vệ sinh chung, không bẻ cành, hái hoa nơi công cộng, không bắn chim,…</a:t>
            </a:r>
          </a:p>
          <a:p>
            <a:pPr fontAlgn="base">
              <a:lnSpc>
                <a:spcPct val="150000"/>
              </a:lnSpc>
              <a:spcBef>
                <a:spcPct val="0"/>
              </a:spcBef>
              <a:spcAft>
                <a:spcPct val="0"/>
              </a:spcAft>
              <a:buFontTx/>
              <a:buNone/>
            </a:pPr>
            <a:r>
              <a:rPr lang="en-US" altLang="en-US" sz="2400" b="1">
                <a:latin typeface="Times New Roman" pitchFamily="18" charset="0"/>
                <a:cs typeface="Times New Roman" pitchFamily="18" charset="0"/>
              </a:rPr>
              <a:t>e.Phát hiện và ngăn chặn các hành vi phá hoại môi trường.</a:t>
            </a:r>
          </a:p>
        </p:txBody>
      </p:sp>
      <p:sp>
        <p:nvSpPr>
          <p:cNvPr id="6" name="Text Box 13"/>
          <p:cNvSpPr txBox="1">
            <a:spLocks noChangeArrowheads="1"/>
          </p:cNvSpPr>
          <p:nvPr/>
        </p:nvSpPr>
        <p:spPr bwMode="auto">
          <a:xfrm>
            <a:off x="1524000" y="5334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r>
              <a:rPr lang="en-US" altLang="en-US" sz="2400" b="1">
                <a:solidFill>
                  <a:srgbClr val="FF0000"/>
                </a:solidFill>
                <a:latin typeface="Times New Roman" pitchFamily="18" charset="0"/>
                <a:cs typeface="Times New Roman" pitchFamily="18" charset="0"/>
              </a:rPr>
              <a:t>1.Những việc làm tốt để bảo vệ môi trường:</a:t>
            </a:r>
            <a:endParaRPr lang="en-US" altLang="en-US" sz="2400" i="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0283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752600" y="973138"/>
            <a:ext cx="8839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latin typeface="Times New Roman" pitchFamily="18" charset="0"/>
                <a:cs typeface="Times New Roman" pitchFamily="18" charset="0"/>
              </a:rPr>
              <a:t>a) Đấu tranh quyết liệt với những hành vi phá hoại môi trường:</a:t>
            </a:r>
          </a:p>
          <a:p>
            <a:pPr eaLnBrk="1" hangingPunct="1">
              <a:spcBef>
                <a:spcPct val="0"/>
              </a:spcBef>
              <a:buFontTx/>
              <a:buNone/>
            </a:pPr>
            <a:r>
              <a:rPr lang="en-US" altLang="en-US" sz="2400" b="1">
                <a:latin typeface="Times New Roman" pitchFamily="18" charset="0"/>
                <a:cs typeface="Times New Roman" pitchFamily="18" charset="0"/>
              </a:rPr>
              <a:t>- Khai thác gỗ bừa bãi.</a:t>
            </a:r>
          </a:p>
          <a:p>
            <a:pPr eaLnBrk="1" hangingPunct="1">
              <a:spcBef>
                <a:spcPct val="0"/>
              </a:spcBef>
              <a:buFontTx/>
              <a:buNone/>
            </a:pPr>
            <a:r>
              <a:rPr lang="en-US" altLang="en-US" sz="2400" b="1">
                <a:latin typeface="Times New Roman" pitchFamily="18" charset="0"/>
                <a:cs typeface="Times New Roman" pitchFamily="18" charset="0"/>
              </a:rPr>
              <a:t>- Săn bắn thú rừng bừa bãi.</a:t>
            </a:r>
          </a:p>
          <a:p>
            <a:pPr eaLnBrk="1" hangingPunct="1">
              <a:spcBef>
                <a:spcPct val="0"/>
              </a:spcBef>
              <a:buFontTx/>
              <a:buNone/>
            </a:pPr>
            <a:r>
              <a:rPr lang="en-US" altLang="en-US" sz="2400" b="1">
                <a:latin typeface="Times New Roman" pitchFamily="18" charset="0"/>
                <a:cs typeface="Times New Roman" pitchFamily="18" charset="0"/>
              </a:rPr>
              <a:t>- Buôn bán động vật hoang dã.</a:t>
            </a:r>
          </a:p>
          <a:p>
            <a:pPr eaLnBrk="1" hangingPunct="1">
              <a:spcBef>
                <a:spcPct val="0"/>
              </a:spcBef>
              <a:buFontTx/>
              <a:buNone/>
            </a:pPr>
            <a:r>
              <a:rPr lang="en-US" altLang="en-US" sz="2400" b="1">
                <a:latin typeface="Times New Roman" pitchFamily="18" charset="0"/>
                <a:cs typeface="Times New Roman" pitchFamily="18" charset="0"/>
              </a:rPr>
              <a:t>- Đánh bắt cá bằng thuốc nổ, bằng điện.</a:t>
            </a:r>
          </a:p>
          <a:p>
            <a:pPr eaLnBrk="1" hangingPunct="1">
              <a:spcBef>
                <a:spcPct val="0"/>
              </a:spcBef>
              <a:buFontTx/>
              <a:buNone/>
            </a:pPr>
            <a:r>
              <a:rPr lang="en-US" altLang="en-US" sz="2400" b="1">
                <a:latin typeface="Times New Roman" pitchFamily="18" charset="0"/>
                <a:cs typeface="Times New Roman" pitchFamily="18" charset="0"/>
              </a:rPr>
              <a:t>- Làm ô nhiễm nguồn nước (xả chất thải độc hại vào nguồn nước sinh hoạt).</a:t>
            </a:r>
          </a:p>
          <a:p>
            <a:pPr eaLnBrk="1" hangingPunct="1">
              <a:spcBef>
                <a:spcPct val="0"/>
              </a:spcBef>
              <a:buFontTx/>
              <a:buNone/>
            </a:pPr>
            <a:r>
              <a:rPr lang="en-US" altLang="en-US" sz="2400" b="1">
                <a:latin typeface="Times New Roman" pitchFamily="18" charset="0"/>
                <a:cs typeface="Times New Roman" pitchFamily="18" charset="0"/>
              </a:rPr>
              <a:t>- Làm ô nhiễm không khí (xả khói, chất độc hại vào không khí,…)</a:t>
            </a:r>
          </a:p>
          <a:p>
            <a:pPr eaLnBrk="1" hangingPunct="1">
              <a:spcBef>
                <a:spcPct val="0"/>
              </a:spcBef>
              <a:buFontTx/>
              <a:buNone/>
            </a:pPr>
            <a:r>
              <a:rPr lang="en-US" altLang="en-US" sz="2400" b="1">
                <a:latin typeface="Times New Roman" pitchFamily="18" charset="0"/>
                <a:cs typeface="Times New Roman" pitchFamily="18" charset="0"/>
              </a:rPr>
              <a:t>b) Quên mình bảo vệ môi trường:</a:t>
            </a:r>
          </a:p>
          <a:p>
            <a:pPr eaLnBrk="1" hangingPunct="1">
              <a:spcBef>
                <a:spcPct val="0"/>
              </a:spcBef>
              <a:buFontTx/>
              <a:buNone/>
            </a:pPr>
            <a:r>
              <a:rPr lang="en-US" altLang="en-US" sz="2400" b="1">
                <a:latin typeface="Times New Roman" pitchFamily="18" charset="0"/>
                <a:cs typeface="Times New Roman" pitchFamily="18" charset="0"/>
              </a:rPr>
              <a:t>- Dũng cảm dập tắt các đám cháy rừng, khắc phục các tai nạn gây hại cho môi trường.</a:t>
            </a:r>
          </a:p>
          <a:p>
            <a:pPr eaLnBrk="1" hangingPunct="1">
              <a:spcBef>
                <a:spcPct val="0"/>
              </a:spcBef>
              <a:buFontTx/>
              <a:buNone/>
            </a:pPr>
            <a:r>
              <a:rPr lang="en-US" altLang="en-US" sz="2400" b="1">
                <a:latin typeface="Times New Roman" pitchFamily="18" charset="0"/>
                <a:cs typeface="Times New Roman" pitchFamily="18" charset="0"/>
              </a:rPr>
              <a:t>- Bất chấp nguy hiểm vào rừng sâu tìm các loài thú quý để có biện pháp bảo vệ chúng.</a:t>
            </a:r>
          </a:p>
        </p:txBody>
      </p:sp>
      <p:sp>
        <p:nvSpPr>
          <p:cNvPr id="8" name="Text Box 7"/>
          <p:cNvSpPr txBox="1">
            <a:spLocks noChangeArrowheads="1"/>
          </p:cNvSpPr>
          <p:nvPr/>
        </p:nvSpPr>
        <p:spPr bwMode="auto">
          <a:xfrm>
            <a:off x="1676400" y="287337"/>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FF0000"/>
                </a:solidFill>
                <a:latin typeface="Times New Roman" pitchFamily="18" charset="0"/>
                <a:cs typeface="Times New Roman" pitchFamily="18" charset="0"/>
              </a:rPr>
              <a:t>2. Những hành động dũng cảm bảo vệ môi trường:</a:t>
            </a:r>
            <a:endParaRPr lang="en-US" alt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0283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1305580"/>
            <a:ext cx="6629400" cy="523220"/>
          </a:xfrm>
          <a:prstGeom prst="rect">
            <a:avLst/>
          </a:prstGeom>
          <a:solidFill>
            <a:srgbClr val="00B050"/>
          </a:solidFill>
        </p:spPr>
        <p:txBody>
          <a:bodyPr wrap="square" rtlCol="0">
            <a:spAutoFit/>
          </a:bodyPr>
          <a:lstStyle/>
          <a:p>
            <a:r>
              <a:rPr lang="vi-VN" sz="2800" b="1">
                <a:solidFill>
                  <a:srgbClr val="FFFF00"/>
                </a:solidFill>
                <a:latin typeface="+mj-lt"/>
              </a:rPr>
              <a:t>Những điểm chính cần nêu trong dàn ý:</a:t>
            </a:r>
            <a:endParaRPr lang="en-US" sz="2800" b="1">
              <a:solidFill>
                <a:srgbClr val="FFFF00"/>
              </a:solidFill>
              <a:latin typeface="+mj-lt"/>
            </a:endParaRPr>
          </a:p>
        </p:txBody>
      </p:sp>
      <p:grpSp>
        <p:nvGrpSpPr>
          <p:cNvPr id="17" name="Group 16"/>
          <p:cNvGrpSpPr/>
          <p:nvPr/>
        </p:nvGrpSpPr>
        <p:grpSpPr>
          <a:xfrm>
            <a:off x="1970690" y="43190"/>
            <a:ext cx="4963510" cy="1219200"/>
            <a:chOff x="446690" y="43190"/>
            <a:chExt cx="4963510" cy="1219200"/>
          </a:xfrm>
        </p:grpSpPr>
        <p:pic>
          <p:nvPicPr>
            <p:cNvPr id="5" name="Picture 6"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6690" y="43190"/>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13490" y="381000"/>
              <a:ext cx="3896710" cy="523220"/>
            </a:xfrm>
            <a:prstGeom prst="rect">
              <a:avLst/>
            </a:prstGeom>
            <a:noFill/>
          </p:spPr>
          <p:txBody>
            <a:bodyPr wrap="square" rtlCol="0">
              <a:spAutoFit/>
            </a:bodyPr>
            <a:lstStyle/>
            <a:p>
              <a:r>
                <a:rPr lang="vi-VN" sz="2800" b="1">
                  <a:solidFill>
                    <a:srgbClr val="C00000"/>
                  </a:solidFill>
                  <a:latin typeface="+mj-lt"/>
                </a:rPr>
                <a:t>Đó là câu chuyện gì?</a:t>
              </a:r>
              <a:endParaRPr lang="en-US" sz="2800" b="1">
                <a:solidFill>
                  <a:srgbClr val="C00000"/>
                </a:solidFill>
                <a:latin typeface="+mj-lt"/>
              </a:endParaRPr>
            </a:p>
          </p:txBody>
        </p:sp>
      </p:grpSp>
      <p:sp>
        <p:nvSpPr>
          <p:cNvPr id="8" name="Rectangle 47"/>
          <p:cNvSpPr>
            <a:spLocks noChangeArrowheads="1"/>
          </p:cNvSpPr>
          <p:nvPr/>
        </p:nvSpPr>
        <p:spPr bwMode="auto">
          <a:xfrm>
            <a:off x="2133600" y="3505200"/>
            <a:ext cx="518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lang="vi-VN" altLang="en-US" sz="2800" b="1">
              <a:latin typeface="Times New Roman" pitchFamily="18" charset="0"/>
              <a:cs typeface="Times New Roman" pitchFamily="18" charset="0"/>
            </a:endParaRPr>
          </a:p>
        </p:txBody>
      </p:sp>
      <p:sp>
        <p:nvSpPr>
          <p:cNvPr id="9" name="Rectangle 48"/>
          <p:cNvSpPr>
            <a:spLocks noChangeArrowheads="1"/>
          </p:cNvSpPr>
          <p:nvPr/>
        </p:nvSpPr>
        <p:spPr bwMode="auto">
          <a:xfrm>
            <a:off x="2166938" y="4800600"/>
            <a:ext cx="518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lang="vi-VN" altLang="en-US" sz="2800" b="1">
              <a:latin typeface="Times New Roman" pitchFamily="18" charset="0"/>
              <a:cs typeface="Times New Roman" pitchFamily="18" charset="0"/>
            </a:endParaRPr>
          </a:p>
        </p:txBody>
      </p:sp>
      <p:sp>
        <p:nvSpPr>
          <p:cNvPr id="10" name="Rectangle 51"/>
          <p:cNvSpPr>
            <a:spLocks noChangeArrowheads="1"/>
          </p:cNvSpPr>
          <p:nvPr/>
        </p:nvSpPr>
        <p:spPr bwMode="auto">
          <a:xfrm>
            <a:off x="2057400" y="4114800"/>
            <a:ext cx="342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lang="vi-VN" altLang="en-US" sz="2800" b="1">
              <a:latin typeface="Times New Roman" pitchFamily="18" charset="0"/>
              <a:cs typeface="Times New Roman" pitchFamily="18" charset="0"/>
            </a:endParaRPr>
          </a:p>
        </p:txBody>
      </p:sp>
      <p:sp>
        <p:nvSpPr>
          <p:cNvPr id="11" name="Text Box 52"/>
          <p:cNvSpPr txBox="1">
            <a:spLocks noChangeArrowheads="1"/>
          </p:cNvSpPr>
          <p:nvPr/>
        </p:nvSpPr>
        <p:spPr bwMode="auto">
          <a:xfrm>
            <a:off x="2057400" y="19050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800" b="1">
                <a:latin typeface="Times New Roman" pitchFamily="18" charset="0"/>
                <a:cs typeface="Times New Roman" pitchFamily="18" charset="0"/>
              </a:rPr>
              <a:t>- Tên câu chuyện? </a:t>
            </a:r>
          </a:p>
        </p:txBody>
      </p:sp>
      <p:sp>
        <p:nvSpPr>
          <p:cNvPr id="12" name="Text Box 53"/>
          <p:cNvSpPr txBox="1">
            <a:spLocks noChangeArrowheads="1"/>
          </p:cNvSpPr>
          <p:nvPr/>
        </p:nvSpPr>
        <p:spPr bwMode="auto">
          <a:xfrm>
            <a:off x="2057400" y="266700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800" b="1">
                <a:latin typeface="Times New Roman" pitchFamily="18" charset="0"/>
                <a:cs typeface="Times New Roman" pitchFamily="18" charset="0"/>
              </a:rPr>
              <a:t>- Em hay người xung quanh làm (hoặc chứng kiến)?</a:t>
            </a:r>
          </a:p>
        </p:txBody>
      </p:sp>
      <p:sp>
        <p:nvSpPr>
          <p:cNvPr id="13" name="Text Box 54"/>
          <p:cNvSpPr txBox="1">
            <a:spLocks noChangeArrowheads="1"/>
          </p:cNvSpPr>
          <p:nvPr/>
        </p:nvSpPr>
        <p:spPr bwMode="auto">
          <a:xfrm>
            <a:off x="2057400" y="3429000"/>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800" b="1">
                <a:latin typeface="Times New Roman" pitchFamily="18" charset="0"/>
                <a:cs typeface="Times New Roman" pitchFamily="18" charset="0"/>
              </a:rPr>
              <a:t>- Diễn biến chính?</a:t>
            </a:r>
          </a:p>
        </p:txBody>
      </p:sp>
      <p:sp>
        <p:nvSpPr>
          <p:cNvPr id="14" name="Text Box 55"/>
          <p:cNvSpPr txBox="1">
            <a:spLocks noChangeArrowheads="1"/>
          </p:cNvSpPr>
          <p:nvPr/>
        </p:nvSpPr>
        <p:spPr bwMode="auto">
          <a:xfrm>
            <a:off x="2057400" y="4191000"/>
            <a:ext cx="381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800" b="1">
                <a:latin typeface="Times New Roman" pitchFamily="18" charset="0"/>
                <a:cs typeface="Times New Roman" pitchFamily="18" charset="0"/>
              </a:rPr>
              <a:t>- Kết thúc chuyện?</a:t>
            </a:r>
          </a:p>
        </p:txBody>
      </p:sp>
      <p:sp>
        <p:nvSpPr>
          <p:cNvPr id="15" name="Text Box 56"/>
          <p:cNvSpPr txBox="1">
            <a:spLocks noChangeArrowheads="1"/>
          </p:cNvSpPr>
          <p:nvPr/>
        </p:nvSpPr>
        <p:spPr bwMode="auto">
          <a:xfrm>
            <a:off x="2057400" y="4876800"/>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800" b="1">
                <a:latin typeface="Times New Roman" pitchFamily="18" charset="0"/>
                <a:cs typeface="Times New Roman" pitchFamily="18" charset="0"/>
              </a:rPr>
              <a:t>- Ý nghĩa?</a:t>
            </a:r>
          </a:p>
        </p:txBody>
      </p:sp>
      <p:sp>
        <p:nvSpPr>
          <p:cNvPr id="16" name="WordArt 57"/>
          <p:cNvSpPr>
            <a:spLocks noChangeArrowheads="1" noChangeShapeType="1" noTextEdit="1"/>
          </p:cNvSpPr>
          <p:nvPr/>
        </p:nvSpPr>
        <p:spPr bwMode="auto">
          <a:xfrm>
            <a:off x="6172200" y="3124200"/>
            <a:ext cx="3810000" cy="2667000"/>
          </a:xfrm>
          <a:prstGeom prst="rect">
            <a:avLst/>
          </a:prstGeom>
        </p:spPr>
        <p:txBody>
          <a:bodyPr wrap="none" fromWordArt="1">
            <a:prstTxWarp prst="textCurveDown">
              <a:avLst>
                <a:gd name="adj" fmla="val 43477"/>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a:cs typeface="Times New Roman"/>
              </a:rPr>
              <a:t>KỂ CHUYỆN </a:t>
            </a:r>
          </a:p>
          <a:p>
            <a:pPr algn="ctr"/>
            <a:r>
              <a:rPr lang="en-US" sz="3600" b="1" kern="10">
                <a:ln w="9525">
                  <a:round/>
                  <a:headEnd/>
                  <a:tailEnd/>
                </a:ln>
                <a:gradFill rotWithShape="1">
                  <a:gsLst>
                    <a:gs pos="0">
                      <a:srgbClr val="FFE701"/>
                    </a:gs>
                    <a:gs pos="100000">
                      <a:srgbClr val="FE3E02"/>
                    </a:gs>
                  </a:gsLst>
                  <a:lin ang="5400000" scaled="1"/>
                </a:gradFill>
                <a:latin typeface="Times New Roman"/>
                <a:cs typeface="Times New Roman"/>
              </a:rPr>
              <a:t>TRONG NHÓM.</a:t>
            </a:r>
          </a:p>
        </p:txBody>
      </p:sp>
    </p:spTree>
    <p:extLst>
      <p:ext uri="{BB962C8B-B14F-4D97-AF65-F5344CB8AC3E}">
        <p14:creationId xmlns:p14="http://schemas.microsoft.com/office/powerpoint/2010/main" val="5950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2000"/>
                                        <p:tgtEl>
                                          <p:spTgt spid="16"/>
                                        </p:tgtEl>
                                      </p:cBhvr>
                                    </p:animEffect>
                                    <p:anim calcmode="lin" valueType="num">
                                      <p:cBhvr>
                                        <p:cTn id="57" dur="2000" fill="hold"/>
                                        <p:tgtEl>
                                          <p:spTgt spid="16"/>
                                        </p:tgtEl>
                                        <p:attrNameLst>
                                          <p:attrName>ppt_w</p:attrName>
                                        </p:attrNameLst>
                                      </p:cBhvr>
                                      <p:tavLst>
                                        <p:tav tm="0" fmla="#ppt_w*sin(2.5*pi*$)">
                                          <p:val>
                                            <p:fltVal val="0"/>
                                          </p:val>
                                        </p:tav>
                                        <p:tav tm="100000">
                                          <p:val>
                                            <p:fltVal val="1"/>
                                          </p:val>
                                        </p:tav>
                                      </p:tavLst>
                                    </p:anim>
                                    <p:anim calcmode="lin" valueType="num">
                                      <p:cBhvr>
                                        <p:cTn id="58"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2133601" y="632454"/>
            <a:ext cx="769495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2800" b="1">
                <a:solidFill>
                  <a:srgbClr val="FF0000"/>
                </a:solidFill>
                <a:latin typeface="Times New Roman" pitchFamily="18" charset="0"/>
                <a:cs typeface="Times New Roman" pitchFamily="18" charset="0"/>
              </a:rPr>
              <a:t>Câu hỏi định hướng trao đổi như:</a:t>
            </a:r>
          </a:p>
        </p:txBody>
      </p:sp>
      <p:sp>
        <p:nvSpPr>
          <p:cNvPr id="3" name="Text Box 25"/>
          <p:cNvSpPr txBox="1">
            <a:spLocks noChangeArrowheads="1"/>
          </p:cNvSpPr>
          <p:nvPr/>
        </p:nvSpPr>
        <p:spPr bwMode="auto">
          <a:xfrm>
            <a:off x="1905000" y="3321050"/>
            <a:ext cx="824459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fontAlgn="base">
              <a:spcBef>
                <a:spcPct val="0"/>
              </a:spcBef>
              <a:spcAft>
                <a:spcPct val="0"/>
              </a:spcAft>
              <a:buFontTx/>
              <a:buNone/>
            </a:pPr>
            <a:r>
              <a:rPr lang="en-US" altLang="en-US" sz="2800" b="1">
                <a:latin typeface="Times New Roman" pitchFamily="18" charset="0"/>
                <a:cs typeface="Times New Roman" pitchFamily="18" charset="0"/>
              </a:rPr>
              <a:t>- Bạn có thể nêu ý nghĩa câu chuyện cho cả lớp nghe được không?</a:t>
            </a:r>
          </a:p>
        </p:txBody>
      </p:sp>
      <p:sp>
        <p:nvSpPr>
          <p:cNvPr id="4" name="Text Box 26"/>
          <p:cNvSpPr txBox="1">
            <a:spLocks noChangeArrowheads="1"/>
          </p:cNvSpPr>
          <p:nvPr/>
        </p:nvSpPr>
        <p:spPr bwMode="auto">
          <a:xfrm>
            <a:off x="1905000" y="2330451"/>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fontAlgn="base">
              <a:spcBef>
                <a:spcPct val="50000"/>
              </a:spcBef>
              <a:spcAft>
                <a:spcPct val="0"/>
              </a:spcAft>
              <a:buFontTx/>
              <a:buNone/>
            </a:pPr>
            <a:r>
              <a:rPr lang="en-US" altLang="en-US" sz="2800" b="1">
                <a:latin typeface="Times New Roman" pitchFamily="18" charset="0"/>
                <a:cs typeface="Times New Roman" pitchFamily="18" charset="0"/>
              </a:rPr>
              <a:t>- Qua câu chuyện bạn rút ra được bài học gì cho bản thân?</a:t>
            </a:r>
          </a:p>
        </p:txBody>
      </p:sp>
      <p:sp>
        <p:nvSpPr>
          <p:cNvPr id="5" name="Text Box 27"/>
          <p:cNvSpPr txBox="1">
            <a:spLocks noChangeArrowheads="1"/>
          </p:cNvSpPr>
          <p:nvPr/>
        </p:nvSpPr>
        <p:spPr bwMode="auto">
          <a:xfrm>
            <a:off x="1905000" y="1318255"/>
            <a:ext cx="82445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fontAlgn="base">
              <a:spcBef>
                <a:spcPct val="50000"/>
              </a:spcBef>
              <a:spcAft>
                <a:spcPct val="0"/>
              </a:spcAft>
              <a:buFontTx/>
              <a:buNone/>
            </a:pPr>
            <a:r>
              <a:rPr lang="en-US" altLang="en-US" sz="2800" b="1">
                <a:latin typeface="Times New Roman" pitchFamily="18" charset="0"/>
                <a:cs typeface="Times New Roman" pitchFamily="18" charset="0"/>
              </a:rPr>
              <a:t>- Bạn cảm thấy như thế nào khi tham gia làm việc này?</a:t>
            </a:r>
          </a:p>
        </p:txBody>
      </p:sp>
    </p:spTree>
    <p:extLst>
      <p:ext uri="{BB962C8B-B14F-4D97-AF65-F5344CB8AC3E}">
        <p14:creationId xmlns:p14="http://schemas.microsoft.com/office/powerpoint/2010/main" val="262026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0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par>
                          <p:cTn id="16" fill="hold">
                            <p:stCondLst>
                              <p:cond delay="27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par>
                          <p:cTn id="22" fill="hold">
                            <p:stCondLst>
                              <p:cond delay="456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3"/>
                                        </p:tgtEl>
                                        <p:attrNameLst>
                                          <p:attrName>style.visibility</p:attrName>
                                        </p:attrNameLst>
                                      </p:cBhvr>
                                      <p:to>
                                        <p:strVal val="visible"/>
                                      </p:to>
                                    </p:set>
                                    <p:anim calcmode="discrete" valueType="clr">
                                      <p:cBhvr override="childStyle">
                                        <p:cTn id="25"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gtEl>
                                        <p:attrNameLst>
                                          <p:attrName>fillcolor</p:attrName>
                                        </p:attrNameLst>
                                      </p:cBhvr>
                                      <p:tavLst>
                                        <p:tav tm="0">
                                          <p:val>
                                            <p:clrVal>
                                              <a:schemeClr val="accent2"/>
                                            </p:clrVal>
                                          </p:val>
                                        </p:tav>
                                        <p:tav tm="50000">
                                          <p:val>
                                            <p:clrVal>
                                              <a:schemeClr val="hlink"/>
                                            </p:clrVal>
                                          </p:val>
                                        </p:tav>
                                      </p:tavLst>
                                    </p:anim>
                                    <p:set>
                                      <p:cBhvr>
                                        <p:cTn id="27"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883</Words>
  <Application>Microsoft Office PowerPoint</Application>
  <PresentationFormat>Widescreen</PresentationFormat>
  <Paragraphs>73</Paragraphs>
  <Slides>15</Slides>
  <Notes>6</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15</vt:i4>
      </vt:variant>
    </vt:vector>
  </HeadingPairs>
  <TitlesOfParts>
    <vt:vector size="28" baseType="lpstr">
      <vt:lpstr>Arial</vt:lpstr>
      <vt:lpstr>Calibri</vt:lpstr>
      <vt:lpstr>Times New Roman</vt:lpstr>
      <vt:lpstr>Wingdings</vt:lpstr>
      <vt:lpstr>Office Theme</vt:lpstr>
      <vt:lpstr>Default Design</vt:lpstr>
      <vt:lpstr>1_Office Theme</vt:lpstr>
      <vt:lpstr>2_Office Theme</vt:lpstr>
      <vt:lpstr>3_Office Theme</vt:lpstr>
      <vt:lpstr>4_Office Theme</vt:lpstr>
      <vt:lpstr>5_Office Theme</vt:lpstr>
      <vt:lpstr>1_Default Design</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My Hà</cp:lastModifiedBy>
  <cp:revision>21</cp:revision>
  <dcterms:created xsi:type="dcterms:W3CDTF">2021-09-06T08:57:17Z</dcterms:created>
  <dcterms:modified xsi:type="dcterms:W3CDTF">2022-11-19T16:27:39Z</dcterms:modified>
</cp:coreProperties>
</file>