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0" r:id="rId3"/>
    <p:sldMasterId id="2147483702" r:id="rId4"/>
  </p:sldMasterIdLst>
  <p:notesMasterIdLst>
    <p:notesMasterId r:id="rId24"/>
  </p:notesMasterIdLst>
  <p:sldIdLst>
    <p:sldId id="339" r:id="rId5"/>
    <p:sldId id="256" r:id="rId6"/>
    <p:sldId id="336" r:id="rId7"/>
    <p:sldId id="329" r:id="rId8"/>
    <p:sldId id="337" r:id="rId9"/>
    <p:sldId id="257" r:id="rId10"/>
    <p:sldId id="325" r:id="rId11"/>
    <p:sldId id="327" r:id="rId12"/>
    <p:sldId id="326" r:id="rId13"/>
    <p:sldId id="308" r:id="rId14"/>
    <p:sldId id="338" r:id="rId15"/>
    <p:sldId id="321" r:id="rId16"/>
    <p:sldId id="323" r:id="rId17"/>
    <p:sldId id="328" r:id="rId18"/>
    <p:sldId id="331" r:id="rId19"/>
    <p:sldId id="332" r:id="rId20"/>
    <p:sldId id="333" r:id="rId21"/>
    <p:sldId id="334" r:id="rId22"/>
    <p:sldId id="26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atamaran" panose="020B0604020202020204" charset="0"/>
      <p:regular r:id="rId36"/>
      <p:bold r:id="rId37"/>
    </p:embeddedFont>
    <p:embeddedFont>
      <p:font typeface="Comfortaa" panose="020B0604020202020204" charset="0"/>
      <p:regular r:id="rId38"/>
      <p:bold r:id="rId39"/>
    </p:embeddedFont>
    <p:embeddedFont>
      <p:font typeface="Kalam" panose="020B0604020202020204" charset="0"/>
      <p:regular r:id="rId40"/>
      <p:bold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Roboto Slab Regular" panose="020B0604020202020204" charset="0"/>
      <p:regular r:id="rId46"/>
    </p:embeddedFont>
    <p:embeddedFont>
      <p:font typeface="Vibur" panose="020B0604020202020204" charset="0"/>
      <p:regular r:id="rId47"/>
    </p:embeddedFont>
    <p:embeddedFont>
      <p:font typeface="Work Sans" pitchFamily="2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06" autoAdjust="0"/>
  </p:normalViewPr>
  <p:slideViewPr>
    <p:cSldViewPr snapToGrid="0">
      <p:cViewPr varScale="1">
        <p:scale>
          <a:sx n="90" d="100"/>
          <a:sy n="90" d="100"/>
        </p:scale>
        <p:origin x="1234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6.xml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8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9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4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1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2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538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1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4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9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39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6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2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7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7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90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1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6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655" r:id="rId9"/>
    <p:sldLayoutId id="2147483658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39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17" r:id="rId7"/>
    <p:sldLayoutId id="2147483716" r:id="rId8"/>
    <p:sldLayoutId id="2147483715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10/14/2022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4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10/14/2022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0.gif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4.wav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5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5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B1958D-8C5C-438E-8B21-FFAC109E8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126FD9-2B32-494F-BB8F-D87DCA26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5D47596-9D42-47C4-BAF9-1D1F2179B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83" y="101717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PHÒNG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&amp;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ĐÀO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QUẬN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LONG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BIÊN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42D6FF-72A7-441F-811E-D3FBD4E7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1767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PHÚC</a:t>
            </a:r>
            <a:r>
              <a:rPr lang="en-US" altLang="en-US" sz="2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LỢI</a:t>
            </a:r>
            <a:endParaRPr lang="en-US" altLang="en-US" sz="24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40CAE7D1-7031-4993-8A06-6D5EB094A97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1018265obiutmb6vk">
            <a:extLst>
              <a:ext uri="{FF2B5EF4-FFF2-40B4-BE49-F238E27FC236}">
                <a16:creationId xmlns:a16="http://schemas.microsoft.com/office/drawing/2014/main" id="{92F2FDEE-0237-4D44-98CE-BE6DC6C2F0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0493" y="36957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16;p37">
            <a:extLst>
              <a:ext uri="{FF2B5EF4-FFF2-40B4-BE49-F238E27FC236}">
                <a16:creationId xmlns:a16="http://schemas.microsoft.com/office/drawing/2014/main" id="{5957DAFD-A1DA-BF5B-7E2A-C3403F2262DE}"/>
              </a:ext>
            </a:extLst>
          </p:cNvPr>
          <p:cNvSpPr txBox="1">
            <a:spLocks/>
          </p:cNvSpPr>
          <p:nvPr/>
        </p:nvSpPr>
        <p:spPr>
          <a:xfrm>
            <a:off x="1449256" y="1450724"/>
            <a:ext cx="6407853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ctr"/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2022 - 2023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86" y="286459"/>
            <a:ext cx="811919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Đọc các phân số thập phân và số thập phân trên các vạch của tia số:</a:t>
            </a:r>
          </a:p>
          <a:p>
            <a:pPr algn="just">
              <a:lnSpc>
                <a:spcPct val="150000"/>
              </a:lnSpc>
            </a:pPr>
            <a:endParaRPr lang="en-US" sz="1800" b="1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12" r="-543" b="8239"/>
          <a:stretch/>
        </p:blipFill>
        <p:spPr>
          <a:xfrm>
            <a:off x="457599" y="1034140"/>
            <a:ext cx="7152562" cy="2542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4208" b="82915"/>
          <a:stretch/>
        </p:blipFill>
        <p:spPr>
          <a:xfrm>
            <a:off x="673286" y="3035233"/>
            <a:ext cx="7648841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57" y="1276472"/>
            <a:ext cx="4487096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1058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>
                <a:latin typeface="Times New Roman "/>
              </a:rPr>
              <a:t>Vòi nước chảy trong 2 giờ được :</a:t>
            </a:r>
          </a:p>
          <a:p>
            <a:r>
              <a:rPr lang="vi-VN" sz="1050">
                <a:latin typeface="Times New Roman "/>
              </a:rPr>
              <a:t>2/15 + 1/5 = 1/3 (bể)</a:t>
            </a:r>
          </a:p>
          <a:p>
            <a:r>
              <a:rPr lang="vi-VN" sz="1050">
                <a:latin typeface="Times New Roman "/>
              </a:rPr>
              <a:t>(rút gọn)</a:t>
            </a:r>
          </a:p>
          <a:p>
            <a:r>
              <a:rPr lang="vi-VN" sz="1050">
                <a:latin typeface="Times New Roman "/>
              </a:rPr>
              <a:t>Trung bình mỗi giờ vòi nước chảy được :</a:t>
            </a:r>
          </a:p>
          <a:p>
            <a:r>
              <a:rPr lang="vi-VN" sz="1050">
                <a:latin typeface="Times New Roman "/>
              </a:rPr>
              <a:t>1/3 : 2 = 1/6 (bể)</a:t>
            </a:r>
          </a:p>
          <a:p>
            <a:r>
              <a:rPr lang="vi-VN" sz="1050">
                <a:latin typeface="Times New Roman "/>
              </a:rPr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507" y="398761"/>
            <a:ext cx="8596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Times New Roman 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sz="2000" b="1">
                <a:latin typeface="Times New Roman 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2000" b="1">
              <a:latin typeface="Times New Roman 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a) 7dm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 0,7m</a:t>
                </a:r>
                <a:endPara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5dm =</a:t>
                </a:r>
                <a:r>
                  <a:rPr kumimoji="0" lang="en-US" altLang="en-US" sz="200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2mm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=………....m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4g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=………......kg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blipFill>
                <a:blip r:embed="rId2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b) 9cm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 0,09m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3cm =</a:t>
                </a:r>
                <a:r>
                  <a:rPr kumimoji="0" lang="en-US" altLang="en-US" sz="200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8mm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6g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=…………....kg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blipFill>
                <a:blip r:embed="rId3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94282" y="217180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0,5</a:t>
            </a:r>
            <a:endParaRPr lang="en-US" sz="2000" dirty="0">
              <a:latin typeface="Times New Roman 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8556" y="2952578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0,002</a:t>
            </a:r>
            <a:endParaRPr lang="en-US" sz="2000" dirty="0">
              <a:latin typeface="Times New Roman 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2781" y="372397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0,004</a:t>
            </a:r>
            <a:endParaRPr lang="en-US" sz="2000" dirty="0">
              <a:latin typeface="Times New Roman 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7045" y="217758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0,03</a:t>
            </a:r>
            <a:endParaRPr lang="en-US" sz="2000" dirty="0">
              <a:latin typeface="Times New Roman 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8530" y="295673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0,008</a:t>
            </a:r>
            <a:endParaRPr lang="en-US" sz="2000" dirty="0">
              <a:latin typeface="Times New Roman 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26219" y="370191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  <a:cs typeface="Open Sans" panose="020B0606030504020204" pitchFamily="34" charset="0"/>
              </a:rPr>
              <a:t>0,006</a:t>
            </a:r>
            <a:endParaRPr lang="en-US" sz="2000" dirty="0">
              <a:latin typeface="Times New Roman "/>
            </a:endParaRPr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Times New Roman 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Times New Roman 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Times New Roman 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803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84192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18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24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/>
                    <a:gridCol w="768102"/>
                    <a:gridCol w="768102"/>
                    <a:gridCol w="768102"/>
                    <a:gridCol w="2880324"/>
                    <a:gridCol w="2841923"/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55833" r="-99154" b="-46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158475" r="-99154" b="-3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Times New Roman 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Times New Roman 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Times New Roman 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98534"/>
              </p:ext>
            </p:extLst>
          </p:nvPr>
        </p:nvGraphicFramePr>
        <p:xfrm>
          <a:off x="194968" y="587842"/>
          <a:ext cx="8735277" cy="4435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06663" y="1054123"/>
                <a:ext cx="708848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63" y="1054123"/>
                <a:ext cx="708848" cy="541495"/>
              </a:xfrm>
              <a:prstGeom prst="rect">
                <a:avLst/>
              </a:prstGeom>
              <a:blipFill>
                <a:blip r:embed="rId2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00942" y="1141737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0,35m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06664" y="1633131"/>
                <a:ext cx="708848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64" y="1633131"/>
                <a:ext cx="708848" cy="536942"/>
              </a:xfrm>
              <a:prstGeom prst="rect">
                <a:avLst/>
              </a:prstGeom>
              <a:blipFill>
                <a:blip r:embed="rId3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00941" y="1727227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0,09m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8761" y="2194847"/>
                <a:ext cx="604653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61" y="2194847"/>
                <a:ext cx="604653" cy="535468"/>
              </a:xfrm>
              <a:prstGeom prst="rect">
                <a:avLst/>
              </a:prstGeom>
              <a:blipFill>
                <a:blip r:embed="rId4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65061" y="2288943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06663" y="2794830"/>
                <a:ext cx="708848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63" y="2794830"/>
                <a:ext cx="708848" cy="536942"/>
              </a:xfrm>
              <a:prstGeom prst="rect">
                <a:avLst/>
              </a:prstGeom>
              <a:blipFill>
                <a:blip r:embed="rId5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100940" y="2888926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0,68m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54566" y="3319923"/>
                <a:ext cx="813043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66" y="3319923"/>
                <a:ext cx="813043" cy="536942"/>
              </a:xfrm>
              <a:prstGeom prst="rect">
                <a:avLst/>
              </a:prstGeom>
              <a:blipFill>
                <a:blip r:embed="rId6"/>
                <a:stretch>
                  <a:fillRect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36820" y="3414019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0,001m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54566" y="3907970"/>
                <a:ext cx="813043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66" y="3907970"/>
                <a:ext cx="813043" cy="541495"/>
              </a:xfrm>
              <a:prstGeom prst="rect">
                <a:avLst/>
              </a:prstGeom>
              <a:blipFill>
                <a:blip r:embed="rId7"/>
                <a:stretch>
                  <a:fillRect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36820" y="4002066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0,056m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5443" y="4431489"/>
                <a:ext cx="813043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Times New Roman 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Times New Roman 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43" y="4431489"/>
                <a:ext cx="813043" cy="541495"/>
              </a:xfrm>
              <a:prstGeom prst="rect">
                <a:avLst/>
              </a:prstGeom>
              <a:blipFill>
                <a:blip r:embed="rId8"/>
                <a:stretch>
                  <a:fillRect r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36820" y="4537515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0,375m</a:t>
            </a:r>
          </a:p>
        </p:txBody>
      </p:sp>
    </p:spTree>
    <p:extLst>
      <p:ext uri="{BB962C8B-B14F-4D97-AF65-F5344CB8AC3E}">
        <p14:creationId xmlns:p14="http://schemas.microsoft.com/office/powerpoint/2010/main" val="135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  <a:latin typeface="Times New Roman 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1936827" y="983583"/>
            <a:ext cx="515480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 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525624" y="1829881"/>
            <a:ext cx="609275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 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Số </a:t>
            </a:r>
            <a:r>
              <a:rPr lang="en-US" sz="2000" kern="1200" dirty="0" err="1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thập</a:t>
            </a:r>
            <a:r>
              <a:rPr lang="en-US" sz="200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phân</a:t>
            </a:r>
            <a:r>
              <a:rPr lang="en-US" sz="200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 0,1 </a:t>
            </a:r>
            <a:r>
              <a:rPr lang="en-US" sz="2000" kern="1200" dirty="0" err="1">
                <a:solidFill>
                  <a:prstClr val="black"/>
                </a:solidFill>
                <a:latin typeface="Times New Roman 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kern="1200" dirty="0">
                <a:solidFill>
                  <a:prstClr val="black"/>
                </a:solidFill>
                <a:latin typeface="Times New Roman 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 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65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A.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imes New Roman 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C.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imes New Roman 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B.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imes New Roman 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D. </a:t>
            </a:r>
            <a:r>
              <a:rPr lang="en-US" sz="1650" kern="1200" dirty="0" err="1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imes New Roman 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50" kern="1200" dirty="0">
                    <a:solidFill>
                      <a:prstClr val="black"/>
                    </a:solidFill>
                    <a:latin typeface="Times New Roman "/>
                    <a:cs typeface="Tahoma" panose="020B0604030504040204" pitchFamily="34" charset="0"/>
                  </a:rPr>
                  <a:t>=?</a:t>
                </a: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A. 8</a:t>
            </a: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C. 0.008</a:t>
            </a: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B. 0.08</a:t>
            </a: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imes New Roman "/>
                <a:cs typeface="Tahoma" panose="020B0604030504040204" pitchFamily="34" charset="0"/>
              </a:rPr>
              <a:t>D. 0.8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black"/>
                </a:solidFill>
                <a:latin typeface="Times New Roman "/>
                <a:cs typeface="Tahoma" panose="020B0604030504040204" pitchFamily="34" charset="0"/>
              </a:rPr>
              <a:t>0,9 m = … 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imes New Roman 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imes New Roman 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imes New Roman 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D</a:t>
                </a:r>
                <a:r>
                  <a:rPr lang="en-US" sz="2000" kern="1200" dirty="0">
                    <a:solidFill>
                      <a:prstClr val="white"/>
                    </a:solidFill>
                    <a:latin typeface="Times New Roman 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imes New Roman 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 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 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0741" y="1805932"/>
            <a:ext cx="6174757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Times New Roman "/>
                <a:ea typeface="Cambria" panose="02040503050406030204" pitchFamily="18" charset="0"/>
              </a:rPr>
              <a:t> (TT)</a:t>
            </a:r>
            <a:endParaRPr lang="vi-VN" sz="2000" dirty="0">
              <a:solidFill>
                <a:schemeClr val="tx1"/>
              </a:solidFill>
              <a:latin typeface="Times New Roman 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Times New Roman 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Times New Roman 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Times New Roman 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516990" y="149053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sz="3600" i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764" y="655148"/>
            <a:ext cx="4320383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09F90-2688-4A88-B60C-B4ED7D40D5DF}"/>
              </a:ext>
            </a:extLst>
          </p:cNvPr>
          <p:cNvSpPr txBox="1"/>
          <p:nvPr/>
        </p:nvSpPr>
        <p:spPr>
          <a:xfrm>
            <a:off x="2303585" y="2436912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5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05433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731979" y="1963648"/>
              <a:ext cx="5938887" cy="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nl-NL" sz="1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khái niệm ban đầu về sồ thập phân</a:t>
              </a:r>
              <a:endParaRPr lang="en-US" sz="1800" b="1" dirty="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256841" y="2988235"/>
            <a:ext cx="6078415" cy="1008505"/>
            <a:chOff x="4097655" y="4422459"/>
            <a:chExt cx="8124750" cy="1433512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755174" y="4611371"/>
              <a:ext cx="7467231" cy="1244600"/>
            </a:xfrm>
            <a:custGeom>
              <a:avLst/>
              <a:gdLst>
                <a:gd name="T0" fmla="*/ 5102015 w 2345"/>
                <a:gd name="T1" fmla="*/ 1244600 h 456"/>
                <a:gd name="T2" fmla="*/ 549485 w 2345"/>
                <a:gd name="T3" fmla="*/ 1244600 h 456"/>
                <a:gd name="T4" fmla="*/ 0 w 2345"/>
                <a:gd name="T5" fmla="*/ 622300 h 456"/>
                <a:gd name="T6" fmla="*/ 0 w 2345"/>
                <a:gd name="T7" fmla="*/ 622300 h 456"/>
                <a:gd name="T8" fmla="*/ 549485 w 2345"/>
                <a:gd name="T9" fmla="*/ 0 h 456"/>
                <a:gd name="T10" fmla="*/ 5102015 w 2345"/>
                <a:gd name="T11" fmla="*/ 0 h 456"/>
                <a:gd name="T12" fmla="*/ 5651500 w 2345"/>
                <a:gd name="T13" fmla="*/ 622300 h 456"/>
                <a:gd name="T14" fmla="*/ 5651500 w 2345"/>
                <a:gd name="T15" fmla="*/ 622300 h 456"/>
                <a:gd name="T16" fmla="*/ 5102015 w 2345"/>
                <a:gd name="T17" fmla="*/ 124460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rgbClr val="ED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775683" y="4598655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739047" y="4598655"/>
              <a:ext cx="1252537" cy="1244600"/>
            </a:xfrm>
            <a:custGeom>
              <a:avLst/>
              <a:gdLst>
                <a:gd name="T0" fmla="*/ 1252537 w 582"/>
                <a:gd name="T1" fmla="*/ 1244600 h 456"/>
                <a:gd name="T2" fmla="*/ 490685 w 582"/>
                <a:gd name="T3" fmla="*/ 1244600 h 456"/>
                <a:gd name="T4" fmla="*/ 0 w 582"/>
                <a:gd name="T5" fmla="*/ 622300 h 456"/>
                <a:gd name="T6" fmla="*/ 142040 w 582"/>
                <a:gd name="T7" fmla="*/ 182869 h 456"/>
                <a:gd name="T8" fmla="*/ 490685 w 582"/>
                <a:gd name="T9" fmla="*/ 0 h 456"/>
                <a:gd name="T10" fmla="*/ 1252537 w 582"/>
                <a:gd name="T11" fmla="*/ 124460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205605" y="4531997"/>
              <a:ext cx="1485900" cy="539750"/>
            </a:xfrm>
            <a:custGeom>
              <a:avLst/>
              <a:gdLst>
                <a:gd name="T0" fmla="*/ 1485900 w 1368"/>
                <a:gd name="T1" fmla="*/ 539750 h 357"/>
                <a:gd name="T2" fmla="*/ 333459 w 1368"/>
                <a:gd name="T3" fmla="*/ 539750 h 357"/>
                <a:gd name="T4" fmla="*/ 0 w 1368"/>
                <a:gd name="T5" fmla="*/ 0 h 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7">
                  <a:moveTo>
                    <a:pt x="1368" y="357"/>
                  </a:moveTo>
                  <a:lnTo>
                    <a:pt x="307" y="35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97655" y="4422459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74661" y="1473803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512102" y="3248207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để đọc, viết số thập phân dạng đơn giản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63" y="1276472"/>
            <a:ext cx="4051080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71747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 còn được viết thành 0,1m.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 còn được viết thành 0,01m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m còn được viết thành 0,001m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blipFill>
                <a:blip r:embed="rId3"/>
                <a:stretch>
                  <a:fillRect l="-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32534" y="1086101"/>
                <a:ext cx="7871255" cy="30628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0,1;  0,01;  0,001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 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0,001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0,001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0,1;    0,01;    0,001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534" y="1086101"/>
                <a:ext cx="7871255" cy="3062826"/>
              </a:xfrm>
              <a:prstGeom prst="rect">
                <a:avLst/>
              </a:prstGeom>
              <a:blipFill>
                <a:blip r:embed="rId2"/>
                <a:stretch>
                  <a:fillRect l="-852" r="-232" b="-31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33609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5dm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 còn được viết thành 0,5m.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7cm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 còn được viết thành 0,07m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9mm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m còn được viết thành 0,009m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blipFill>
                <a:blip r:embed="rId3"/>
                <a:stretch>
                  <a:fillRect l="-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7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0,5;  0,07;  0,009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0,5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0,07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0,07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0,009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chín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0,009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0,5;   0,07;   0,009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blipFill>
                <a:blip r:embed="rId2"/>
                <a:stretch>
                  <a:fillRect l="-755" b="-31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7657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666</Words>
  <Application>Microsoft Office PowerPoint</Application>
  <PresentationFormat>Trình chiếu Trên màn hình (16:9)</PresentationFormat>
  <Paragraphs>182</Paragraphs>
  <Slides>19</Slides>
  <Notes>8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19</vt:i4>
      </vt:variant>
    </vt:vector>
  </HeadingPairs>
  <TitlesOfParts>
    <vt:vector size="37" baseType="lpstr">
      <vt:lpstr>Roboto Slab Regular</vt:lpstr>
      <vt:lpstr>Times New Roman</vt:lpstr>
      <vt:lpstr>Work Sans</vt:lpstr>
      <vt:lpstr>Montserrat</vt:lpstr>
      <vt:lpstr>Times New Roman </vt:lpstr>
      <vt:lpstr>Catamaran</vt:lpstr>
      <vt:lpstr>Arial</vt:lpstr>
      <vt:lpstr>Comfortaa</vt:lpstr>
      <vt:lpstr>Cambria</vt:lpstr>
      <vt:lpstr>Cambria Math</vt:lpstr>
      <vt:lpstr>Calibri Light</vt:lpstr>
      <vt:lpstr>Kalam</vt:lpstr>
      <vt:lpstr>Vibur</vt:lpstr>
      <vt:lpstr>Calibri</vt:lpstr>
      <vt:lpstr>Learning the Days of the Week by Slidesgo </vt:lpstr>
      <vt:lpstr>Doodle Sketchbook by Slidesgo</vt:lpstr>
      <vt:lpstr>1_Office Theme</vt:lpstr>
      <vt:lpstr>Office Theme</vt:lpstr>
      <vt:lpstr>Bản trình bày PowerPoint</vt:lpstr>
      <vt:lpstr>Toán Khái niệm về số thập phân</vt:lpstr>
      <vt:lpstr>KHỞI ĐỘNG</vt:lpstr>
      <vt:lpstr>Bản trình bày PowerPoint</vt:lpstr>
      <vt:lpstr>KHÁM PHÁ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THỰC HÀNH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Ha Nguyen</cp:lastModifiedBy>
  <cp:revision>38</cp:revision>
  <dcterms:modified xsi:type="dcterms:W3CDTF">2022-10-14T03:48:55Z</dcterms:modified>
</cp:coreProperties>
</file>