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</p:sldMasterIdLst>
  <p:notesMasterIdLst>
    <p:notesMasterId r:id="rId17"/>
  </p:notesMasterIdLst>
  <p:sldIdLst>
    <p:sldId id="312" r:id="rId3"/>
    <p:sldId id="394" r:id="rId4"/>
    <p:sldId id="374" r:id="rId5"/>
    <p:sldId id="304" r:id="rId6"/>
    <p:sldId id="395" r:id="rId7"/>
    <p:sldId id="309" r:id="rId8"/>
    <p:sldId id="397" r:id="rId9"/>
    <p:sldId id="286" r:id="rId10"/>
    <p:sldId id="313" r:id="rId11"/>
    <p:sldId id="315" r:id="rId12"/>
    <p:sldId id="257" r:id="rId13"/>
    <p:sldId id="263" r:id="rId14"/>
    <p:sldId id="260" r:id="rId15"/>
    <p:sldId id="332" r:id="rId16"/>
  </p:sldIdLst>
  <p:sldSz cx="12192000" cy="6858000"/>
  <p:notesSz cx="6954838" cy="93091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66FF99"/>
    <a:srgbClr val="5C8E3A"/>
    <a:srgbClr val="64646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4" autoAdjust="0"/>
  </p:normalViewPr>
  <p:slideViewPr>
    <p:cSldViewPr snapToGrid="0">
      <p:cViewPr varScale="1">
        <p:scale>
          <a:sx n="56" d="100"/>
          <a:sy n="56" d="100"/>
        </p:scale>
        <p:origin x="3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501B424-D0F4-4D7E-BF95-50D7048069E3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A1CED1F-2A60-4BCF-A982-B1DE6039188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" name="Google Shape;4945;g77cf0412cd_0_19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6" name="Google Shape;4946;g77cf0412cd_0_19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77cf0412cd_0_1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77cf0412cd_0_1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491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8" name="Google Shape;2518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pPr/>
              <a:t>13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23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94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49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398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5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984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3885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3651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3291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ubTitle" idx="1"/>
          </p:nvPr>
        </p:nvSpPr>
        <p:spPr>
          <a:xfrm>
            <a:off x="961200" y="1747375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26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C152C3-B3C6-BD54-2065-5FB90C308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0B2CA-327F-AB9B-F7F2-B8B775BB6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7780DB-0A14-D0C9-BCCA-BD02ECC09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1F115-EA6D-41EC-A040-DE9DFC70C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957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79AF48-CB32-3E51-6D51-DDDE7B17E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0BC0D1-7528-FF73-85AC-2D5954ECC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33562-3FA6-3B35-D289-A0FBDC7C7D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81DE4-A37E-4940-86EE-9F2DF9084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026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87CD5E-C693-BC1F-FEF9-3888DEB72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CC250-D44C-781B-F53D-4A15A9074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FB3C6-96F5-B820-76CD-B860CC8D3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6AFB2-561D-4234-84F8-A34E523F47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90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26393-0B7A-F46B-AA71-77D4FE19F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243CD-F77B-E6EF-4AE9-D7940E6BBC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2ACD7-6DA1-65F3-4C07-74F35B1C2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5F6A-E222-493A-B2D6-87EFC3B1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728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C019A3-9B01-57B3-8385-B3FA7AC36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DB3BE6-4E54-AF44-B3EE-7511DA0E6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06CBAC-57E5-148E-D765-9503CFA0E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2FB5-ED27-48DF-ACD6-2F0B262D1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885501-0920-85AB-44BE-A2EDFC470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9629EA4-499C-0155-3918-683AC9E43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9D5D52-6F16-6086-83AD-0632508CD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628E-91A8-43C6-BCEE-A57CB817B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950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FB86641-7BE6-835E-F0A2-3DB602A0F1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90903A1-109F-E3E7-EC15-4E7458B0B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802354-8913-DA37-35F3-946D7ACFF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F3584-FC0E-4CF7-985A-44A5C2101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269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00489-6BE1-188E-B0A1-273CE009B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0BB15-FDCA-E310-0DA7-09FF0A473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C1CE0-5EA4-5909-96A9-475A7B683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5A6D-F209-4F3F-8A33-05B49CD87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227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54BA0-094A-9C29-DB9D-D7A952908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13860-C18C-5463-5712-6B27F2BC6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54A818-EABB-1D80-17C4-72C2723D6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A6EA-BE82-41A3-B97F-54FA44CD2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70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1EE52A-8A01-5104-BC3B-E3DB665571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7B8DB-2401-5FCB-95DA-2DC500322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30D73F-372D-8CAA-2DDD-B27024B1F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50DF-013B-41A0-9F96-6E21C3194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6EDD52-3B5D-261E-3D5E-D1E372345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349C4-0180-86C2-5D1C-9A57812C8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5F6D98-6999-99C5-ABA0-6EA6AF10D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8D17-B8CD-4A73-B963-9BC376D11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129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7148018-168C-CF44-1949-54A2D740A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3F362C-11F4-7465-BAC3-85D7BFF9C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5D82E5-32E2-D6E7-DAF5-64C9BDFBA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2C51C-FC4B-45DD-9FC0-1B9A89F0A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93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834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60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A0EC-FB5A-4645-BDA8-B69FA18BFD46}" type="datetimeFigureOut">
              <a:rPr lang="vi-VN" smtClean="0"/>
              <a:pPr/>
              <a:t>07/10/2022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0EDF-A05D-4D11-B793-4CEBAED8796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60" r:id="rId18"/>
    <p:sldLayoutId id="2147483656" r:id="rId19"/>
    <p:sldLayoutId id="2147483657" r:id="rId20"/>
    <p:sldLayoutId id="2147483658" r:id="rId21"/>
    <p:sldLayoutId id="2147483659" r:id="rId22"/>
    <p:sldLayoutId id="2147483684" r:id="rId23"/>
    <p:sldLayoutId id="214748368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805D46-EF96-197F-3B69-45477C193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AF99D4-4C5D-52BB-72B0-288BA0BAE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4133CC-453B-04B4-1C27-2D075C985D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9D47A6-0F53-4A4A-EFED-714C4DEFA2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EF1907-CAE7-2EAA-F3F8-B527A360B2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088D39E-21A0-48D1-9C91-CDFECF270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93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C89B46-1A0E-5DEE-F1DF-D318E2522FAB}"/>
              </a:ext>
            </a:extLst>
          </p:cNvPr>
          <p:cNvSpPr txBox="1"/>
          <p:nvPr/>
        </p:nvSpPr>
        <p:spPr>
          <a:xfrm>
            <a:off x="2817813" y="655638"/>
            <a:ext cx="6553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PHÒNG GIÁO DỤC VÀ ĐÀO TẠO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latin typeface="Arial"/>
                <a:cs typeface="Calibri" panose="020F0502020204030204" pitchFamily="34" charset="0"/>
              </a:rPr>
              <a:t>TRƯỜNG TIỂU HỌC PHÚC LỢI</a:t>
            </a:r>
          </a:p>
        </p:txBody>
      </p:sp>
      <p:pic>
        <p:nvPicPr>
          <p:cNvPr id="3076" name="Picture 7">
            <a:extLst>
              <a:ext uri="{FF2B5EF4-FFF2-40B4-BE49-F238E27FC236}">
                <a16:creationId xmlns:a16="http://schemas.microsoft.com/office/drawing/2014/main" id="{931AA63A-0C30-1511-C371-EED278B8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381001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F366A7-037A-19B3-11A2-9BF4C9732692}"/>
              </a:ext>
            </a:extLst>
          </p:cNvPr>
          <p:cNvSpPr txBox="1"/>
          <p:nvPr/>
        </p:nvSpPr>
        <p:spPr>
          <a:xfrm>
            <a:off x="1906906" y="2464179"/>
            <a:ext cx="83750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600" b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TẢ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1921A2-BDEA-C2BD-C0AB-BD416A2D4013}"/>
              </a:ext>
            </a:extLst>
          </p:cNvPr>
          <p:cNvSpPr txBox="1"/>
          <p:nvPr/>
        </p:nvSpPr>
        <p:spPr>
          <a:xfrm>
            <a:off x="4233864" y="6096000"/>
            <a:ext cx="37242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333399">
                    <a:lumMod val="75000"/>
                  </a:srgbClr>
                </a:solidFill>
                <a:latin typeface="Arial"/>
                <a:cs typeface="Calibri" panose="020F0502020204030204" pitchFamily="34" charset="0"/>
              </a:rPr>
              <a:t>Năm học 2022 - 2023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C6D77A-7DA9-4D69-9EF0-9008ABE08F3F}"/>
              </a:ext>
            </a:extLst>
          </p:cNvPr>
          <p:cNvSpPr txBox="1"/>
          <p:nvPr/>
        </p:nvSpPr>
        <p:spPr>
          <a:xfrm>
            <a:off x="876242" y="1217105"/>
            <a:ext cx="104395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400"/>
          </a:p>
          <a:p>
            <a:pPr algn="just"/>
            <a:endParaRPr lang="vi-VN" sz="1400"/>
          </a:p>
          <a:p>
            <a:pPr algn="just"/>
            <a:endParaRPr lang="vi-VN" sz="3600"/>
          </a:p>
          <a:p>
            <a:pPr algn="ctr"/>
            <a:r>
              <a:rPr lang="vi-VN" sz="3600"/>
              <a:t>Đông như .......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1D511A-F7AF-4288-94C6-3BCA1A39C6C2}"/>
              </a:ext>
            </a:extLst>
          </p:cNvPr>
          <p:cNvSpPr/>
          <p:nvPr/>
        </p:nvSpPr>
        <p:spPr>
          <a:xfrm>
            <a:off x="6672065" y="3274482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kiến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AC02-5B26-4861-BF87-EA48274A618F}"/>
              </a:ext>
            </a:extLst>
          </p:cNvPr>
          <p:cNvSpPr txBox="1"/>
          <p:nvPr/>
        </p:nvSpPr>
        <p:spPr>
          <a:xfrm>
            <a:off x="876242" y="1217105"/>
            <a:ext cx="104395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400"/>
          </a:p>
          <a:p>
            <a:pPr algn="just"/>
            <a:endParaRPr lang="vi-VN" sz="1400"/>
          </a:p>
          <a:p>
            <a:pPr algn="just"/>
            <a:endParaRPr lang="vi-VN" sz="3600"/>
          </a:p>
          <a:p>
            <a:pPr algn="ctr"/>
            <a:r>
              <a:rPr lang="vi-VN" sz="3600"/>
              <a:t>Gan như cóc .......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7B565-4180-403B-9128-2228F975978D}"/>
              </a:ext>
            </a:extLst>
          </p:cNvPr>
          <p:cNvSpPr/>
          <p:nvPr/>
        </p:nvSpPr>
        <p:spPr>
          <a:xfrm>
            <a:off x="7152119" y="3289722"/>
            <a:ext cx="6976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tía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Shutterstock">
            <a:extLst>
              <a:ext uri="{FF2B5EF4-FFF2-40B4-BE49-F238E27FC236}">
                <a16:creationId xmlns:a16="http://schemas.microsoft.com/office/drawing/2014/main" id="{AA050041-4EB8-41B7-B084-0325A9A59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b="40555"/>
          <a:stretch/>
        </p:blipFill>
        <p:spPr bwMode="auto">
          <a:xfrm>
            <a:off x="1" y="294539"/>
            <a:ext cx="8424153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Shutterstock">
            <a:extLst>
              <a:ext uri="{FF2B5EF4-FFF2-40B4-BE49-F238E27FC236}">
                <a16:creationId xmlns:a16="http://schemas.microsoft.com/office/drawing/2014/main" id="{33EA15CE-FDC3-419E-AB95-B8D216E50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65208" l="0" r="100000">
                        <a14:backgroundMark x1="14671" y1="32917" x2="14671" y2="32917"/>
                        <a14:backgroundMark x1="28756" y1="33333" x2="28756" y2="33333"/>
                        <a14:backgroundMark x1="36854" y1="32500" x2="36854" y2="32500"/>
                        <a14:backgroundMark x1="48592" y1="33333" x2="48592" y2="33333"/>
                        <a14:backgroundMark x1="56573" y1="36250" x2="56573" y2="36250"/>
                        <a14:backgroundMark x1="73944" y1="33125" x2="73944" y2="33125"/>
                        <a14:backgroundMark x1="85798" y1="31458" x2="85798" y2="31458"/>
                        <a14:backgroundMark x1="95305" y1="32917" x2="95305" y2="329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" r="54656" b="40555"/>
          <a:stretch/>
        </p:blipFill>
        <p:spPr bwMode="auto">
          <a:xfrm>
            <a:off x="8424154" y="294539"/>
            <a:ext cx="3767847" cy="28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DAC02-5B26-4861-BF87-EA48274A618F}"/>
              </a:ext>
            </a:extLst>
          </p:cNvPr>
          <p:cNvSpPr txBox="1"/>
          <p:nvPr/>
        </p:nvSpPr>
        <p:spPr>
          <a:xfrm>
            <a:off x="876242" y="1217105"/>
            <a:ext cx="1043951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</a:rPr>
              <a:t>Điền tiếng có chứa ia hoặc iê thích hợp với mỗi chỗ trống trong các thành ngữ dưới đây :</a:t>
            </a:r>
          </a:p>
          <a:p>
            <a:pPr algn="just"/>
            <a:endParaRPr lang="vi-VN" sz="1400"/>
          </a:p>
          <a:p>
            <a:pPr algn="just"/>
            <a:endParaRPr lang="vi-VN" sz="1400"/>
          </a:p>
          <a:p>
            <a:pPr algn="just"/>
            <a:endParaRPr lang="vi-VN" sz="3600"/>
          </a:p>
          <a:p>
            <a:pPr algn="ctr"/>
            <a:r>
              <a:rPr lang="vi-VN" sz="3600"/>
              <a:t>Ngọt như ....... lùi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E7B565-4180-403B-9128-2228F975978D}"/>
              </a:ext>
            </a:extLst>
          </p:cNvPr>
          <p:cNvSpPr/>
          <p:nvPr/>
        </p:nvSpPr>
        <p:spPr>
          <a:xfrm>
            <a:off x="6369490" y="3274482"/>
            <a:ext cx="954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mía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pic>
        <p:nvPicPr>
          <p:cNvPr id="12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5364A8A6-02D0-4E05-9A2E-2BF8ABBA2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56" b="51667" l="0" r="204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" t="22994" r="78290" b="44720"/>
          <a:stretch/>
        </p:blipFill>
        <p:spPr bwMode="auto">
          <a:xfrm>
            <a:off x="10813929" y="5453617"/>
            <a:ext cx="1062560" cy="93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836985"/>
            <a:ext cx="7326923" cy="18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98810" y="2334938"/>
            <a:ext cx="3559499" cy="949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79864" y="3390059"/>
            <a:ext cx="968286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iê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yê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-la-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>
            <a:extLst>
              <a:ext uri="{FF2B5EF4-FFF2-40B4-BE49-F238E27FC236}">
                <a16:creationId xmlns:a16="http://schemas.microsoft.com/office/drawing/2014/main" id="{E34B56BF-F676-51FC-490C-57939CD5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6" y="381001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63C464-6547-57D6-C7ED-21CAD74D80AE}"/>
              </a:ext>
            </a:extLst>
          </p:cNvPr>
          <p:cNvSpPr txBox="1"/>
          <p:nvPr/>
        </p:nvSpPr>
        <p:spPr>
          <a:xfrm>
            <a:off x="1831737" y="3429000"/>
            <a:ext cx="8531463" cy="182838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ln w="19050">
                  <a:solidFill>
                    <a:srgbClr val="FF5050"/>
                  </a:solidFill>
                  <a:prstDash val="solid"/>
                </a:ln>
                <a:solidFill>
                  <a:srgbClr val="FFE1E1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extLst>
              <a:ext uri="{FF2B5EF4-FFF2-40B4-BE49-F238E27FC236}">
                <a16:creationId xmlns:a16="http://schemas.microsoft.com/office/drawing/2014/main" id="{CF4B0C28-596D-566E-A17C-5B9331A7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61" y="1797784"/>
            <a:ext cx="9528494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>
                <a:solidFill>
                  <a:srgbClr val="FFFF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Thứ ... ngày ... tháng 10 năm 2022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>
                <a:solidFill>
                  <a:srgbClr val="FFFF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Chính tả</a:t>
            </a:r>
          </a:p>
          <a:p>
            <a:pPr algn="ctr"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Dòng kinh quê hương</a:t>
            </a: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4400" b="1">
              <a:solidFill>
                <a:srgbClr val="FFFFFF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9920-CA11-4CAF-AF51-80B43A48535F}"/>
              </a:ext>
            </a:extLst>
          </p:cNvPr>
          <p:cNvSpPr txBox="1">
            <a:spLocks/>
          </p:cNvSpPr>
          <p:nvPr/>
        </p:nvSpPr>
        <p:spPr>
          <a:xfrm>
            <a:off x="2950562" y="937966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3DD03-707A-4100-A91E-F38B2A0F0709}"/>
              </a:ext>
            </a:extLst>
          </p:cNvPr>
          <p:cNvSpPr txBox="1"/>
          <p:nvPr/>
        </p:nvSpPr>
        <p:spPr>
          <a:xfrm>
            <a:off x="1358311" y="2243655"/>
            <a:ext cx="10247971" cy="1136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68C52-FDB0-47E7-AF3A-814B68ED1661}"/>
              </a:ext>
            </a:extLst>
          </p:cNvPr>
          <p:cNvSpPr/>
          <p:nvPr/>
        </p:nvSpPr>
        <p:spPr>
          <a:xfrm>
            <a:off x="1358311" y="3429000"/>
            <a:ext cx="100907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CBE14A07-7387-4837-91D2-C06E5F36E53A}"/>
              </a:ext>
            </a:extLst>
          </p:cNvPr>
          <p:cNvSpPr/>
          <p:nvPr/>
        </p:nvSpPr>
        <p:spPr>
          <a:xfrm>
            <a:off x="656019" y="2311364"/>
            <a:ext cx="728077" cy="444611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BBB5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 39">
            <a:extLst>
              <a:ext uri="{FF2B5EF4-FFF2-40B4-BE49-F238E27FC236}">
                <a16:creationId xmlns:a16="http://schemas.microsoft.com/office/drawing/2014/main" id="{A1E11AE0-5DE1-4BED-88F9-D196C3AA83E8}"/>
              </a:ext>
            </a:extLst>
          </p:cNvPr>
          <p:cNvSpPr/>
          <p:nvPr/>
        </p:nvSpPr>
        <p:spPr>
          <a:xfrm>
            <a:off x="573763" y="3649228"/>
            <a:ext cx="728078" cy="444611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22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961200" y="452670"/>
            <a:ext cx="10284800" cy="134414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>
              <a:buNone/>
            </a:pPr>
            <a:r>
              <a:rPr lang="vi-VN" sz="8800" dirty="0"/>
              <a:t>Hoạt động 1</a:t>
            </a:r>
          </a:p>
        </p:txBody>
      </p:sp>
      <p:pic>
        <p:nvPicPr>
          <p:cNvPr id="962" name="Google Shape;962;p58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8888" y="6051700"/>
            <a:ext cx="523829" cy="5238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" name="Google Shape;1603;p70"/>
          <p:cNvSpPr/>
          <p:nvPr/>
        </p:nvSpPr>
        <p:spPr>
          <a:xfrm>
            <a:off x="3685056" y="2417162"/>
            <a:ext cx="4821888" cy="2454400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1604;p70"/>
          <p:cNvSpPr txBox="1">
            <a:spLocks noGrp="1"/>
          </p:cNvSpPr>
          <p:nvPr>
            <p:ph type="title"/>
          </p:nvPr>
        </p:nvSpPr>
        <p:spPr>
          <a:xfrm>
            <a:off x="3468154" y="2806752"/>
            <a:ext cx="5074739" cy="151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None/>
            </a:pPr>
            <a:r>
              <a:rPr lang="vi-VN" sz="8000" dirty="0"/>
              <a:t>N</a:t>
            </a:r>
            <a:r>
              <a:rPr lang="en" sz="8000" dirty="0"/>
              <a:t>ghe - viết</a:t>
            </a:r>
            <a:endParaRPr sz="8000" dirty="0"/>
          </a:p>
        </p:txBody>
      </p:sp>
      <p:sp>
        <p:nvSpPr>
          <p:cNvPr id="27" name="Google Shape;1606;p70"/>
          <p:cNvSpPr/>
          <p:nvPr/>
        </p:nvSpPr>
        <p:spPr>
          <a:xfrm>
            <a:off x="232809" y="4506043"/>
            <a:ext cx="1456784" cy="8460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1607;p70"/>
          <p:cNvSpPr/>
          <p:nvPr/>
        </p:nvSpPr>
        <p:spPr>
          <a:xfrm>
            <a:off x="10384995" y="1541896"/>
            <a:ext cx="1691612" cy="13502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3" name="Group 2"/>
          <p:cNvGrpSpPr/>
          <p:nvPr/>
        </p:nvGrpSpPr>
        <p:grpSpPr>
          <a:xfrm>
            <a:off x="10065271" y="4547891"/>
            <a:ext cx="1992527" cy="2079725"/>
            <a:chOff x="7548953" y="3410918"/>
            <a:chExt cx="1494395" cy="1559794"/>
          </a:xfrm>
        </p:grpSpPr>
        <p:grpSp>
          <p:nvGrpSpPr>
            <p:cNvPr id="114" name="Google Shape;738;p56"/>
            <p:cNvGrpSpPr/>
            <p:nvPr/>
          </p:nvGrpSpPr>
          <p:grpSpPr>
            <a:xfrm>
              <a:off x="7548953" y="3534237"/>
              <a:ext cx="1230754" cy="1436475"/>
              <a:chOff x="4786571" y="768401"/>
              <a:chExt cx="921774" cy="1075851"/>
            </a:xfrm>
          </p:grpSpPr>
          <p:sp>
            <p:nvSpPr>
              <p:cNvPr id="115" name="Google Shape;739;p56"/>
              <p:cNvSpPr/>
              <p:nvPr/>
            </p:nvSpPr>
            <p:spPr>
              <a:xfrm>
                <a:off x="4786571" y="768401"/>
                <a:ext cx="921774" cy="1075851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43034" extrusionOk="0">
                    <a:moveTo>
                      <a:pt x="7113" y="0"/>
                    </a:moveTo>
                    <a:cubicBezTo>
                      <a:pt x="6019" y="790"/>
                      <a:pt x="5502" y="4438"/>
                      <a:pt x="5502" y="4438"/>
                    </a:cubicBezTo>
                    <a:lnTo>
                      <a:pt x="92" y="34560"/>
                    </a:lnTo>
                    <a:cubicBezTo>
                      <a:pt x="1" y="35077"/>
                      <a:pt x="183" y="37691"/>
                      <a:pt x="2949" y="38207"/>
                    </a:cubicBezTo>
                    <a:lnTo>
                      <a:pt x="29819" y="43010"/>
                    </a:lnTo>
                    <a:cubicBezTo>
                      <a:pt x="29890" y="43026"/>
                      <a:pt x="29961" y="43033"/>
                      <a:pt x="30030" y="43033"/>
                    </a:cubicBezTo>
                    <a:cubicBezTo>
                      <a:pt x="30486" y="43033"/>
                      <a:pt x="30864" y="42699"/>
                      <a:pt x="30943" y="42250"/>
                    </a:cubicBezTo>
                    <a:lnTo>
                      <a:pt x="36871" y="9301"/>
                    </a:lnTo>
                    <a:lnTo>
                      <a:pt x="7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740;p56"/>
              <p:cNvSpPr/>
              <p:nvPr/>
            </p:nvSpPr>
            <p:spPr>
              <a:xfrm>
                <a:off x="4812421" y="842101"/>
                <a:ext cx="869324" cy="973027"/>
              </a:xfrm>
              <a:custGeom>
                <a:avLst/>
                <a:gdLst/>
                <a:ahLst/>
                <a:cxnLst/>
                <a:rect l="l" t="t" r="r" b="b"/>
                <a:pathLst>
                  <a:path w="34773" h="38921" extrusionOk="0">
                    <a:moveTo>
                      <a:pt x="5988" y="1"/>
                    </a:moveTo>
                    <a:lnTo>
                      <a:pt x="91" y="32949"/>
                    </a:lnTo>
                    <a:cubicBezTo>
                      <a:pt x="0" y="33466"/>
                      <a:pt x="334" y="33983"/>
                      <a:pt x="882" y="34074"/>
                    </a:cubicBezTo>
                    <a:lnTo>
                      <a:pt x="27751" y="38907"/>
                    </a:lnTo>
                    <a:cubicBezTo>
                      <a:pt x="27805" y="38916"/>
                      <a:pt x="27858" y="38921"/>
                      <a:pt x="27911" y="38921"/>
                    </a:cubicBezTo>
                    <a:cubicBezTo>
                      <a:pt x="28371" y="38921"/>
                      <a:pt x="28794" y="38580"/>
                      <a:pt x="28876" y="38117"/>
                    </a:cubicBezTo>
                    <a:lnTo>
                      <a:pt x="34773" y="5168"/>
                    </a:lnTo>
                    <a:lnTo>
                      <a:pt x="5988" y="1"/>
                    </a:lnTo>
                    <a:close/>
                  </a:path>
                </a:pathLst>
              </a:custGeom>
              <a:solidFill>
                <a:srgbClr val="E6E4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741;p56"/>
              <p:cNvSpPr/>
              <p:nvPr/>
            </p:nvSpPr>
            <p:spPr>
              <a:xfrm>
                <a:off x="4805573" y="820826"/>
                <a:ext cx="869349" cy="972276"/>
              </a:xfrm>
              <a:custGeom>
                <a:avLst/>
                <a:gdLst/>
                <a:ahLst/>
                <a:cxnLst/>
                <a:rect l="l" t="t" r="r" b="b"/>
                <a:pathLst>
                  <a:path w="34774" h="38891" extrusionOk="0">
                    <a:moveTo>
                      <a:pt x="5988" y="0"/>
                    </a:moveTo>
                    <a:lnTo>
                      <a:pt x="92" y="32919"/>
                    </a:lnTo>
                    <a:cubicBezTo>
                      <a:pt x="1" y="33436"/>
                      <a:pt x="335" y="33952"/>
                      <a:pt x="852" y="34044"/>
                    </a:cubicBezTo>
                    <a:lnTo>
                      <a:pt x="27721" y="38876"/>
                    </a:lnTo>
                    <a:cubicBezTo>
                      <a:pt x="27778" y="38886"/>
                      <a:pt x="27834" y="38890"/>
                      <a:pt x="27889" y="38890"/>
                    </a:cubicBezTo>
                    <a:cubicBezTo>
                      <a:pt x="28365" y="38890"/>
                      <a:pt x="28767" y="38549"/>
                      <a:pt x="28876" y="38086"/>
                    </a:cubicBezTo>
                    <a:lnTo>
                      <a:pt x="34773" y="5168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" name="Google Shape;743;p56"/>
              <p:cNvSpPr/>
              <p:nvPr/>
            </p:nvSpPr>
            <p:spPr>
              <a:xfrm>
                <a:off x="5063175" y="985375"/>
                <a:ext cx="364775" cy="25225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0090" extrusionOk="0">
                    <a:moveTo>
                      <a:pt x="2143" y="0"/>
                    </a:moveTo>
                    <a:cubicBezTo>
                      <a:pt x="1667" y="0"/>
                      <a:pt x="1268" y="341"/>
                      <a:pt x="1186" y="805"/>
                    </a:cubicBezTo>
                    <a:lnTo>
                      <a:pt x="92" y="6884"/>
                    </a:lnTo>
                    <a:cubicBezTo>
                      <a:pt x="1" y="7431"/>
                      <a:pt x="335" y="7917"/>
                      <a:pt x="882" y="8008"/>
                    </a:cubicBezTo>
                    <a:lnTo>
                      <a:pt x="12281" y="10075"/>
                    </a:lnTo>
                    <a:cubicBezTo>
                      <a:pt x="12334" y="10085"/>
                      <a:pt x="12388" y="10089"/>
                      <a:pt x="12441" y="10089"/>
                    </a:cubicBezTo>
                    <a:cubicBezTo>
                      <a:pt x="12900" y="10089"/>
                      <a:pt x="13323" y="9748"/>
                      <a:pt x="13405" y="9285"/>
                    </a:cubicBezTo>
                    <a:lnTo>
                      <a:pt x="14499" y="3206"/>
                    </a:lnTo>
                    <a:cubicBezTo>
                      <a:pt x="14591" y="2689"/>
                      <a:pt x="14256" y="2172"/>
                      <a:pt x="13709" y="2081"/>
                    </a:cubicBezTo>
                    <a:lnTo>
                      <a:pt x="2311" y="14"/>
                    </a:lnTo>
                    <a:cubicBezTo>
                      <a:pt x="2254" y="5"/>
                      <a:pt x="2198" y="0"/>
                      <a:pt x="21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50" name="Google Shape;950;p58"/>
            <p:cNvSpPr/>
            <p:nvPr/>
          </p:nvSpPr>
          <p:spPr>
            <a:xfrm>
              <a:off x="8313985" y="3410918"/>
              <a:ext cx="729363" cy="458011"/>
            </a:xfrm>
            <a:custGeom>
              <a:avLst/>
              <a:gdLst/>
              <a:ahLst/>
              <a:cxnLst/>
              <a:rect l="l" t="t" r="r" b="b"/>
              <a:pathLst>
                <a:path w="11703" h="7349" extrusionOk="0">
                  <a:moveTo>
                    <a:pt x="10705" y="1"/>
                  </a:moveTo>
                  <a:cubicBezTo>
                    <a:pt x="9551" y="1"/>
                    <a:pt x="0" y="7015"/>
                    <a:pt x="0" y="7015"/>
                  </a:cubicBezTo>
                  <a:lnTo>
                    <a:pt x="851" y="7349"/>
                  </a:lnTo>
                  <a:cubicBezTo>
                    <a:pt x="851" y="7349"/>
                    <a:pt x="11702" y="723"/>
                    <a:pt x="10791" y="24"/>
                  </a:cubicBezTo>
                  <a:cubicBezTo>
                    <a:pt x="10771" y="8"/>
                    <a:pt x="10743" y="1"/>
                    <a:pt x="10705" y="1"/>
                  </a:cubicBezTo>
                  <a:close/>
                </a:path>
              </a:pathLst>
            </a:custGeom>
            <a:solidFill>
              <a:srgbClr val="3039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47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961200" y="573266"/>
            <a:ext cx="10284800" cy="12235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>
              <a:buNone/>
            </a:pPr>
            <a:r>
              <a:rPr lang="e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 KINH QUÊ HƯƠNG</a:t>
            </a:r>
            <a:endParaRPr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587;p69"/>
          <p:cNvSpPr txBox="1">
            <a:spLocks noGrp="1"/>
          </p:cNvSpPr>
          <p:nvPr>
            <p:ph type="title" idx="4294967295"/>
          </p:nvPr>
        </p:nvSpPr>
        <p:spPr>
          <a:xfrm>
            <a:off x="239350" y="1700808"/>
            <a:ext cx="11713301" cy="43204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khắp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gợi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Vẫn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hò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đang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mùi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xuồng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cập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bến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reo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tôi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giã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bỗng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Dễ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lảnh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lót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vút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ngủ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niềm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b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                                                                    Theo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13DCA8-DC95-48AF-917F-401ECCFC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58"/>
          <p:cNvSpPr txBox="1">
            <a:spLocks noGrp="1"/>
          </p:cNvSpPr>
          <p:nvPr>
            <p:ph type="title"/>
          </p:nvPr>
        </p:nvSpPr>
        <p:spPr>
          <a:xfrm>
            <a:off x="961200" y="573266"/>
            <a:ext cx="10284800" cy="12235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>
              <a:buNone/>
            </a:pPr>
            <a:r>
              <a:rPr lang="en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 KINH QUÊ HƯƠNG</a:t>
            </a:r>
            <a:endParaRPr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1587;p69"/>
          <p:cNvSpPr txBox="1">
            <a:spLocks noGrp="1"/>
          </p:cNvSpPr>
          <p:nvPr>
            <p:ph type="title" idx="4294967295"/>
          </p:nvPr>
        </p:nvSpPr>
        <p:spPr>
          <a:xfrm>
            <a:off x="239350" y="1700808"/>
            <a:ext cx="11713301" cy="43204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Cũng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khắp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màu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xanh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dòng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quê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hương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gợi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Vẫn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hò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đang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ngân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mùi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chín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xuồng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cập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bến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reo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tôi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giã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bỗng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Dễ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giọng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lảnh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lót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miền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vút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trẻ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thơ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giấc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ngủ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đưa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người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niềm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vui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b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                                                                       Theo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alt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vi-V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endParaRPr sz="24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84"/>
          <p:cNvGrpSpPr/>
          <p:nvPr/>
        </p:nvGrpSpPr>
        <p:grpSpPr>
          <a:xfrm>
            <a:off x="-1600" y="6196368"/>
            <a:ext cx="12192383" cy="661651"/>
            <a:chOff x="6554556" y="4848176"/>
            <a:chExt cx="7127825" cy="496238"/>
          </a:xfrm>
        </p:grpSpPr>
        <p:sp>
          <p:nvSpPr>
            <p:cNvPr id="2523" name="Google Shape;2523;p84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4" name="Google Shape;2524;p84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25" name="Google Shape;2525;p84"/>
          <p:cNvGrpSpPr/>
          <p:nvPr/>
        </p:nvGrpSpPr>
        <p:grpSpPr>
          <a:xfrm>
            <a:off x="7567048" y="1088160"/>
            <a:ext cx="3172576" cy="5471533"/>
            <a:chOff x="6093972" y="739900"/>
            <a:chExt cx="2135361" cy="3682716"/>
          </a:xfrm>
        </p:grpSpPr>
        <p:sp>
          <p:nvSpPr>
            <p:cNvPr id="2526" name="Google Shape;2526;p84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7" name="Google Shape;2527;p84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2528;p84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2529;p84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2530;p84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2531;p84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2532;p84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2533;p84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4" name="Google Shape;2534;p84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5" name="Google Shape;2535;p84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6" name="Google Shape;2536;p84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7" name="Google Shape;2537;p84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8" name="Google Shape;2538;p84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9" name="Google Shape;2539;p84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0" name="Google Shape;2540;p84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1" name="Google Shape;2541;p84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2" name="Google Shape;2542;p84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3" name="Google Shape;2543;p84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4" name="Google Shape;2544;p84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5" name="Google Shape;2545;p84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6" name="Google Shape;2546;p84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7" name="Google Shape;2547;p84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8" name="Google Shape;2548;p84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9" name="Google Shape;2549;p84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0" name="Google Shape;2550;p84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1" name="Google Shape;2551;p84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2" name="Google Shape;2552;p84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3" name="Google Shape;2553;p84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4" name="Google Shape;2554;p84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5" name="Google Shape;2555;p84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6" name="Google Shape;2556;p84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7" name="Google Shape;2557;p84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8" name="Google Shape;2558;p84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9" name="Google Shape;2559;p84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0" name="Google Shape;2560;p84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1" name="Google Shape;2561;p84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2" name="Google Shape;2562;p84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3" name="Google Shape;2563;p84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4" name="Google Shape;2564;p84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5" name="Google Shape;2565;p84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6" name="Google Shape;2566;p84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7" name="Google Shape;2567;p84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8" name="Google Shape;2568;p84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9" name="Google Shape;2569;p84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0" name="Google Shape;2570;p84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1" name="Google Shape;2571;p84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2" name="Google Shape;2572;p84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3" name="Google Shape;2573;p84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4" name="Google Shape;2574;p84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5" name="Google Shape;2575;p84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6" name="Google Shape;2576;p84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2577;p84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2578;p84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2579;p84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0" name="Google Shape;2580;p84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1" name="Google Shape;2581;p84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2" name="Google Shape;2582;p84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3" name="Google Shape;2583;p84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4" name="Google Shape;2584;p84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" name="Google Shape;2585;p84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" name="Google Shape;2586;p84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" name="Google Shape;2587;p84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" name="Google Shape;2588;p84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" name="Google Shape;2589;p84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" name="Google Shape;2590;p84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" name="Google Shape;2591;p84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" name="Google Shape;2592;p84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" name="Google Shape;2593;p84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" name="Google Shape;2594;p84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" name="Google Shape;2595;p84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" name="Google Shape;2596;p84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" name="Google Shape;2597;p84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" name="Google Shape;2598;p84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" name="Google Shape;2599;p84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" name="Google Shape;2600;p84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" name="Google Shape;2601;p84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" name="Google Shape;2602;p84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" name="Google Shape;2603;p84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" name="Google Shape;2604;p84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" name="Google Shape;2605;p84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" name="Google Shape;2606;p84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" name="Google Shape;2607;p84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" name="Google Shape;2608;p84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" name="Google Shape;2609;p84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" name="Google Shape;2610;p84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" name="Google Shape;2611;p84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" name="Google Shape;2612;p84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" name="Google Shape;2613;p84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" name="Google Shape;2614;p84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" name="Google Shape;2615;p84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" name="Google Shape;2616;p84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" name="Google Shape;2617;p84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" name="Google Shape;2618;p84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" name="Google Shape;2619;p84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" name="Google Shape;2620;p84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" name="Google Shape;2621;p84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" name="Google Shape;2622;p84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" name="Google Shape;2623;p84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" name="Google Shape;2624;p84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" name="Google Shape;2625;p84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" name="Google Shape;2626;p84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" name="Google Shape;2627;p84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" name="Google Shape;2628;p84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" name="Google Shape;2629;p84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" name="Google Shape;2630;p84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" name="Google Shape;2631;p84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" name="Google Shape;2632;p84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" name="Google Shape;2633;p84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" name="Google Shape;2634;p84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" name="Google Shape;2635;p84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" name="Google Shape;2636;p84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" name="Google Shape;2637;p84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" name="Google Shape;2638;p84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" name="Google Shape;2639;p84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" name="Google Shape;2640;p84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" name="Google Shape;2641;p84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" name="Google Shape;2642;p84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" name="Google Shape;2643;p84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" name="Google Shape;2644;p84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" name="Google Shape;2645;p84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" name="Google Shape;2646;p84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" name="Google Shape;2647;p84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" name="Google Shape;2648;p84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" name="Google Shape;2649;p84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" name="Google Shape;2650;p84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" name="Google Shape;2651;p84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" name="Google Shape;2652;p84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" name="Google Shape;2653;p84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" name="Google Shape;2654;p84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" name="Google Shape;2655;p84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6" name="Google Shape;2656;p84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7" name="Google Shape;2657;p84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8" name="Google Shape;2658;p84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9" name="Google Shape;2659;p84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0" name="Google Shape;2660;p84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1" name="Google Shape;2661;p84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2" name="Google Shape;2662;p84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3" name="Google Shape;2663;p84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4" name="Google Shape;2664;p84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5" name="Google Shape;2665;p84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6" name="Google Shape;2666;p84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7" name="Google Shape;2667;p84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8" name="Google Shape;2668;p84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9" name="Google Shape;2669;p84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0" name="Google Shape;2670;p84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1" name="Google Shape;2671;p84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2" name="Google Shape;2672;p84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3" name="Google Shape;2673;p84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4" name="Google Shape;2674;p84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5" name="Google Shape;2675;p84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6" name="Google Shape;2676;p84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7" name="Google Shape;2677;p84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8" name="Google Shape;2678;p84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9" name="Google Shape;2679;p84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0" name="Google Shape;2680;p84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1" name="Google Shape;2681;p84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2" name="Google Shape;2682;p84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A0431D4-A9E9-4DE6-B28A-C01B8C08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23" y="1359445"/>
            <a:ext cx="7288543" cy="1122400"/>
          </a:xfrm>
        </p:spPr>
        <p:txBody>
          <a:bodyPr/>
          <a:lstStyle/>
          <a:p>
            <a:r>
              <a:rPr lang="vi-VN" sz="10666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  <a:t>BÀI TẬP</a:t>
            </a:r>
            <a:br>
              <a:rPr lang="vi-VN" sz="10666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</a:br>
            <a:r>
              <a:rPr lang="vi-VN" sz="10666">
                <a:ln w="38100">
                  <a:solidFill>
                    <a:srgbClr val="002060"/>
                  </a:solidFill>
                </a:ln>
                <a:solidFill>
                  <a:srgbClr val="FFC000"/>
                </a:solidFill>
                <a:latin typeface="iCiel Pony" panose="02000000000000000000" pitchFamily="2" charset="0"/>
              </a:rPr>
              <a:t>CHÍNH TẢ</a:t>
            </a:r>
            <a:endParaRPr lang="en-US" sz="10666">
              <a:ln w="38100">
                <a:solidFill>
                  <a:srgbClr val="002060"/>
                </a:solidFill>
              </a:ln>
              <a:solidFill>
                <a:srgbClr val="FFC000"/>
              </a:solidFill>
              <a:latin typeface="iCiel Pony" panose="0200000000000000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E658D3-C4F0-40CC-A715-70684D9B7B81}"/>
              </a:ext>
            </a:extLst>
          </p:cNvPr>
          <p:cNvSpPr/>
          <p:nvPr/>
        </p:nvSpPr>
        <p:spPr>
          <a:xfrm>
            <a:off x="619226" y="678238"/>
            <a:ext cx="10953549" cy="550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2" name="Picture 26" descr="Plastic Bag Background clipart - Bag, Illustration, Hat, transparent clip  art">
            <a:extLst>
              <a:ext uri="{FF2B5EF4-FFF2-40B4-BE49-F238E27FC236}">
                <a16:creationId xmlns:a16="http://schemas.microsoft.com/office/drawing/2014/main" id="{9A7C03D3-8724-4CD5-AA7A-402DD530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248" y="4713533"/>
            <a:ext cx="1641827" cy="16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C6D77A-7DA9-4D69-9EF0-9008ABE08F3F}"/>
              </a:ext>
            </a:extLst>
          </p:cNvPr>
          <p:cNvSpPr txBox="1"/>
          <p:nvPr/>
        </p:nvSpPr>
        <p:spPr>
          <a:xfrm>
            <a:off x="1041243" y="1216754"/>
            <a:ext cx="101625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</a:rPr>
              <a:t>Điền một vần thích hợp với cả 3 chỗ trống dưới đây: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just"/>
            <a:endParaRPr lang="vi-VN" sz="3600">
              <a:latin typeface="Arial" panose="020B0604020202020204" pitchFamily="34" charset="0"/>
            </a:endParaRPr>
          </a:p>
          <a:p>
            <a:pPr algn="ctr"/>
            <a:r>
              <a:rPr lang="vi-VN" sz="3600">
                <a:latin typeface="Arial" panose="020B0604020202020204" pitchFamily="34" charset="0"/>
              </a:rPr>
              <a:t>Chân trâu đốt lửa trên đồng</a:t>
            </a:r>
          </a:p>
          <a:p>
            <a:pPr algn="ctr"/>
            <a:r>
              <a:rPr lang="vi-VN" sz="3600">
                <a:latin typeface="Arial" panose="020B0604020202020204" pitchFamily="34" charset="0"/>
              </a:rPr>
              <a:t>Rạ rơm thì ít, gió đông thì nh</a:t>
            </a:r>
            <a:r>
              <a:rPr lang="en-US" sz="3600">
                <a:latin typeface="Arial" panose="020B0604020202020204" pitchFamily="34" charset="0"/>
              </a:rPr>
              <a:t> …</a:t>
            </a:r>
            <a:endParaRPr lang="vi-VN" sz="3600">
              <a:latin typeface="Arial" panose="020B0604020202020204" pitchFamily="34" charset="0"/>
            </a:endParaRPr>
          </a:p>
          <a:p>
            <a:pPr algn="ctr"/>
            <a:r>
              <a:rPr lang="vi-VN" sz="3600">
                <a:latin typeface="Arial" panose="020B0604020202020204" pitchFamily="34" charset="0"/>
              </a:rPr>
              <a:t>Mải mê đuổi một con d</a:t>
            </a:r>
            <a:r>
              <a:rPr lang="en-US" sz="3600">
                <a:latin typeface="Arial" panose="020B0604020202020204" pitchFamily="34" charset="0"/>
              </a:rPr>
              <a:t> …</a:t>
            </a:r>
            <a:endParaRPr lang="vi-VN" sz="3600">
              <a:latin typeface="Arial" panose="020B0604020202020204" pitchFamily="34" charset="0"/>
            </a:endParaRPr>
          </a:p>
          <a:p>
            <a:pPr algn="ctr"/>
            <a:r>
              <a:rPr lang="vi-VN" sz="3600">
                <a:latin typeface="Arial" panose="020B0604020202020204" pitchFamily="34" charset="0"/>
              </a:rPr>
              <a:t>Củ khoai nướng để cà ch</a:t>
            </a:r>
            <a:r>
              <a:rPr lang="en-US" sz="3600">
                <a:latin typeface="Arial" panose="020B0604020202020204" pitchFamily="34" charset="0"/>
              </a:rPr>
              <a:t> …   </a:t>
            </a:r>
            <a:r>
              <a:rPr lang="vi-VN" sz="3600">
                <a:latin typeface="Arial" panose="020B0604020202020204" pitchFamily="34" charset="0"/>
              </a:rPr>
              <a:t>thành tro.</a:t>
            </a:r>
          </a:p>
        </p:txBody>
      </p:sp>
      <p:pic>
        <p:nvPicPr>
          <p:cNvPr id="14" name="Picture 16" descr="1,076,305 BEST Rubbish IMAGES, STOCK PHOTOS &amp;amp; VECTORS | Adobe Stock">
            <a:extLst>
              <a:ext uri="{FF2B5EF4-FFF2-40B4-BE49-F238E27FC236}">
                <a16:creationId xmlns:a16="http://schemas.microsoft.com/office/drawing/2014/main" id="{F3806E1B-22F1-4F87-990C-9C1BC8D0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67" b="90000" l="0" r="22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002" r="79344" b="22712"/>
          <a:stretch/>
        </p:blipFill>
        <p:spPr bwMode="auto">
          <a:xfrm rot="20740929">
            <a:off x="9456726" y="5518817"/>
            <a:ext cx="1493657" cy="13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Paper Recycling Symbol Recycling Bin PNG, Clipart, Brand, Can, Cartoon  Trash, Clip Art, Design Free PNG">
            <a:extLst>
              <a:ext uri="{FF2B5EF4-FFF2-40B4-BE49-F238E27FC236}">
                <a16:creationId xmlns:a16="http://schemas.microsoft.com/office/drawing/2014/main" id="{E7EDBA12-8D4E-4F47-98EA-D4B1EF25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0822" l="58929" r="6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20" t="-4874" r="28722" b="71039"/>
          <a:stretch/>
        </p:blipFill>
        <p:spPr bwMode="auto">
          <a:xfrm rot="1807480">
            <a:off x="11359352" y="4936629"/>
            <a:ext cx="747461" cy="18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D511A-F7AF-4288-94C6-3BCA1A39C6C2}"/>
              </a:ext>
            </a:extLst>
          </p:cNvPr>
          <p:cNvSpPr/>
          <p:nvPr/>
        </p:nvSpPr>
        <p:spPr>
          <a:xfrm>
            <a:off x="8645435" y="3429002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iều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0A7D72-0FC3-43D0-A9B4-BA912E832BA9}"/>
              </a:ext>
            </a:extLst>
          </p:cNvPr>
          <p:cNvSpPr/>
          <p:nvPr/>
        </p:nvSpPr>
        <p:spPr>
          <a:xfrm>
            <a:off x="8034318" y="3967516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iều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9BA4AA-BC92-43B7-9023-1131565C09D3}"/>
              </a:ext>
            </a:extLst>
          </p:cNvPr>
          <p:cNvSpPr/>
          <p:nvPr/>
        </p:nvSpPr>
        <p:spPr>
          <a:xfrm>
            <a:off x="7137759" y="4526754"/>
            <a:ext cx="800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>
                <a:ln w="0"/>
                <a:solidFill>
                  <a:srgbClr val="FF0000"/>
                </a:solidFill>
              </a:rPr>
              <a:t>iều</a:t>
            </a:r>
            <a:endParaRPr lang="en-US" sz="360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282439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480</Words>
  <Application>Microsoft Office PowerPoint</Application>
  <PresentationFormat>Widescreen</PresentationFormat>
  <Paragraphs>50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HP001 5 hàng</vt:lpstr>
      <vt:lpstr>iCiel Pony</vt:lpstr>
      <vt:lpstr>Lato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Hoạt động 1</vt:lpstr>
      <vt:lpstr>DÒNG KINH QUÊ HƯƠNG</vt:lpstr>
      <vt:lpstr>PowerPoint Presentation</vt:lpstr>
      <vt:lpstr>DÒNG KINH QUÊ HƯƠNG</vt:lpstr>
      <vt:lpstr>BÀI TẬP CHÍNH TẢ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 Hà</cp:lastModifiedBy>
  <cp:revision>240</cp:revision>
  <cp:lastPrinted>2021-04-06T22:48:00Z</cp:lastPrinted>
  <dcterms:created xsi:type="dcterms:W3CDTF">2021-04-05T03:43:00Z</dcterms:created>
  <dcterms:modified xsi:type="dcterms:W3CDTF">2022-10-07T02:32:44Z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CA703A232F464501BBB7A4C45D1AFA76</vt:lpwstr>
  </property>
  <property fmtid="{D5CDD505-2E9C-101B-9397-08002B2CF9AE}" pid="3" name="KSOProductBuildVer">
    <vt:lpwstr>1033-11.2.0.10296</vt:lpwstr>
  </property>
</Properties>
</file>