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64" r:id="rId2"/>
    <p:sldId id="333" r:id="rId3"/>
    <p:sldId id="428" r:id="rId4"/>
    <p:sldId id="294" r:id="rId5"/>
    <p:sldId id="277" r:id="rId6"/>
    <p:sldId id="339" r:id="rId7"/>
    <p:sldId id="269" r:id="rId8"/>
    <p:sldId id="525" r:id="rId9"/>
    <p:sldId id="308" r:id="rId10"/>
    <p:sldId id="512" r:id="rId11"/>
    <p:sldId id="291" r:id="rId12"/>
    <p:sldId id="282" r:id="rId13"/>
    <p:sldId id="424" r:id="rId14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0000FF"/>
    <a:srgbClr val="008000"/>
    <a:srgbClr val="1C0CC8"/>
    <a:srgbClr val="0033CC"/>
    <a:srgbClr val="3366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15" autoAdjust="0"/>
    <p:restoredTop sz="94660"/>
  </p:normalViewPr>
  <p:slideViewPr>
    <p:cSldViewPr showGuides="1">
      <p:cViewPr varScale="1">
        <p:scale>
          <a:sx n="53" d="100"/>
          <a:sy n="53" d="100"/>
        </p:scale>
        <p:origin x="108" y="246"/>
      </p:cViewPr>
      <p:guideLst>
        <p:guide orient="horz" pos="220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05268A-77BA-4368-BAB7-705341C6AC5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vi-VN" sz="1200" dirty="0"/>
              <a:t>‹#›</a:t>
            </a:fld>
            <a:endParaRPr lang="en-US" altLang="vi-V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1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1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1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FC767F-97F7-4EC8-8F3F-72D8F1F4A99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FC767F-97F7-4EC8-8F3F-72D8F1F4A99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FC767F-97F7-4EC8-8F3F-72D8F1F4A99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FC767F-97F7-4EC8-8F3F-72D8F1F4A99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FC767F-97F7-4EC8-8F3F-72D8F1F4A99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FC767F-97F7-4EC8-8F3F-72D8F1F4A99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FC767F-97F7-4EC8-8F3F-72D8F1F4A99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FC767F-97F7-4EC8-8F3F-72D8F1F4A99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FC767F-97F7-4EC8-8F3F-72D8F1F4A99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FC767F-97F7-4EC8-8F3F-72D8F1F4A99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FC767F-97F7-4EC8-8F3F-72D8F1F4A99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FC767F-97F7-4EC8-8F3F-72D8F1F4A99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3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emf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">
            <a:extLst>
              <a:ext uri="{FF2B5EF4-FFF2-40B4-BE49-F238E27FC236}">
                <a16:creationId xmlns:a16="http://schemas.microsoft.com/office/drawing/2014/main" id="{9EC4012F-52F5-BCBE-CAFA-1B09372BC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4192"/>
            <a:ext cx="1005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3077" name="TextBox 10">
            <a:extLst>
              <a:ext uri="{FF2B5EF4-FFF2-40B4-BE49-F238E27FC236}">
                <a16:creationId xmlns:a16="http://schemas.microsoft.com/office/drawing/2014/main" id="{8B9522D5-90A5-C17F-1B5B-7A0DEAB58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488" y="5647859"/>
            <a:ext cx="6185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2022 - 2023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795093-6B80-BD8C-15F0-EEFF72D1380B}"/>
              </a:ext>
            </a:extLst>
          </p:cNvPr>
          <p:cNvSpPr txBox="1"/>
          <p:nvPr/>
        </p:nvSpPr>
        <p:spPr>
          <a:xfrm>
            <a:off x="1904999" y="2133600"/>
            <a:ext cx="929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 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CHUYÊN GIA MÁY XÚC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7620000" y="2819400"/>
            <a:ext cx="4572000" cy="666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373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Text Box 13"/>
          <p:cNvSpPr txBox="1"/>
          <p:nvPr/>
        </p:nvSpPr>
        <p:spPr>
          <a:xfrm>
            <a:off x="0" y="303213"/>
            <a:ext cx="12192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Gạch dưới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tiếng có chứa 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uô, ua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b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văn dưới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đây. Giải thích quy tắc ghi dấu thanh trong mỗi tiếng vừa tìm 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6" name="Text Box 14"/>
          <p:cNvSpPr txBox="1"/>
          <p:nvPr/>
        </p:nvSpPr>
        <p:spPr>
          <a:xfrm>
            <a:off x="228600" y="1523683"/>
            <a:ext cx="11576050" cy="5015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hùng Núp tại Cu-Ba</a:t>
            </a:r>
          </a:p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Năm 1964, Anh hùng Núp tới thăm đất nước Cu-ba theo lời mời của Chủ tịch Phi-đen Cát-xtơ-rô. Người anh hùng Tây Nguyên được đón tiếp trong tình anh em vô cùng thân mật. Anh Núp thấy người Cu-Ba giống người Tây Nguyên mình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cũng mạnh mẽ, sôi nổi, bụng dạ h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phóng như cánh cửa bỏ ngỏ, thích nói to v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đặc biệt l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nhảy </a:t>
            </a:r>
            <a:r>
              <a:rPr lang="en-US" altLang="vi-VN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múa.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Tới chỗ đông người n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sau một lúc chuyện trò, tất cả lại cùng nhảy </a:t>
            </a:r>
            <a:r>
              <a:rPr lang="en-US" altLang="vi-VN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Bị </a:t>
            </a:r>
            <a:r>
              <a:rPr lang="en-US" altLang="vi-VN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những </a:t>
            </a:r>
            <a:r>
              <a:rPr lang="en-US" altLang="vi-VN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ấy, anh Núp thấy như đang sống giữa </a:t>
            </a:r>
            <a:r>
              <a:rPr lang="en-US" altLang="vi-VN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Tây Nguyên </a:t>
            </a:r>
            <a:r>
              <a:rPr lang="en-US" altLang="vi-VN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yêu dấu </a:t>
            </a:r>
            <a:r>
              <a:rPr lang="en-US" altLang="vi-VN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7620000" y="2819400"/>
            <a:ext cx="4572000" cy="666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373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Text Box 13"/>
          <p:cNvSpPr txBox="1">
            <a:spLocks noChangeArrowheads="1"/>
          </p:cNvSpPr>
          <p:nvPr/>
        </p:nvSpPr>
        <p:spPr bwMode="auto">
          <a:xfrm>
            <a:off x="-25400" y="2424113"/>
            <a:ext cx="11577638" cy="666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 ghi dấu thanh ở những tiếng vừa tìm được:</a:t>
            </a:r>
            <a:endParaRPr lang="en-US" altLang="en-US" sz="3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98438" y="2990850"/>
            <a:ext cx="11503025" cy="20621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5930" lvl="0" indent="-45593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tiếng chứa 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(tiếng có âm cuối, ví dụ: 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dấu thanh được đặt ở</a:t>
            </a:r>
          </a:p>
          <a:p>
            <a:pPr marL="455930" lvl="0" indent="-455930" algn="just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554413" y="3802063"/>
            <a:ext cx="8429625" cy="666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vi-VN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cái thứ 2 của âm chính </a:t>
            </a:r>
            <a:r>
              <a:rPr lang="en-US" altLang="vi-VN" sz="37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</a:t>
            </a:r>
            <a:r>
              <a:rPr lang="en-US" altLang="vi-VN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chữ ô.</a:t>
            </a:r>
            <a:endParaRPr lang="en-US" altLang="vi-VN" sz="37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06400" y="4508500"/>
            <a:ext cx="11577638" cy="1481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các tiếng chứa 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(tiếng không có âm cuối, ví dụ: 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dấu thanh được đặt ở</a:t>
            </a:r>
            <a:endParaRPr lang="en-US" altLang="vi-VN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352800" y="5154613"/>
            <a:ext cx="8631238" cy="850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cái đầu của âm chính </a:t>
            </a:r>
            <a:r>
              <a:rPr lang="en-US" altLang="vi-VN" sz="37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altLang="vi-VN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chữ u.</a:t>
            </a:r>
            <a:endParaRPr lang="en-US" altLang="vi-VN" sz="37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0663" y="1157288"/>
            <a:ext cx="11869738" cy="1241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*C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 tiếng có chứa </a:t>
            </a:r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uô, ua </a:t>
            </a:r>
            <a:r>
              <a:rPr lang="vi-VN" altLang="en-US" sz="37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3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của,</a:t>
            </a:r>
            <a:r>
              <a:rPr lang="en-US" altLang="vi-VN" sz="37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múa, </a:t>
            </a:r>
            <a:r>
              <a:rPr lang="en-US" altLang="vi-VN" sz="3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</a:t>
            </a:r>
            <a:r>
              <a:rPr lang="vi-VN" altLang="vi-VN" sz="3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cuốn,</a:t>
            </a:r>
            <a:r>
              <a:rPr lang="en-US" altLang="vi-VN" sz="3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cuộc,</a:t>
            </a:r>
            <a:r>
              <a:rPr lang="en-US" altLang="vi-VN" sz="3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muôn</a:t>
            </a:r>
            <a:r>
              <a:rPr lang="vi-VN" altLang="vi-VN" sz="3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7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6" name="Text Box 13"/>
          <p:cNvSpPr txBox="1"/>
          <p:nvPr/>
        </p:nvSpPr>
        <p:spPr>
          <a:xfrm>
            <a:off x="-25400" y="65088"/>
            <a:ext cx="12192000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 tiếng có chứa 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uô, ua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b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văn dưới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đây. Giải thích quy tắc ghi dấu thanh trong mỗi tiếng vừa tìm 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8206" grpId="0"/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8763" y="279400"/>
            <a:ext cx="11222038" cy="1241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3. </a:t>
            </a:r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tiếng có chứa 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uô, ua</a:t>
            </a:r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hợp với mỗi chỗ trống trong các th</a:t>
            </a:r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ngữ dưới đây:</a:t>
            </a:r>
            <a:endParaRPr lang="en-US" altLang="en-US" sz="37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386013" y="2055813"/>
            <a:ext cx="6242050" cy="7477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</a:t>
            </a:r>
            <a:r>
              <a:rPr lang="en-US" altLang="en-US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như một.</a:t>
            </a:r>
            <a:endParaRPr lang="en-US" altLang="en-US" sz="4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386013" y="3079750"/>
            <a:ext cx="5562600" cy="749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 như 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en-US" sz="37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386013" y="4189413"/>
            <a:ext cx="5273675" cy="7477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26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Ngang như </a:t>
            </a:r>
            <a:r>
              <a:rPr kumimoji="0" lang="en-US" altLang="en-US" sz="3735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………….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386013" y="5160963"/>
            <a:ext cx="5811838" cy="7477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sâu 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bẫm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7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081338" y="2017713"/>
            <a:ext cx="1584325" cy="7477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265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Muôn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668963" y="2990850"/>
            <a:ext cx="1006475" cy="749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265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rùa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672138" y="4173538"/>
            <a:ext cx="1008063" cy="749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265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cua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075238" y="5084763"/>
            <a:ext cx="1250950" cy="7477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endParaRPr lang="en-US" altLang="en-US" sz="42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9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84" grpId="0"/>
      <p:bldP spid="7185" grpId="0"/>
      <p:bldP spid="7186" grpId="0"/>
      <p:bldP spid="7187" grpId="0"/>
      <p:bldP spid="7188" grpId="0"/>
      <p:bldP spid="7189" grpId="0"/>
      <p:bldP spid="7190" grpId="0"/>
      <p:bldP spid="71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144866" y="0"/>
            <a:ext cx="11805470" cy="6570617"/>
            <a:chOff x="-65032" y="149809"/>
            <a:chExt cx="11805470" cy="6215454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6156777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3" y="4485059"/>
            <a:ext cx="2314804" cy="1736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4454433"/>
            <a:ext cx="2579351" cy="2141271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049486" y="300446"/>
            <a:ext cx="6204857" cy="2181498"/>
          </a:xfrm>
          <a:prstGeom prst="cloudCallout">
            <a:avLst/>
          </a:prstGeom>
          <a:solidFill>
            <a:srgbClr val="FF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33CC99"/>
                </a:solidFill>
              </a:rPr>
              <a:t>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815736" y="2614637"/>
            <a:ext cx="94183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9063" algn="just">
              <a:lnSpc>
                <a:spcPct val="150000"/>
              </a:lnSpc>
            </a:pP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thêm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tính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indent="119063"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Xem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: Ê-mi-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li,con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….</a:t>
            </a:r>
            <a:endParaRPr lang="en-US" sz="3200" dirty="0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-364585" y="420478"/>
            <a:ext cx="11805470" cy="5905487"/>
            <a:chOff x="-65032" y="149809"/>
            <a:chExt cx="11805470" cy="5905487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5" y="3461633"/>
            <a:ext cx="3679372" cy="2759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19" y="904045"/>
            <a:ext cx="7720361" cy="29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2800219"/>
            <a:ext cx="4572000" cy="3795486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403566" y="1310641"/>
            <a:ext cx="7940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, </a:t>
            </a:r>
            <a:r>
              <a:rPr lang="en-US" sz="2800" dirty="0" err="1"/>
              <a:t>mía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mô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cấu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vần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tắc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thanh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</a:p>
        </p:txBody>
      </p:sp>
      <p:graphicFrame>
        <p:nvGraphicFramePr>
          <p:cNvPr id="2110" name="Group 62"/>
          <p:cNvGraphicFramePr>
            <a:graphicFrameLocks noGrp="1"/>
          </p:cNvGraphicFramePr>
          <p:nvPr/>
        </p:nvGraphicFramePr>
        <p:xfrm>
          <a:off x="2667000" y="2991394"/>
          <a:ext cx="7162800" cy="2514706"/>
        </p:xfrm>
        <a:graphic>
          <a:graphicData uri="http://schemas.openxmlformats.org/drawingml/2006/table">
            <a:tbl>
              <a:tblPr/>
              <a:tblGrid>
                <a:gridCol w="223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2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Tiếng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Vần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Âm đệm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Âm chính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Âm cuối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3276601" y="4191001"/>
            <a:ext cx="9156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biển</a:t>
            </a: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3276601" y="4800601"/>
            <a:ext cx="8050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mía</a:t>
            </a:r>
            <a:endParaRPr lang="en-US" sz="3200" dirty="0"/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7064375" y="4175126"/>
            <a:ext cx="482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iê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7064375" y="4724401"/>
            <a:ext cx="476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ia</a:t>
            </a: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8839200" y="4114800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n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7269163" y="4098925"/>
            <a:ext cx="292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7175500" y="46228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/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2207623" cy="2574633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85" y="4404575"/>
            <a:ext cx="2369713" cy="245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0252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8" grpId="1"/>
      <p:bldP spid="2104" grpId="0"/>
      <p:bldP spid="2105" grpId="0"/>
      <p:bldP spid="2106" grpId="0"/>
      <p:bldP spid="2107" grpId="0"/>
      <p:bldP spid="2108" grpId="0"/>
      <p:bldP spid="2109" grpId="0"/>
      <p:bldP spid="2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5611-062D-425C-BC2D-2DA7D39D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46" name="Picture 2" descr="hình nền powerpoint chuyên nghiệp | Background powerpoint, Powerpoint  background free, Wallpaper powerpoint">
            <a:extLst>
              <a:ext uri="{FF2B5EF4-FFF2-40B4-BE49-F238E27FC236}">
                <a16:creationId xmlns:a16="http://schemas.microsoft.com/office/drawing/2014/main" id="{9FE4536A-2E95-4D0A-AC09-09C9999DE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92FE3C-7915-4979-9673-3F59BE1B1C59}"/>
              </a:ext>
            </a:extLst>
          </p:cNvPr>
          <p:cNvSpPr/>
          <p:nvPr/>
        </p:nvSpPr>
        <p:spPr>
          <a:xfrm>
            <a:off x="3012354" y="117566"/>
            <a:ext cx="5455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5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5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5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đạt</a:t>
            </a:r>
            <a:endParaRPr lang="en-US" sz="5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utoShape 84">
            <a:extLst>
              <a:ext uri="{FF2B5EF4-FFF2-40B4-BE49-F238E27FC236}">
                <a16:creationId xmlns:a16="http://schemas.microsoft.com/office/drawing/2014/main" id="{618164D5-A95F-4A36-B29B-8C9AADA6C2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8226" y="5460275"/>
            <a:ext cx="5392701" cy="121766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AutoShape 85">
            <a:extLst>
              <a:ext uri="{FF2B5EF4-FFF2-40B4-BE49-F238E27FC236}">
                <a16:creationId xmlns:a16="http://schemas.microsoft.com/office/drawing/2014/main" id="{2BC8570A-5603-433F-B366-D62A4A62B3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4886" y="6042992"/>
            <a:ext cx="1122626" cy="722243"/>
          </a:xfrm>
          <a:prstGeom prst="diamond">
            <a:avLst/>
          </a:prstGeom>
          <a:solidFill>
            <a:srgbClr val="FFC00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 Box 86">
            <a:extLst>
              <a:ext uri="{FF2B5EF4-FFF2-40B4-BE49-F238E27FC236}">
                <a16:creationId xmlns:a16="http://schemas.microsoft.com/office/drawing/2014/main" id="{4ED85403-6AFA-478D-A093-60D4BF0E8BB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28012" y="5448665"/>
            <a:ext cx="574551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/>
              <a:t>Nắm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đánh</a:t>
            </a:r>
            <a:r>
              <a:rPr lang="en-US" sz="3600" dirty="0"/>
              <a:t> </a:t>
            </a:r>
            <a:r>
              <a:rPr lang="en-US" sz="3600" dirty="0" err="1"/>
              <a:t>dấu</a:t>
            </a:r>
            <a:r>
              <a:rPr lang="en-US" sz="3600" dirty="0"/>
              <a:t> </a:t>
            </a:r>
            <a:r>
              <a:rPr lang="en-US" sz="3600" dirty="0" err="1"/>
              <a:t>thanh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494D84C5-728B-4FA3-876D-65353123247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91038" y="6044097"/>
            <a:ext cx="8695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III</a:t>
            </a:r>
          </a:p>
        </p:txBody>
      </p:sp>
      <p:sp>
        <p:nvSpPr>
          <p:cNvPr id="22" name="AutoShape 89">
            <a:extLst>
              <a:ext uri="{FF2B5EF4-FFF2-40B4-BE49-F238E27FC236}">
                <a16:creationId xmlns:a16="http://schemas.microsoft.com/office/drawing/2014/main" id="{053A0F00-9484-4E8D-ACAD-07AA69109F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7291" y="1180761"/>
            <a:ext cx="5445744" cy="123586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utoShape 90">
            <a:extLst>
              <a:ext uri="{FF2B5EF4-FFF2-40B4-BE49-F238E27FC236}">
                <a16:creationId xmlns:a16="http://schemas.microsoft.com/office/drawing/2014/main" id="{EC4C0804-058A-4CCF-8E7F-C14A02553B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427" y="1166191"/>
            <a:ext cx="1197347" cy="882960"/>
          </a:xfrm>
          <a:prstGeom prst="diamond">
            <a:avLst/>
          </a:prstGeom>
          <a:solidFill>
            <a:srgbClr val="FFCCCC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 Box 92">
            <a:extLst>
              <a:ext uri="{FF2B5EF4-FFF2-40B4-BE49-F238E27FC236}">
                <a16:creationId xmlns:a16="http://schemas.microsoft.com/office/drawing/2014/main" id="{32EC8256-9977-4538-BE9F-899348B21C3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4891" y="1268487"/>
            <a:ext cx="38328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25" name="AutoShape 94">
            <a:extLst>
              <a:ext uri="{FF2B5EF4-FFF2-40B4-BE49-F238E27FC236}">
                <a16:creationId xmlns:a16="http://schemas.microsoft.com/office/drawing/2014/main" id="{AD6CADCE-2428-45DD-ABDE-F34851B918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80776" y="3252651"/>
            <a:ext cx="5810526" cy="14107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altLang="en-US" sz="4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AutoShape 95">
            <a:extLst>
              <a:ext uri="{FF2B5EF4-FFF2-40B4-BE49-F238E27FC236}">
                <a16:creationId xmlns:a16="http://schemas.microsoft.com/office/drawing/2014/main" id="{64D274AC-51F9-42E0-BD6B-8C7FDFAF80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4546" y="3470418"/>
            <a:ext cx="1265960" cy="896809"/>
          </a:xfrm>
          <a:prstGeom prst="diamond">
            <a:avLst/>
          </a:prstGeom>
          <a:solidFill>
            <a:srgbClr val="CCFF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95451" y="1265864"/>
            <a:ext cx="55255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/>
              <a:t>Viết đúng bài chính tả, biết trình bày đúng đoạn văn. </a:t>
            </a:r>
            <a:endParaRPr lang="en-US" altLang="en-US" sz="4000" dirty="0">
              <a:solidFill>
                <a:srgbClr val="2D2D8A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 Box 97">
            <a:extLst>
              <a:ext uri="{FF2B5EF4-FFF2-40B4-BE49-F238E27FC236}">
                <a16:creationId xmlns:a16="http://schemas.microsoft.com/office/drawing/2014/main" id="{EA8E6177-E50A-438B-9B6D-069D248C28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41823" y="3582648"/>
            <a:ext cx="52153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C13CC3-4F9C-4724-8B8D-E78224425480}"/>
              </a:ext>
            </a:extLst>
          </p:cNvPr>
          <p:cNvSpPr/>
          <p:nvPr/>
        </p:nvSpPr>
        <p:spPr>
          <a:xfrm>
            <a:off x="3037747" y="3442148"/>
            <a:ext cx="5745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600" dirty="0"/>
              <a:t>.</a:t>
            </a:r>
            <a:endParaRPr lang="en-US" sz="36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41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2" descr="https://scontent.fsgn5-6.fna.fbcdn.net/v/t1.15752-9/s2048x2048/48364997_838724823135254_1500813052423962624_n.jpg?_nc_cat=109&amp;_nc_ht=scontent.fsgn5-6.fna&amp;oh=1c2bdfe5bc3564ba9baf9d44d1d1ba8b&amp;oe=5CAF58A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763" y="28575"/>
            <a:ext cx="53038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-8021" y="2438400"/>
            <a:ext cx="7048181" cy="31393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all" spc="0" normalizeH="0" baseline="0" noProof="0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6600" b="1" i="0" u="none" strike="noStrike" kern="1200" cap="all" spc="0" normalizeH="0" baseline="0" noProof="0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all" spc="0" normalizeH="0" baseline="0" noProof="0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chuyên</a:t>
            </a:r>
            <a:r>
              <a:rPr kumimoji="0" lang="en-US" sz="6600" b="1" i="0" u="none" strike="noStrike" kern="1200" cap="all" spc="0" normalizeH="0" baseline="0" noProof="0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all" spc="0" normalizeH="0" baseline="0" noProof="0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endParaRPr kumimoji="0" lang="en-US" sz="6600" b="1" i="0" u="none" strike="noStrike" kern="1200" cap="all" spc="0" normalizeH="0" baseline="0" noProof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all" spc="0" normalizeH="0" baseline="0" noProof="0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all" spc="0" normalizeH="0" baseline="0" noProof="0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máy</a:t>
            </a:r>
            <a:r>
              <a:rPr kumimoji="0" lang="en-US" sz="6600" b="1" i="0" u="none" strike="noStrike" kern="1200" cap="all" spc="0" normalizeH="0" baseline="0" noProof="0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all" spc="0" normalizeH="0" baseline="0" noProof="0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xúc</a:t>
            </a:r>
            <a:endParaRPr kumimoji="0" lang="en-US" sz="6600" b="1" i="0" u="none" strike="noStrike" kern="1200" cap="all" spc="0" normalizeH="0" baseline="0" noProof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174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advTm="783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0" y="313546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128" y="10959"/>
            <a:ext cx="762764" cy="762764"/>
          </a:xfrm>
          <a:prstGeom prst="rect">
            <a:avLst/>
          </a:prstGeom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21907" y="1166842"/>
            <a:ext cx="101237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71500"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71500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040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97675" y="3121025"/>
            <a:ext cx="3195638" cy="7080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buNone/>
            </a:pPr>
            <a:r>
              <a:rPr sz="4000" dirty="0">
                <a:latin typeface="Arial" panose="020B0604020202020204" pitchFamily="34" charset="0"/>
              </a:rPr>
              <a:t>Ng</a:t>
            </a:r>
            <a:r>
              <a:rPr sz="4000" dirty="0">
                <a:solidFill>
                  <a:srgbClr val="FF0000"/>
                </a:solidFill>
                <a:latin typeface="Arial" panose="020B0604020202020204" pitchFamily="34" charset="0"/>
              </a:rPr>
              <a:t>oại</a:t>
            </a:r>
            <a:r>
              <a:rPr sz="4000" dirty="0">
                <a:latin typeface="Arial" panose="020B0604020202020204" pitchFamily="34" charset="0"/>
              </a:rPr>
              <a:t> qu</a:t>
            </a:r>
            <a:r>
              <a:rPr sz="4000" dirty="0">
                <a:solidFill>
                  <a:srgbClr val="FF0000"/>
                </a:solidFill>
                <a:latin typeface="Arial" panose="020B0604020202020204" pitchFamily="34" charset="0"/>
              </a:rPr>
              <a:t>ốc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7675" y="741363"/>
            <a:ext cx="2879725" cy="7080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buNone/>
            </a:pPr>
            <a:r>
              <a:rPr sz="4000" dirty="0">
                <a:latin typeface="Arial" panose="020B0604020202020204" pitchFamily="34" charset="0"/>
              </a:rPr>
              <a:t>B</a:t>
            </a:r>
            <a:r>
              <a:rPr sz="4000" dirty="0">
                <a:solidFill>
                  <a:srgbClr val="FF0000"/>
                </a:solidFill>
                <a:latin typeface="Arial" panose="020B0604020202020204" pitchFamily="34" charset="0"/>
              </a:rPr>
              <a:t>uồng</a:t>
            </a:r>
            <a:r>
              <a:rPr sz="4000" dirty="0">
                <a:latin typeface="Arial" panose="020B0604020202020204" pitchFamily="34" charset="0"/>
              </a:rPr>
              <a:t> m</a:t>
            </a:r>
            <a:r>
              <a:rPr sz="4000" dirty="0">
                <a:solidFill>
                  <a:srgbClr val="FF0000"/>
                </a:solidFill>
                <a:latin typeface="Arial" panose="020B0604020202020204" pitchFamily="34" charset="0"/>
              </a:rPr>
              <a:t>áy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7675" y="4311650"/>
            <a:ext cx="2686050" cy="7080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buNone/>
            </a:pPr>
            <a:r>
              <a:rPr sz="4000" dirty="0">
                <a:latin typeface="Arial" panose="020B0604020202020204" pitchFamily="34" charset="0"/>
              </a:rPr>
              <a:t>Ch</a:t>
            </a:r>
            <a:r>
              <a:rPr sz="4000" dirty="0">
                <a:solidFill>
                  <a:srgbClr val="FF0000"/>
                </a:solidFill>
                <a:latin typeface="Arial" panose="020B0604020202020204" pitchFamily="34" charset="0"/>
              </a:rPr>
              <a:t>ất</a:t>
            </a:r>
            <a:r>
              <a:rPr sz="4000" dirty="0">
                <a:latin typeface="Arial" panose="020B0604020202020204" pitchFamily="34" charset="0"/>
              </a:rPr>
              <a:t> ph</a:t>
            </a:r>
            <a:r>
              <a:rPr sz="4000" dirty="0">
                <a:solidFill>
                  <a:srgbClr val="FF0000"/>
                </a:solidFill>
                <a:latin typeface="Arial" panose="020B0604020202020204" pitchFamily="34" charset="0"/>
              </a:rPr>
              <a:t>ác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7675" y="1931988"/>
            <a:ext cx="3155950" cy="7080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buNone/>
            </a:pPr>
            <a:r>
              <a:rPr sz="4000" dirty="0">
                <a:latin typeface="Arial" panose="020B0604020202020204" pitchFamily="34" charset="0"/>
              </a:rPr>
              <a:t>C</a:t>
            </a:r>
            <a:r>
              <a:rPr sz="4000" dirty="0">
                <a:solidFill>
                  <a:srgbClr val="FF0000"/>
                </a:solidFill>
                <a:latin typeface="Arial" panose="020B0604020202020204" pitchFamily="34" charset="0"/>
              </a:rPr>
              <a:t>ông</a:t>
            </a:r>
            <a:r>
              <a:rPr sz="4000" dirty="0">
                <a:latin typeface="Arial" panose="020B0604020202020204" pitchFamily="34" charset="0"/>
              </a:rPr>
              <a:t> tr</a:t>
            </a:r>
            <a:r>
              <a:rPr sz="4000" dirty="0">
                <a:solidFill>
                  <a:srgbClr val="FF0000"/>
                </a:solidFill>
                <a:latin typeface="Arial" panose="020B0604020202020204" pitchFamily="34" charset="0"/>
              </a:rPr>
              <a:t>ường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5410200"/>
            <a:ext cx="2879725" cy="7080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4000" kern="1200" cap="none" spc="0" normalizeH="0" baseline="0" noProof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Tham</a:t>
            </a:r>
            <a:r>
              <a:rPr kumimoji="0" lang="en-US" sz="40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kern="1200" cap="none" spc="0" normalizeH="0" baseline="0" noProof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</a:t>
            </a:r>
            <a:r>
              <a:rPr kumimoji="0" lang="en-US" sz="4000" kern="1200" cap="none" spc="0" normalizeH="0" baseline="0" noProof="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</a:t>
            </a:r>
            <a:endParaRPr kumimoji="0" lang="en-US" sz="4000" kern="1200" cap="none" spc="0" normalizeH="0" baseline="0" noProof="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47" name="Group 9"/>
          <p:cNvGrpSpPr/>
          <p:nvPr/>
        </p:nvGrpSpPr>
        <p:grpSpPr>
          <a:xfrm>
            <a:off x="-20955" y="1775778"/>
            <a:ext cx="5199063" cy="2986087"/>
            <a:chOff x="0" y="1751502"/>
            <a:chExt cx="5199797" cy="2986116"/>
          </a:xfrm>
        </p:grpSpPr>
        <p:sp>
          <p:nvSpPr>
            <p:cNvPr id="8" name="Cloud 7"/>
            <p:cNvSpPr/>
            <p:nvPr/>
          </p:nvSpPr>
          <p:spPr>
            <a:xfrm>
              <a:off x="0" y="1751502"/>
              <a:ext cx="5199797" cy="2986116"/>
            </a:xfrm>
            <a:prstGeom prst="cloud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0854" y="2490439"/>
              <a:ext cx="3938087" cy="769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kumimoji="0" lang="en-US" sz="4400" b="1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4400" b="1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  <a:r>
                <a:rPr kumimoji="0" lang="en-US" sz="4400" b="1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5199063" y="1282700"/>
            <a:ext cx="1174750" cy="846138"/>
          </a:xfrm>
          <a:prstGeom prst="straightConnector1">
            <a:avLst/>
          </a:prstGeom>
          <a:ln w="571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351463" y="2281238"/>
            <a:ext cx="1174750" cy="358775"/>
          </a:xfrm>
          <a:prstGeom prst="straightConnector1">
            <a:avLst/>
          </a:prstGeom>
          <a:ln w="571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51463" y="3109913"/>
            <a:ext cx="1174750" cy="134938"/>
          </a:xfrm>
          <a:prstGeom prst="straightConnector1">
            <a:avLst/>
          </a:prstGeom>
          <a:ln w="571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99063" y="3806825"/>
            <a:ext cx="1327150" cy="642938"/>
          </a:xfrm>
          <a:prstGeom prst="straightConnector1">
            <a:avLst/>
          </a:prstGeom>
          <a:ln w="571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13275" y="4551363"/>
            <a:ext cx="1912938" cy="1166813"/>
          </a:xfrm>
          <a:prstGeom prst="straightConnector1">
            <a:avLst/>
          </a:prstGeom>
          <a:ln w="571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7500"/>
            <a:ext cx="10972800" cy="1143000"/>
          </a:xfrm>
        </p:spPr>
        <p:txBody>
          <a:bodyPr/>
          <a:lstStyle/>
          <a:p>
            <a:r>
              <a:rPr lang="vi-VN" altLang="en-US" sz="7200" dirty="0">
                <a:solidFill>
                  <a:srgbClr val="7030A0"/>
                </a:solidFill>
              </a:rPr>
              <a:t>LUYỆN TẬP</a:t>
            </a:r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7620000" y="2819400"/>
            <a:ext cx="4572000" cy="666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373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Text Box 13"/>
          <p:cNvSpPr txBox="1"/>
          <p:nvPr/>
        </p:nvSpPr>
        <p:spPr>
          <a:xfrm>
            <a:off x="0" y="303213"/>
            <a:ext cx="12192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Gạch dưới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tiếng có chứa 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uô, ua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b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văn dưới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đây. Giải thích quy tắc ghi dấu thanh trong mỗi tiếng vừa tìm 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6" name="Text Box 14"/>
          <p:cNvSpPr txBox="1"/>
          <p:nvPr/>
        </p:nvSpPr>
        <p:spPr>
          <a:xfrm>
            <a:off x="203200" y="1506538"/>
            <a:ext cx="11576050" cy="5015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hùng Núp tại Cu-Ba</a:t>
            </a:r>
          </a:p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Năm 1964, Anh hùng Núp tới thăm đất nước Cu-ba theo lời mời của Chủ tịch Phi-đen Cát-xtơ-rô. Người anh hùng Tây Nguyên được đón tiếp trong tình anh em vô cùng thân mật. Anh Núp thấy người Cu-Ba giống người Tây Nguyên mình quá, cũng mạnh mẽ, sôi nổi, bụng dạ h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phóng như cánh cửa bỏ ngỏ, thích nói to v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đặc biệt l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nhảy múa. Tới chỗ đông người n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sau một lúc chuyện trò, tất cả lại cùng nhảy múa. Bị cuốn v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những cuộc vui ấy, anh Núp thấy như đang sống giữa buôn l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Tây Nguyên muôn v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yêu dấu của mình.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762</Words>
  <Application>Microsoft Office PowerPoint</Application>
  <PresentationFormat>Widescreen</PresentationFormat>
  <Paragraphs>67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#9Slide03 Arima Madurai</vt:lpstr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WIN1064</dc:creator>
  <cp:lastModifiedBy>ADMIN</cp:lastModifiedBy>
  <cp:revision>110</cp:revision>
  <dcterms:created xsi:type="dcterms:W3CDTF">2021-10-17T13:44:00Z</dcterms:created>
  <dcterms:modified xsi:type="dcterms:W3CDTF">2022-09-30T16:01:46Z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00265DA70B9742799590654D0C57BA95</vt:lpwstr>
  </property>
  <property fmtid="{D5CDD505-2E9C-101B-9397-08002B2CF9AE}" pid="4" name="KSOProductBuildVer">
    <vt:lpwstr>1033-11.2.0.10323</vt:lpwstr>
  </property>
</Properties>
</file>