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8" r:id="rId3"/>
    <p:sldId id="259" r:id="rId4"/>
    <p:sldId id="260" r:id="rId5"/>
    <p:sldId id="262" r:id="rId6"/>
    <p:sldId id="263" r:id="rId7"/>
    <p:sldId id="264" r:id="rId8"/>
    <p:sldId id="265" r:id="rId9"/>
    <p:sldId id="266" r:id="rId10"/>
    <p:sldId id="272" r:id="rId11"/>
    <p:sldId id="273" r:id="rId12"/>
    <p:sldId id="274" r:id="rId13"/>
    <p:sldId id="271" r:id="rId14"/>
    <p:sldId id="275" r:id="rId15"/>
    <p:sldId id="278" r:id="rId16"/>
    <p:sldId id="276" r:id="rId17"/>
    <p:sldId id="277" r:id="rId18"/>
    <p:sldId id="280" r:id="rId19"/>
    <p:sldId id="279" r:id="rId20"/>
    <p:sldId id="281" r:id="rId21"/>
    <p:sldId id="285"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6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10/29/2022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10/29/2022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10/29/2022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10/29/2022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Leaning On the Everlasting Arms - Zachariah Hickma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9342755" y="5712460"/>
            <a:ext cx="495300" cy="495300"/>
          </a:xfrm>
          <a:prstGeom prst="rect">
            <a:avLst/>
          </a:prstGeom>
        </p:spPr>
      </p:pic>
      <p:pic>
        <p:nvPicPr>
          <p:cNvPr id="11" name="图片 46">
            <a:extLst>
              <a:ext uri="{FF2B5EF4-FFF2-40B4-BE49-F238E27FC236}">
                <a16:creationId xmlns:a16="http://schemas.microsoft.com/office/drawing/2014/main" id="{4BFAF3FD-0A50-5C97-83C3-670BD6775201}"/>
              </a:ext>
            </a:extLst>
          </p:cNvPr>
          <p:cNvPicPr>
            <a:picLocks noChangeAspect="1"/>
          </p:cNvPicPr>
          <p:nvPr/>
        </p:nvPicPr>
        <p:blipFill>
          <a:blip r:embed="rId6"/>
          <a:stretch>
            <a:fillRect/>
          </a:stretch>
        </p:blipFill>
        <p:spPr>
          <a:xfrm>
            <a:off x="422752" y="207532"/>
            <a:ext cx="8364783" cy="2743876"/>
          </a:xfrm>
          <a:prstGeom prst="rect">
            <a:avLst/>
          </a:prstGeom>
        </p:spPr>
      </p:pic>
      <p:sp>
        <p:nvSpPr>
          <p:cNvPr id="12" name="文本框 55">
            <a:extLst>
              <a:ext uri="{FF2B5EF4-FFF2-40B4-BE49-F238E27FC236}">
                <a16:creationId xmlns:a16="http://schemas.microsoft.com/office/drawing/2014/main" id="{0FC8906E-920D-B564-0E5C-91D048E35F7A}"/>
              </a:ext>
            </a:extLst>
          </p:cNvPr>
          <p:cNvSpPr txBox="1"/>
          <p:nvPr/>
        </p:nvSpPr>
        <p:spPr>
          <a:xfrm>
            <a:off x="1888527" y="246560"/>
            <a:ext cx="8414946" cy="807360"/>
          </a:xfrm>
          <a:prstGeom prst="rect">
            <a:avLst/>
          </a:prstGeom>
          <a:noFill/>
          <a:effectLst>
            <a:outerShdw blurRad="50800" dist="38100" dir="5400000" algn="t" rotWithShape="0">
              <a:prstClr val="black">
                <a:alpha val="40000"/>
              </a:prstClr>
            </a:outerShdw>
          </a:effectLst>
        </p:spPr>
        <p:txBody>
          <a:bodyPr wrap="square" lIns="68031" tIns="34016" rIns="68031" bIns="34016" rtlCol="0">
            <a:spAutoFit/>
          </a:bodyPr>
          <a:lstStyle/>
          <a:p>
            <a:pPr algn="ctr" defTabSz="680314">
              <a:buFont typeface="Arial"/>
              <a:buNone/>
              <a:defRPr/>
            </a:pPr>
            <a:r>
              <a:rPr lang="en-US" altLang="zh-CN" sz="2400" b="1" kern="0"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PHÒNG</a:t>
            </a:r>
            <a:r>
              <a:rPr lang="en-US" altLang="zh-CN" sz="2400" b="1" kern="0"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 </a:t>
            </a:r>
            <a:r>
              <a:rPr lang="en-US" altLang="zh-CN" sz="2400" b="1" kern="0"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GIÁO</a:t>
            </a:r>
            <a:r>
              <a:rPr lang="en-US" altLang="zh-CN" sz="2400" b="1" kern="0"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 </a:t>
            </a:r>
            <a:r>
              <a:rPr lang="en-US" altLang="zh-CN" sz="2400" b="1" kern="0"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DỤC</a:t>
            </a:r>
            <a:r>
              <a:rPr lang="en-US" altLang="zh-CN" sz="2400" b="1" kern="0"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 </a:t>
            </a:r>
            <a:r>
              <a:rPr lang="en-US" altLang="zh-CN" sz="2400" b="1" kern="0"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VÀ</a:t>
            </a:r>
            <a:r>
              <a:rPr lang="en-US" altLang="zh-CN" sz="2400" b="1" kern="0"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 </a:t>
            </a:r>
            <a:r>
              <a:rPr lang="en-US" altLang="zh-CN" sz="2400" b="1" kern="0"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ĐÀO</a:t>
            </a:r>
            <a:r>
              <a:rPr lang="en-US" altLang="zh-CN" sz="2400" b="1" kern="0"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 </a:t>
            </a:r>
            <a:r>
              <a:rPr lang="en-US" altLang="zh-CN" sz="2400" b="1" kern="0"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TẠO</a:t>
            </a:r>
            <a:r>
              <a:rPr lang="en-US" altLang="zh-CN" sz="2400" b="1" kern="0"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 </a:t>
            </a:r>
            <a:r>
              <a:rPr lang="en-US" altLang="zh-CN" sz="2400" b="1" kern="0"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QUẬN</a:t>
            </a:r>
            <a:r>
              <a:rPr lang="en-US" altLang="zh-CN" sz="2400" b="1" kern="0"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 LONG </a:t>
            </a:r>
            <a:r>
              <a:rPr lang="en-US" altLang="zh-CN" sz="2400" b="1" kern="0"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BIÊN</a:t>
            </a:r>
            <a:endParaRPr lang="en-US" altLang="zh-CN" sz="2400" b="1" kern="0"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endParaRPr>
          </a:p>
          <a:p>
            <a:pPr algn="ctr" defTabSz="680314">
              <a:buFont typeface="Arial"/>
              <a:buNone/>
              <a:defRPr/>
            </a:pPr>
            <a:r>
              <a:rPr lang="en-US" altLang="zh-CN" sz="2400" b="1"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Trường</a:t>
            </a:r>
            <a:r>
              <a:rPr lang="en-US" altLang="zh-CN" sz="2400" b="1"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 </a:t>
            </a:r>
            <a:r>
              <a:rPr lang="en-US" altLang="zh-CN" sz="2400" b="1"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Tiểu</a:t>
            </a:r>
            <a:r>
              <a:rPr lang="en-US" altLang="zh-CN" sz="2400" b="1"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 </a:t>
            </a:r>
            <a:r>
              <a:rPr lang="en-US" altLang="zh-CN" sz="2400" b="1"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học</a:t>
            </a:r>
            <a:r>
              <a:rPr lang="en-US" altLang="zh-CN" sz="2400" b="1"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 </a:t>
            </a:r>
            <a:r>
              <a:rPr lang="en-US" altLang="zh-CN" sz="2400" b="1"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Phúc</a:t>
            </a:r>
            <a:r>
              <a:rPr lang="en-US" altLang="zh-CN" sz="2400" b="1"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 </a:t>
            </a:r>
            <a:r>
              <a:rPr lang="en-US" altLang="zh-CN" sz="2400" b="1" dirty="0" err="1">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rPr>
              <a:t>Lợi</a:t>
            </a:r>
            <a:endParaRPr lang="zh-CN" altLang="en-US" sz="2400" b="1" dirty="0">
              <a:ln w="9525">
                <a:solidFill>
                  <a:srgbClr val="FFFFFF"/>
                </a:solidFill>
                <a:prstDash val="solid"/>
              </a:ln>
              <a:solidFill>
                <a:srgbClr val="1C4587"/>
              </a:solidFill>
              <a:effectLst>
                <a:outerShdw blurRad="12700" dist="38100" dir="2700000" algn="tl" rotWithShape="0">
                  <a:srgbClr val="FFFFFF">
                    <a:lumMod val="50000"/>
                  </a:srgbClr>
                </a:outerShdw>
              </a:effectLst>
              <a:latin typeface="Times New Roman" pitchFamily="18" charset="0"/>
              <a:cs typeface="Times New Roman" pitchFamily="18" charset="0"/>
              <a:sym typeface="+mn-lt"/>
            </a:endParaRPr>
          </a:p>
        </p:txBody>
      </p:sp>
      <p:pic>
        <p:nvPicPr>
          <p:cNvPr id="13" name="Picture 12" descr="Logo truong.png">
            <a:extLst>
              <a:ext uri="{FF2B5EF4-FFF2-40B4-BE49-F238E27FC236}">
                <a16:creationId xmlns:a16="http://schemas.microsoft.com/office/drawing/2014/main" id="{ADBC0C4C-86AF-7893-4AF0-B18162ED22E2}"/>
              </a:ext>
            </a:extLst>
          </p:cNvPr>
          <p:cNvPicPr>
            <a:picLocks noChangeAspect="1"/>
          </p:cNvPicPr>
          <p:nvPr/>
        </p:nvPicPr>
        <p:blipFill>
          <a:blip r:embed="rId7" cstate="print"/>
          <a:stretch>
            <a:fillRect/>
          </a:stretch>
        </p:blipFill>
        <p:spPr>
          <a:xfrm>
            <a:off x="154004" y="205741"/>
            <a:ext cx="979715" cy="979715"/>
          </a:xfrm>
          <a:prstGeom prst="rect">
            <a:avLst/>
          </a:prstGeom>
        </p:spPr>
      </p:pic>
      <p:sp>
        <p:nvSpPr>
          <p:cNvPr id="14" name="文本框 55">
            <a:extLst>
              <a:ext uri="{FF2B5EF4-FFF2-40B4-BE49-F238E27FC236}">
                <a16:creationId xmlns:a16="http://schemas.microsoft.com/office/drawing/2014/main" id="{2D152F6A-D109-5D2C-AF75-EF2DEA124FDE}"/>
              </a:ext>
            </a:extLst>
          </p:cNvPr>
          <p:cNvSpPr txBox="1"/>
          <p:nvPr/>
        </p:nvSpPr>
        <p:spPr>
          <a:xfrm>
            <a:off x="1888527" y="2340534"/>
            <a:ext cx="8414945" cy="1299803"/>
          </a:xfrm>
          <a:prstGeom prst="rect">
            <a:avLst/>
          </a:prstGeom>
          <a:noFill/>
          <a:effectLst>
            <a:outerShdw blurRad="50800" dist="38100" dir="5400000" algn="t" rotWithShape="0">
              <a:prstClr val="black">
                <a:alpha val="40000"/>
              </a:prstClr>
            </a:outerShdw>
          </a:effectLst>
        </p:spPr>
        <p:txBody>
          <a:bodyPr wrap="square" lIns="68031" tIns="34016" rIns="68031" bIns="34016"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0314">
              <a:buFont typeface="Arial"/>
              <a:buNone/>
              <a:defRPr/>
            </a:pPr>
            <a:r>
              <a:rPr lang="en-US" altLang="zh-CN" sz="8000" b="1">
                <a:ln w="11430"/>
                <a:solidFill>
                  <a:srgbClr val="C00000"/>
                </a:solidFill>
                <a:effectLst>
                  <a:outerShdw blurRad="38100" dist="38100" dir="2700000" algn="tl">
                    <a:srgbClr val="000000">
                      <a:alpha val="43137"/>
                    </a:srgbClr>
                  </a:outerShdw>
                  <a:reflection blurRad="6350" stA="60000" endA="900" endPos="60000" dist="60007" dir="5400000" sy="-100000" algn="bl" rotWithShape="0"/>
                </a:effectLst>
                <a:latin typeface="Times New Roman" pitchFamily="18" charset="0"/>
                <a:cs typeface="Times New Roman" pitchFamily="18" charset="0"/>
                <a:sym typeface="+mn-lt"/>
              </a:rPr>
              <a:t>TẬP LÀM VĂN 5</a:t>
            </a:r>
            <a:endParaRPr lang="zh-CN" altLang="en-US" sz="8000" b="1" dirty="0">
              <a:ln w="11430"/>
              <a:solidFill>
                <a:srgbClr val="C00000"/>
              </a:solidFill>
              <a:effectLst>
                <a:outerShdw blurRad="38100" dist="38100" dir="2700000" algn="tl">
                  <a:srgbClr val="000000">
                    <a:alpha val="43137"/>
                  </a:srgbClr>
                </a:outerShdw>
                <a:reflection blurRad="6350" stA="60000" endA="900" endPos="60000" dist="60007" dir="5400000" sy="-100000" algn="bl" rotWithShape="0"/>
              </a:effectLst>
              <a:latin typeface="Times New Roman" pitchFamily="18" charset="0"/>
              <a:cs typeface="Times New Roman" pitchFamily="18" charset="0"/>
              <a:sym typeface="+mn-lt"/>
            </a:endParaRPr>
          </a:p>
        </p:txBody>
      </p:sp>
      <p:sp>
        <p:nvSpPr>
          <p:cNvPr id="15" name="文本框 55">
            <a:extLst>
              <a:ext uri="{FF2B5EF4-FFF2-40B4-BE49-F238E27FC236}">
                <a16:creationId xmlns:a16="http://schemas.microsoft.com/office/drawing/2014/main" id="{579AC29F-36ED-10BF-1A3F-297D6C59C137}"/>
              </a:ext>
            </a:extLst>
          </p:cNvPr>
          <p:cNvSpPr txBox="1"/>
          <p:nvPr/>
        </p:nvSpPr>
        <p:spPr>
          <a:xfrm>
            <a:off x="2907138" y="5184919"/>
            <a:ext cx="6377722" cy="438028"/>
          </a:xfrm>
          <a:prstGeom prst="rect">
            <a:avLst/>
          </a:prstGeom>
          <a:noFill/>
          <a:effectLst>
            <a:outerShdw blurRad="50800" dist="38100" dir="5400000" algn="t" rotWithShape="0">
              <a:prstClr val="black">
                <a:alpha val="40000"/>
              </a:prstClr>
            </a:outerShdw>
          </a:effectLst>
        </p:spPr>
        <p:txBody>
          <a:bodyPr wrap="square" lIns="68031" tIns="34016" rIns="68031" bIns="34016" rtlCol="0">
            <a:spAutoFit/>
          </a:bodyPr>
          <a:lstStyle/>
          <a:p>
            <a:pPr algn="ctr" defTabSz="680314">
              <a:buFont typeface="Arial"/>
              <a:buNone/>
              <a:defRPr/>
            </a:pPr>
            <a:r>
              <a:rPr lang="en-US" altLang="zh-CN" sz="2400" b="1" ker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sym typeface="+mn-lt"/>
              </a:rPr>
              <a:t>Năm học 2022 - 2023</a:t>
            </a:r>
            <a:endParaRPr lang="zh-CN" alt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787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p:nvPr/>
        </p:nvGraphicFramePr>
        <p:xfrm>
          <a:off x="702945" y="3282950"/>
          <a:ext cx="11003280" cy="2235200"/>
        </p:xfrm>
        <a:graphic>
          <a:graphicData uri="http://schemas.openxmlformats.org/drawingml/2006/table">
            <a:tbl>
              <a:tblPr firstRow="1" bandRow="1">
                <a:tableStyleId>{5C22544A-7EE6-4342-B048-85BDC9FD1C3A}</a:tableStyleId>
              </a:tblPr>
              <a:tblGrid>
                <a:gridCol w="2014220">
                  <a:extLst>
                    <a:ext uri="{9D8B030D-6E8A-4147-A177-3AD203B41FA5}">
                      <a16:colId xmlns:a16="http://schemas.microsoft.com/office/drawing/2014/main" val="20000"/>
                    </a:ext>
                  </a:extLst>
                </a:gridCol>
                <a:gridCol w="3122295">
                  <a:extLst>
                    <a:ext uri="{9D8B030D-6E8A-4147-A177-3AD203B41FA5}">
                      <a16:colId xmlns:a16="http://schemas.microsoft.com/office/drawing/2014/main" val="20001"/>
                    </a:ext>
                  </a:extLst>
                </a:gridCol>
                <a:gridCol w="5866765">
                  <a:extLst>
                    <a:ext uri="{9D8B030D-6E8A-4147-A177-3AD203B41FA5}">
                      <a16:colId xmlns:a16="http://schemas.microsoft.com/office/drawing/2014/main" val="20002"/>
                    </a:ext>
                  </a:extLst>
                </a:gridCol>
              </a:tblGrid>
              <a:tr h="1117600">
                <a:tc>
                  <a:txBody>
                    <a:bodyPr/>
                    <a:lstStyle/>
                    <a:p>
                      <a:pPr algn="ctr">
                        <a:buNone/>
                      </a:pPr>
                      <a:r>
                        <a:rPr lang="en-US" sz="2600"/>
                        <a:t>Nhân vật</a:t>
                      </a:r>
                    </a:p>
                  </a:txBody>
                  <a:tcPr/>
                </a:tc>
                <a:tc>
                  <a:txBody>
                    <a:bodyPr/>
                    <a:lstStyle/>
                    <a:p>
                      <a:pPr algn="ctr">
                        <a:buNone/>
                      </a:pPr>
                      <a:r>
                        <a:rPr lang="en-US" sz="2600"/>
                        <a:t>Quan niệm về cái gì quý nhất</a:t>
                      </a:r>
                    </a:p>
                  </a:txBody>
                  <a:tcPr/>
                </a:tc>
                <a:tc>
                  <a:txBody>
                    <a:bodyPr/>
                    <a:lstStyle/>
                    <a:p>
                      <a:pPr algn="ctr">
                        <a:buNone/>
                      </a:pPr>
                      <a:r>
                        <a:rPr lang="en-US" sz="2600"/>
                        <a:t>Lí lẽ bảo vệ ý kiến</a:t>
                      </a:r>
                    </a:p>
                  </a:txBody>
                  <a:tcPr/>
                </a:tc>
                <a:extLst>
                  <a:ext uri="{0D108BD9-81ED-4DB2-BD59-A6C34878D82A}">
                    <a16:rowId xmlns:a16="http://schemas.microsoft.com/office/drawing/2014/main" val="10000"/>
                  </a:ext>
                </a:extLst>
              </a:tr>
              <a:tr h="1117600">
                <a:tc>
                  <a:txBody>
                    <a:bodyPr/>
                    <a:lstStyle/>
                    <a:p>
                      <a:pPr>
                        <a:buNone/>
                      </a:pPr>
                      <a:endParaRPr lang="en-US" sz="2600" b="1"/>
                    </a:p>
                    <a:p>
                      <a:pPr>
                        <a:buNone/>
                      </a:pPr>
                      <a:r>
                        <a:rPr lang="en-US" sz="2600" b="1"/>
                        <a:t>      Quý</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bl>
          </a:graphicData>
        </a:graphic>
      </p:graphicFrame>
      <p:sp>
        <p:nvSpPr>
          <p:cNvPr id="5" name="Cloud Callout 4"/>
          <p:cNvSpPr/>
          <p:nvPr/>
        </p:nvSpPr>
        <p:spPr>
          <a:xfrm>
            <a:off x="2786380" y="0"/>
            <a:ext cx="9297035" cy="2372995"/>
          </a:xfrm>
          <a:prstGeom prst="cloudCallout">
            <a:avLst>
              <a:gd name="adj1" fmla="val -66973"/>
              <a:gd name="adj2" fmla="val 3816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x-none" sz="2600" b="1" dirty="0">
                <a:solidFill>
                  <a:schemeClr val="accent5">
                    <a:lumMod val="75000"/>
                  </a:schemeClr>
                </a:solidFill>
                <a:latin typeface="Times New Roman" panose="02020603050405020304" pitchFamily="18" charset="0"/>
                <a:sym typeface="+mn-ea"/>
              </a:rPr>
              <a:t>Quý nhất phải là vàng. Mọi người chẳng thường nói quý như vàng là gì! Có vàng là có tiền, có tiền sẽ mua được lúa gạo!</a:t>
            </a:r>
          </a:p>
        </p:txBody>
      </p:sp>
      <p:sp>
        <p:nvSpPr>
          <p:cNvPr id="6" name="Text Box 5"/>
          <p:cNvSpPr txBox="1"/>
          <p:nvPr/>
        </p:nvSpPr>
        <p:spPr>
          <a:xfrm>
            <a:off x="3342640" y="4799965"/>
            <a:ext cx="2416810" cy="491490"/>
          </a:xfrm>
          <a:prstGeom prst="rect">
            <a:avLst/>
          </a:prstGeom>
          <a:noFill/>
        </p:spPr>
        <p:txBody>
          <a:bodyPr wrap="square" rtlCol="0">
            <a:spAutoFit/>
          </a:bodyPr>
          <a:lstStyle/>
          <a:p>
            <a:r>
              <a:rPr lang="en-US" sz="2600" b="1"/>
              <a:t>Vàng</a:t>
            </a:r>
          </a:p>
        </p:txBody>
      </p:sp>
      <p:sp>
        <p:nvSpPr>
          <p:cNvPr id="7" name="Text Box 6"/>
          <p:cNvSpPr txBox="1"/>
          <p:nvPr/>
        </p:nvSpPr>
        <p:spPr>
          <a:xfrm>
            <a:off x="5995670" y="4418965"/>
            <a:ext cx="5624830" cy="891540"/>
          </a:xfrm>
          <a:prstGeom prst="rect">
            <a:avLst/>
          </a:prstGeom>
          <a:noFill/>
        </p:spPr>
        <p:txBody>
          <a:bodyPr wrap="square" rtlCol="0">
            <a:spAutoFit/>
          </a:bodyPr>
          <a:lstStyle/>
          <a:p>
            <a:r>
              <a:rPr lang="en-US" sz="2600" b="1"/>
              <a:t>Có vàng là có tiền, có tiền sẽ mua được lúa gạo.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p:nvPr/>
        </p:nvGraphicFramePr>
        <p:xfrm>
          <a:off x="702945" y="3282950"/>
          <a:ext cx="11003280" cy="2235200"/>
        </p:xfrm>
        <a:graphic>
          <a:graphicData uri="http://schemas.openxmlformats.org/drawingml/2006/table">
            <a:tbl>
              <a:tblPr firstRow="1" bandRow="1">
                <a:tableStyleId>{5C22544A-7EE6-4342-B048-85BDC9FD1C3A}</a:tableStyleId>
              </a:tblPr>
              <a:tblGrid>
                <a:gridCol w="2014220">
                  <a:extLst>
                    <a:ext uri="{9D8B030D-6E8A-4147-A177-3AD203B41FA5}">
                      <a16:colId xmlns:a16="http://schemas.microsoft.com/office/drawing/2014/main" val="20000"/>
                    </a:ext>
                  </a:extLst>
                </a:gridCol>
                <a:gridCol w="3122295">
                  <a:extLst>
                    <a:ext uri="{9D8B030D-6E8A-4147-A177-3AD203B41FA5}">
                      <a16:colId xmlns:a16="http://schemas.microsoft.com/office/drawing/2014/main" val="20001"/>
                    </a:ext>
                  </a:extLst>
                </a:gridCol>
                <a:gridCol w="5866765">
                  <a:extLst>
                    <a:ext uri="{9D8B030D-6E8A-4147-A177-3AD203B41FA5}">
                      <a16:colId xmlns:a16="http://schemas.microsoft.com/office/drawing/2014/main" val="20002"/>
                    </a:ext>
                  </a:extLst>
                </a:gridCol>
              </a:tblGrid>
              <a:tr h="1117600">
                <a:tc>
                  <a:txBody>
                    <a:bodyPr/>
                    <a:lstStyle/>
                    <a:p>
                      <a:pPr algn="ctr">
                        <a:buNone/>
                      </a:pPr>
                      <a:endParaRPr lang="en-US" sz="2600"/>
                    </a:p>
                    <a:p>
                      <a:pPr algn="ctr">
                        <a:buNone/>
                      </a:pPr>
                      <a:r>
                        <a:rPr lang="en-US" sz="2600"/>
                        <a:t>Nhân vật</a:t>
                      </a:r>
                    </a:p>
                  </a:txBody>
                  <a:tcPr/>
                </a:tc>
                <a:tc>
                  <a:txBody>
                    <a:bodyPr/>
                    <a:lstStyle/>
                    <a:p>
                      <a:pPr algn="ctr">
                        <a:buNone/>
                      </a:pPr>
                      <a:r>
                        <a:rPr lang="en-US" sz="2600"/>
                        <a:t>Quan niệm về cái gì quý nhất</a:t>
                      </a:r>
                    </a:p>
                  </a:txBody>
                  <a:tcPr/>
                </a:tc>
                <a:tc>
                  <a:txBody>
                    <a:bodyPr/>
                    <a:lstStyle/>
                    <a:p>
                      <a:pPr algn="ctr">
                        <a:buNone/>
                      </a:pPr>
                      <a:endParaRPr lang="en-US" sz="2600"/>
                    </a:p>
                    <a:p>
                      <a:pPr algn="ctr">
                        <a:buNone/>
                      </a:pPr>
                      <a:r>
                        <a:rPr lang="en-US" sz="2600"/>
                        <a:t>Lí lẽ bảo vệ ý kiến</a:t>
                      </a:r>
                    </a:p>
                  </a:txBody>
                  <a:tcPr/>
                </a:tc>
                <a:extLst>
                  <a:ext uri="{0D108BD9-81ED-4DB2-BD59-A6C34878D82A}">
                    <a16:rowId xmlns:a16="http://schemas.microsoft.com/office/drawing/2014/main" val="10000"/>
                  </a:ext>
                </a:extLst>
              </a:tr>
              <a:tr h="1117600">
                <a:tc>
                  <a:txBody>
                    <a:bodyPr/>
                    <a:lstStyle/>
                    <a:p>
                      <a:pPr algn="ctr">
                        <a:buNone/>
                      </a:pPr>
                      <a:endParaRPr lang="en-US" sz="2600" b="1"/>
                    </a:p>
                    <a:p>
                      <a:pPr algn="ctr">
                        <a:buNone/>
                      </a:pPr>
                      <a:r>
                        <a:rPr lang="en-US" sz="2600" b="1"/>
                        <a:t>Nam  </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bl>
          </a:graphicData>
        </a:graphic>
      </p:graphicFrame>
      <p:sp>
        <p:nvSpPr>
          <p:cNvPr id="5" name="Cloud Callout 4"/>
          <p:cNvSpPr/>
          <p:nvPr/>
        </p:nvSpPr>
        <p:spPr>
          <a:xfrm>
            <a:off x="554804" y="554804"/>
            <a:ext cx="8907695" cy="2372995"/>
          </a:xfrm>
          <a:prstGeom prst="cloudCallout">
            <a:avLst>
              <a:gd name="adj1" fmla="val 61399"/>
              <a:gd name="adj2" fmla="val -2428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x-none" sz="2600" b="1" dirty="0">
                <a:solidFill>
                  <a:schemeClr val="accent5">
                    <a:lumMod val="75000"/>
                  </a:schemeClr>
                </a:solidFill>
                <a:latin typeface="Times New Roman" panose="02020603050405020304" pitchFamily="18" charset="0"/>
                <a:sym typeface="+mn-ea"/>
              </a:rPr>
              <a:t>Quý nhất là thì giờ. Thầy giáo thường nói thì giờ quý hơn vàng bạc. Có thì giờ mới làm ra được lúa gạo, vàng bạc</a:t>
            </a:r>
            <a:r>
              <a:rPr lang="en-US" altLang="vi-VN" sz="2600" b="1" dirty="0">
                <a:solidFill>
                  <a:schemeClr val="accent5">
                    <a:lumMod val="75000"/>
                  </a:schemeClr>
                </a:solidFill>
                <a:latin typeface="Times New Roman" panose="02020603050405020304" pitchFamily="18" charset="0"/>
                <a:sym typeface="+mn-ea"/>
              </a:rPr>
              <a:t>!</a:t>
            </a:r>
          </a:p>
        </p:txBody>
      </p:sp>
      <p:sp>
        <p:nvSpPr>
          <p:cNvPr id="6" name="Text Box 5"/>
          <p:cNvSpPr txBox="1"/>
          <p:nvPr/>
        </p:nvSpPr>
        <p:spPr>
          <a:xfrm>
            <a:off x="3342640" y="4799965"/>
            <a:ext cx="2416810" cy="491490"/>
          </a:xfrm>
          <a:prstGeom prst="rect">
            <a:avLst/>
          </a:prstGeom>
          <a:noFill/>
        </p:spPr>
        <p:txBody>
          <a:bodyPr wrap="square" rtlCol="0">
            <a:spAutoFit/>
          </a:bodyPr>
          <a:lstStyle/>
          <a:p>
            <a:r>
              <a:rPr lang="en-US" sz="2600" b="1"/>
              <a:t>Thì giờ</a:t>
            </a:r>
          </a:p>
        </p:txBody>
      </p:sp>
      <p:sp>
        <p:nvSpPr>
          <p:cNvPr id="7" name="Text Box 6"/>
          <p:cNvSpPr txBox="1"/>
          <p:nvPr/>
        </p:nvSpPr>
        <p:spPr>
          <a:xfrm>
            <a:off x="5955665" y="4558665"/>
            <a:ext cx="5654040" cy="891540"/>
          </a:xfrm>
          <a:prstGeom prst="rect">
            <a:avLst/>
          </a:prstGeom>
          <a:noFill/>
        </p:spPr>
        <p:txBody>
          <a:bodyPr wrap="square" rtlCol="0">
            <a:spAutoFit/>
          </a:bodyPr>
          <a:lstStyle/>
          <a:p>
            <a:r>
              <a:rPr lang="en-US" sz="2600" b="1"/>
              <a:t>Có thì giờ mới làm ra được lúa gạo, vàng bạc.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8000"/>
          </a:schemeClr>
        </a:solidFill>
        <a:effectLst/>
      </p:bgPr>
    </p:bg>
    <p:spTree>
      <p:nvGrpSpPr>
        <p:cNvPr id="1" name=""/>
        <p:cNvGrpSpPr/>
        <p:nvPr/>
      </p:nvGrpSpPr>
      <p:grpSpPr>
        <a:xfrm>
          <a:off x="0" y="0"/>
          <a:ext cx="0" cy="0"/>
          <a:chOff x="0" y="0"/>
          <a:chExt cx="0" cy="0"/>
        </a:xfrm>
      </p:grpSpPr>
      <p:graphicFrame>
        <p:nvGraphicFramePr>
          <p:cNvPr id="2" name="Table 1"/>
          <p:cNvGraphicFramePr/>
          <p:nvPr/>
        </p:nvGraphicFramePr>
        <p:xfrm>
          <a:off x="334010" y="1040765"/>
          <a:ext cx="11607165" cy="5207000"/>
        </p:xfrm>
        <a:graphic>
          <a:graphicData uri="http://schemas.openxmlformats.org/drawingml/2006/table">
            <a:tbl>
              <a:tblPr firstRow="1" bandRow="1">
                <a:tableStyleId>{5C22544A-7EE6-4342-B048-85BDC9FD1C3A}</a:tableStyleId>
              </a:tblPr>
              <a:tblGrid>
                <a:gridCol w="2887980">
                  <a:extLst>
                    <a:ext uri="{9D8B030D-6E8A-4147-A177-3AD203B41FA5}">
                      <a16:colId xmlns:a16="http://schemas.microsoft.com/office/drawing/2014/main" val="20000"/>
                    </a:ext>
                  </a:extLst>
                </a:gridCol>
                <a:gridCol w="3275965">
                  <a:extLst>
                    <a:ext uri="{9D8B030D-6E8A-4147-A177-3AD203B41FA5}">
                      <a16:colId xmlns:a16="http://schemas.microsoft.com/office/drawing/2014/main" val="20001"/>
                    </a:ext>
                  </a:extLst>
                </a:gridCol>
                <a:gridCol w="5443220">
                  <a:extLst>
                    <a:ext uri="{9D8B030D-6E8A-4147-A177-3AD203B41FA5}">
                      <a16:colId xmlns:a16="http://schemas.microsoft.com/office/drawing/2014/main" val="20002"/>
                    </a:ext>
                  </a:extLst>
                </a:gridCol>
              </a:tblGrid>
              <a:tr h="1301750">
                <a:tc>
                  <a:txBody>
                    <a:bodyPr/>
                    <a:lstStyle/>
                    <a:p>
                      <a:pPr algn="ctr">
                        <a:buNone/>
                      </a:pPr>
                      <a:endParaRPr lang="en-US" sz="2600" b="1"/>
                    </a:p>
                    <a:p>
                      <a:pPr algn="ctr">
                        <a:buNone/>
                      </a:pPr>
                      <a:r>
                        <a:rPr lang="en-US" sz="2600" b="1"/>
                        <a:t>Nhân vật</a:t>
                      </a:r>
                    </a:p>
                  </a:txBody>
                  <a:tcPr/>
                </a:tc>
                <a:tc>
                  <a:txBody>
                    <a:bodyPr/>
                    <a:lstStyle/>
                    <a:p>
                      <a:pPr algn="ctr">
                        <a:buNone/>
                      </a:pPr>
                      <a:r>
                        <a:rPr lang="en-US" sz="2600" b="1"/>
                        <a:t>Quan niệm về cái gì quý nhất</a:t>
                      </a:r>
                    </a:p>
                  </a:txBody>
                  <a:tcPr/>
                </a:tc>
                <a:tc>
                  <a:txBody>
                    <a:bodyPr/>
                    <a:lstStyle/>
                    <a:p>
                      <a:pPr algn="ctr">
                        <a:buNone/>
                      </a:pPr>
                      <a:r>
                        <a:rPr lang="en-US" sz="2600" b="1"/>
                        <a:t>Lí lẽ bảo vệ ý kiến</a:t>
                      </a:r>
                    </a:p>
                  </a:txBody>
                  <a:tcPr/>
                </a:tc>
                <a:extLst>
                  <a:ext uri="{0D108BD9-81ED-4DB2-BD59-A6C34878D82A}">
                    <a16:rowId xmlns:a16="http://schemas.microsoft.com/office/drawing/2014/main" val="10000"/>
                  </a:ext>
                </a:extLst>
              </a:tr>
              <a:tr h="1301750">
                <a:tc>
                  <a:txBody>
                    <a:bodyPr/>
                    <a:lstStyle/>
                    <a:p>
                      <a:pPr algn="ctr">
                        <a:buNone/>
                      </a:pPr>
                      <a:endParaRPr lang="en-US" sz="2600" b="1"/>
                    </a:p>
                    <a:p>
                      <a:pPr algn="ctr">
                        <a:buNone/>
                      </a:pPr>
                      <a:r>
                        <a:rPr lang="en-US" sz="2600" b="1"/>
                        <a:t>Hùng</a:t>
                      </a:r>
                    </a:p>
                  </a:txBody>
                  <a:tcPr/>
                </a:tc>
                <a:tc>
                  <a:txBody>
                    <a:bodyPr/>
                    <a:lstStyle/>
                    <a:p>
                      <a:pPr algn="ctr">
                        <a:buNone/>
                      </a:pPr>
                      <a:endParaRPr lang="en-US" sz="2600" b="1"/>
                    </a:p>
                    <a:p>
                      <a:pPr algn="ctr">
                        <a:buNone/>
                      </a:pPr>
                      <a:r>
                        <a:rPr lang="en-US" sz="2600" b="1"/>
                        <a:t>Lúa gạo</a:t>
                      </a:r>
                    </a:p>
                  </a:txBody>
                  <a:tcPr/>
                </a:tc>
                <a:tc>
                  <a:txBody>
                    <a:bodyPr/>
                    <a:lstStyle/>
                    <a:p>
                      <a:pPr algn="ctr">
                        <a:buNone/>
                      </a:pPr>
                      <a:r>
                        <a:rPr lang="en-US" sz="2600" b="1"/>
                        <a:t> </a:t>
                      </a:r>
                    </a:p>
                    <a:p>
                      <a:pPr algn="ctr">
                        <a:buNone/>
                      </a:pPr>
                      <a:r>
                        <a:rPr lang="en-US" sz="2600" b="1"/>
                        <a:t>Có ăn mới sống được.</a:t>
                      </a:r>
                    </a:p>
                  </a:txBody>
                  <a:tcPr/>
                </a:tc>
                <a:extLst>
                  <a:ext uri="{0D108BD9-81ED-4DB2-BD59-A6C34878D82A}">
                    <a16:rowId xmlns:a16="http://schemas.microsoft.com/office/drawing/2014/main" val="10001"/>
                  </a:ext>
                </a:extLst>
              </a:tr>
              <a:tr h="1301750">
                <a:tc>
                  <a:txBody>
                    <a:bodyPr/>
                    <a:lstStyle/>
                    <a:p>
                      <a:pPr algn="ctr">
                        <a:buNone/>
                      </a:pPr>
                      <a:endParaRPr lang="en-US" sz="2600" b="1"/>
                    </a:p>
                    <a:p>
                      <a:pPr algn="ctr">
                        <a:buNone/>
                      </a:pPr>
                      <a:r>
                        <a:rPr lang="en-US" sz="2600" b="1"/>
                        <a:t>Quý</a:t>
                      </a:r>
                    </a:p>
                  </a:txBody>
                  <a:tcPr/>
                </a:tc>
                <a:tc>
                  <a:txBody>
                    <a:bodyPr/>
                    <a:lstStyle/>
                    <a:p>
                      <a:pPr algn="ctr">
                        <a:buNone/>
                      </a:pPr>
                      <a:endParaRPr lang="en-US" sz="2600" b="1"/>
                    </a:p>
                    <a:p>
                      <a:pPr algn="ctr">
                        <a:buNone/>
                      </a:pPr>
                      <a:r>
                        <a:rPr lang="en-US" sz="2600" b="1"/>
                        <a:t>Vàng</a:t>
                      </a:r>
                    </a:p>
                  </a:txBody>
                  <a:tcPr/>
                </a:tc>
                <a:tc>
                  <a:txBody>
                    <a:bodyPr/>
                    <a:lstStyle/>
                    <a:p>
                      <a:pPr algn="ctr">
                        <a:buNone/>
                      </a:pPr>
                      <a:r>
                        <a:rPr lang="en-US" sz="2600" b="1"/>
                        <a:t>Có vàng là có tiền, có tiền sẽ mua được lúa gạo, vàng bạc.</a:t>
                      </a:r>
                    </a:p>
                  </a:txBody>
                  <a:tcPr/>
                </a:tc>
                <a:extLst>
                  <a:ext uri="{0D108BD9-81ED-4DB2-BD59-A6C34878D82A}">
                    <a16:rowId xmlns:a16="http://schemas.microsoft.com/office/drawing/2014/main" val="10002"/>
                  </a:ext>
                </a:extLst>
              </a:tr>
              <a:tr h="1301750">
                <a:tc>
                  <a:txBody>
                    <a:bodyPr/>
                    <a:lstStyle/>
                    <a:p>
                      <a:pPr algn="ctr">
                        <a:buNone/>
                      </a:pPr>
                      <a:endParaRPr lang="en-US" sz="2600" b="1"/>
                    </a:p>
                    <a:p>
                      <a:pPr algn="ctr">
                        <a:buNone/>
                      </a:pPr>
                      <a:r>
                        <a:rPr lang="en-US" sz="2600" b="1"/>
                        <a:t>Nam</a:t>
                      </a:r>
                    </a:p>
                  </a:txBody>
                  <a:tcPr/>
                </a:tc>
                <a:tc>
                  <a:txBody>
                    <a:bodyPr/>
                    <a:lstStyle/>
                    <a:p>
                      <a:pPr algn="ctr">
                        <a:buNone/>
                      </a:pPr>
                      <a:endParaRPr lang="en-US" sz="2600" b="1"/>
                    </a:p>
                    <a:p>
                      <a:pPr algn="ctr">
                        <a:buNone/>
                      </a:pPr>
                      <a:r>
                        <a:rPr lang="en-US" sz="2600" b="1"/>
                        <a:t>Thì giờ</a:t>
                      </a:r>
                    </a:p>
                  </a:txBody>
                  <a:tcPr/>
                </a:tc>
                <a:tc>
                  <a:txBody>
                    <a:bodyPr/>
                    <a:lstStyle/>
                    <a:p>
                      <a:pPr algn="ctr">
                        <a:buNone/>
                      </a:pPr>
                      <a:r>
                        <a:rPr lang="en-US" sz="2600" b="1"/>
                        <a:t>Có thì giờ mới làm ra được lúa gạo, vàng bạc.</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130" name="Text Box 11"/>
          <p:cNvSpPr txBox="1"/>
          <p:nvPr/>
        </p:nvSpPr>
        <p:spPr>
          <a:xfrm>
            <a:off x="334645" y="2462530"/>
            <a:ext cx="11395075" cy="1568450"/>
          </a:xfrm>
          <a:prstGeom prst="rect">
            <a:avLst/>
          </a:prstGeom>
          <a:noFill/>
          <a:ln w="9525">
            <a:noFill/>
          </a:ln>
        </p:spPr>
        <p:txBody>
          <a:bodyPr wrap="square">
            <a:spAutoFit/>
          </a:bodyPr>
          <a:lstStyle/>
          <a:p>
            <a:pPr algn="just" eaLnBrk="1" hangingPunct="1"/>
            <a:r>
              <a:rPr lang="en-US" altLang="en-US" sz="3200" b="1" dirty="0">
                <a:solidFill>
                  <a:schemeClr val="accent5"/>
                </a:solidFill>
                <a:latin typeface="Times New Roman" panose="02020603050405020304" pitchFamily="18" charset="0"/>
                <a:cs typeface="Times New Roman" panose="02020603050405020304" pitchFamily="18" charset="0"/>
              </a:rPr>
              <a:t>c. </a:t>
            </a:r>
            <a:r>
              <a:rPr lang="en-US" altLang="en-US" sz="3200" b="1" dirty="0">
                <a:solidFill>
                  <a:srgbClr val="0000FF"/>
                </a:solidFill>
                <a:latin typeface="Times New Roman" panose="02020603050405020304" pitchFamily="18" charset="0"/>
                <a:cs typeface="Times New Roman" panose="02020603050405020304" pitchFamily="18" charset="0"/>
              </a:rPr>
              <a:t>Thầy giáo muốn thuyết phục Hùng, Quý, Nam điều gì? Thầy đã lập luận như thế n</a:t>
            </a:r>
            <a:r>
              <a:rPr lang="en-US" altLang="en-US" sz="3200" b="1" dirty="0">
                <a:solidFill>
                  <a:srgbClr val="0000FF"/>
                </a:solidFill>
                <a:latin typeface="Times New Roman" panose="02020603050405020304" pitchFamily="18" charset="0"/>
                <a:ea typeface="Times New Roman" panose="02020603050405020304" pitchFamily="18" charset="0"/>
              </a:rPr>
              <a:t>à</a:t>
            </a:r>
            <a:r>
              <a:rPr lang="en-US" altLang="en-US" sz="3200" b="1" dirty="0">
                <a:solidFill>
                  <a:srgbClr val="0000FF"/>
                </a:solidFill>
                <a:latin typeface="Times New Roman" panose="02020603050405020304" pitchFamily="18" charset="0"/>
                <a:cs typeface="Times New Roman" panose="02020603050405020304" pitchFamily="18" charset="0"/>
              </a:rPr>
              <a:t>o? Cách nói của thầy thể hiện thái độ tranh luận như thế n</a:t>
            </a:r>
            <a:r>
              <a:rPr lang="en-US" altLang="en-US" sz="3200" b="1" dirty="0">
                <a:solidFill>
                  <a:srgbClr val="0000FF"/>
                </a:solidFill>
                <a:latin typeface="Times New Roman" panose="02020603050405020304" pitchFamily="18" charset="0"/>
                <a:ea typeface="Times New Roman" panose="02020603050405020304" pitchFamily="18" charset="0"/>
              </a:rPr>
              <a:t>à</a:t>
            </a:r>
            <a:r>
              <a:rPr lang="en-US" altLang="en-US" sz="3200" b="1" dirty="0">
                <a:solidFill>
                  <a:srgbClr val="0000FF"/>
                </a:solidFill>
                <a:latin typeface="Times New Roman" panose="02020603050405020304" pitchFamily="18" charset="0"/>
                <a:cs typeface="Times New Roman" panose="02020603050405020304" pitchFamily="18" charset="0"/>
              </a:rPr>
              <a:t>o?</a:t>
            </a:r>
            <a:endParaRPr lang="en-US" altLang="en-US" sz="3200"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2472055" y="149225"/>
            <a:ext cx="9235440" cy="2702560"/>
          </a:xfrm>
          <a:prstGeom prst="wedgeRoundRectCallout">
            <a:avLst>
              <a:gd name="adj1" fmla="val -59591"/>
              <a:gd name="adj2" fmla="val 1144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x-none" sz="2400" b="1" dirty="0">
                <a:solidFill>
                  <a:srgbClr val="002060"/>
                </a:solidFill>
                <a:latin typeface="Times New Roman" panose="02020603050405020304" pitchFamily="18" charset="0"/>
                <a:sym typeface="+mn-ea"/>
              </a:rPr>
              <a:t>Lúa gạo quý vì ta phải đổ bao mồ hôi mới làm ra được. Vàng cũng quý vì nó rất đắt và hiếm. Còn thì giờ đã qua thì không ai lấy lại được, đáng quý lắm. Nhưng lúa gạo, vàng bạc, thì giờ vẫn chưa phải là quý nhất. Ai làm ra lúa gạo, vàng bạc, ai biết dùng thì giờ? Đó chính là người lao động các em ạ. Không có người lao động thì không có lúa gạo, không có vàng bạc, nghĩa là tất cả mọi thứ đều không có, và thì giờ cũng trôi qua một cách vô vị mà thôi.</a:t>
            </a:r>
          </a:p>
        </p:txBody>
      </p:sp>
      <p:sp>
        <p:nvSpPr>
          <p:cNvPr id="4" name="Text Box 11"/>
          <p:cNvSpPr txBox="1"/>
          <p:nvPr/>
        </p:nvSpPr>
        <p:spPr>
          <a:xfrm>
            <a:off x="680720" y="2965450"/>
            <a:ext cx="11231563" cy="491490"/>
          </a:xfrm>
          <a:prstGeom prst="rect">
            <a:avLst/>
          </a:prstGeom>
          <a:noFill/>
          <a:ln w="9525">
            <a:noFill/>
          </a:ln>
        </p:spPr>
        <p:txBody>
          <a:bodyPr>
            <a:spAutoFit/>
          </a:bodyPr>
          <a:lstStyle/>
          <a:p>
            <a:pPr eaLnBrk="1" hangingPunct="1"/>
            <a:r>
              <a:rPr lang="en-US" altLang="en-US" sz="2600" b="1" dirty="0">
                <a:solidFill>
                  <a:srgbClr val="0000FF"/>
                </a:solidFill>
                <a:latin typeface="Times New Roman" panose="02020603050405020304" pitchFamily="18" charset="0"/>
                <a:cs typeface="Times New Roman" panose="02020603050405020304" pitchFamily="18" charset="0"/>
              </a:rPr>
              <a:t>* Thầy giáo muốn thuyết phục Hùng, Quý, Nam điều gì?</a:t>
            </a:r>
            <a:endParaRPr lang="en-US" altLang="en-US" sz="2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 Box 11"/>
          <p:cNvSpPr txBox="1"/>
          <p:nvPr/>
        </p:nvSpPr>
        <p:spPr>
          <a:xfrm>
            <a:off x="960120" y="3466465"/>
            <a:ext cx="11231563" cy="491490"/>
          </a:xfrm>
          <a:prstGeom prst="rect">
            <a:avLst/>
          </a:prstGeom>
          <a:noFill/>
          <a:ln w="9525">
            <a:noFill/>
          </a:ln>
        </p:spPr>
        <p:txBody>
          <a:bodyPr>
            <a:spAutoFit/>
          </a:bodyPr>
          <a:lstStyle/>
          <a:p>
            <a:pPr eaLnBrk="1" hangingPunct="1"/>
            <a:r>
              <a:rPr lang="en-US" altLang="en-US" sz="2600" b="1" dirty="0">
                <a:solidFill>
                  <a:srgbClr val="C00000"/>
                </a:solidFill>
                <a:latin typeface="Times New Roman" panose="02020603050405020304" pitchFamily="18" charset="0"/>
                <a:cs typeface="Times New Roman" panose="02020603050405020304" pitchFamily="18" charset="0"/>
              </a:rPr>
              <a:t>- Người lao động mới là quý nhất.</a:t>
            </a:r>
            <a:endParaRPr lang="en-US" altLang="en-US" sz="26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 Box 11"/>
          <p:cNvSpPr txBox="1"/>
          <p:nvPr/>
        </p:nvSpPr>
        <p:spPr>
          <a:xfrm>
            <a:off x="680720" y="3980180"/>
            <a:ext cx="11231563" cy="491490"/>
          </a:xfrm>
          <a:prstGeom prst="rect">
            <a:avLst/>
          </a:prstGeom>
          <a:noFill/>
          <a:ln w="9525">
            <a:noFill/>
          </a:ln>
        </p:spPr>
        <p:txBody>
          <a:bodyPr>
            <a:spAutoFit/>
          </a:bodyPr>
          <a:lstStyle/>
          <a:p>
            <a:pPr eaLnBrk="1" hangingPunct="1"/>
            <a:r>
              <a:rPr lang="en-US" altLang="en-US" sz="2600" b="1" dirty="0">
                <a:solidFill>
                  <a:srgbClr val="0000FF"/>
                </a:solidFill>
                <a:latin typeface="Times New Roman" panose="02020603050405020304" pitchFamily="18" charset="0"/>
                <a:cs typeface="Times New Roman" panose="02020603050405020304" pitchFamily="18" charset="0"/>
              </a:rPr>
              <a:t>* Thầy đã lập luận như thế n</a:t>
            </a:r>
            <a:r>
              <a:rPr lang="en-US" altLang="en-US" sz="2600" b="1" dirty="0">
                <a:solidFill>
                  <a:srgbClr val="0000FF"/>
                </a:solidFill>
                <a:latin typeface="Times New Roman" panose="02020603050405020304" pitchFamily="18" charset="0"/>
                <a:ea typeface="Times New Roman" panose="02020603050405020304" pitchFamily="18" charset="0"/>
              </a:rPr>
              <a:t>à</a:t>
            </a:r>
            <a:r>
              <a:rPr lang="en-US" altLang="en-US" sz="2600" b="1" dirty="0">
                <a:solidFill>
                  <a:srgbClr val="0000FF"/>
                </a:solidFill>
                <a:latin typeface="Times New Roman" panose="02020603050405020304" pitchFamily="18" charset="0"/>
                <a:cs typeface="Times New Roman" panose="02020603050405020304" pitchFamily="18" charset="0"/>
              </a:rPr>
              <a:t>o? </a:t>
            </a:r>
            <a:endParaRPr lang="en-US" altLang="en-US" sz="2600" dirty="0">
              <a:solidFill>
                <a:srgbClr val="0000FF"/>
              </a:solidFill>
              <a:latin typeface="Times New Roman" panose="02020603050405020304" pitchFamily="18" charset="0"/>
              <a:ea typeface="Times New Roman" panose="02020603050405020304" pitchFamily="18" charset="0"/>
            </a:endParaRPr>
          </a:p>
        </p:txBody>
      </p:sp>
      <p:sp>
        <p:nvSpPr>
          <p:cNvPr id="11" name="Text Box 11"/>
          <p:cNvSpPr txBox="1"/>
          <p:nvPr/>
        </p:nvSpPr>
        <p:spPr>
          <a:xfrm>
            <a:off x="556260" y="5714365"/>
            <a:ext cx="11231563" cy="491490"/>
          </a:xfrm>
          <a:prstGeom prst="rect">
            <a:avLst/>
          </a:prstGeom>
          <a:noFill/>
          <a:ln w="9525">
            <a:noFill/>
          </a:ln>
        </p:spPr>
        <p:txBody>
          <a:bodyPr>
            <a:spAutoFit/>
          </a:bodyPr>
          <a:lstStyle/>
          <a:p>
            <a:pPr eaLnBrk="1" hangingPunct="1"/>
            <a:r>
              <a:rPr lang="en-US" altLang="en-US" sz="2600" b="1" dirty="0">
                <a:solidFill>
                  <a:srgbClr val="0000FF"/>
                </a:solidFill>
                <a:latin typeface="Times New Roman" panose="02020603050405020304" pitchFamily="18" charset="0"/>
                <a:cs typeface="Times New Roman" panose="02020603050405020304" pitchFamily="18" charset="0"/>
              </a:rPr>
              <a:t> * Cách nói của thầy thể hiện thái độ tranh luận như thế n</a:t>
            </a:r>
            <a:r>
              <a:rPr lang="en-US" altLang="en-US" sz="2600" b="1" dirty="0">
                <a:solidFill>
                  <a:srgbClr val="0000FF"/>
                </a:solidFill>
                <a:latin typeface="Times New Roman" panose="02020603050405020304" pitchFamily="18" charset="0"/>
                <a:ea typeface="Times New Roman" panose="02020603050405020304" pitchFamily="18" charset="0"/>
              </a:rPr>
              <a:t>à</a:t>
            </a:r>
            <a:r>
              <a:rPr lang="en-US" altLang="en-US" sz="2600" b="1" dirty="0">
                <a:solidFill>
                  <a:srgbClr val="0000FF"/>
                </a:solidFill>
                <a:latin typeface="Times New Roman" panose="02020603050405020304" pitchFamily="18" charset="0"/>
                <a:cs typeface="Times New Roman" panose="02020603050405020304" pitchFamily="18" charset="0"/>
              </a:rPr>
              <a:t>o?</a:t>
            </a:r>
            <a:endParaRPr lang="en-US" altLang="en-US" sz="2600" dirty="0">
              <a:solidFill>
                <a:srgbClr val="0000FF"/>
              </a:solidFill>
              <a:latin typeface="Times New Roman" panose="02020603050405020304" pitchFamily="18" charset="0"/>
              <a:ea typeface="Times New Roman" panose="02020603050405020304" pitchFamily="18" charset="0"/>
            </a:endParaRPr>
          </a:p>
        </p:txBody>
      </p:sp>
      <p:sp>
        <p:nvSpPr>
          <p:cNvPr id="12" name="Text Box 11"/>
          <p:cNvSpPr txBox="1"/>
          <p:nvPr/>
        </p:nvSpPr>
        <p:spPr>
          <a:xfrm>
            <a:off x="680720" y="4422775"/>
            <a:ext cx="10508615" cy="1291590"/>
          </a:xfrm>
          <a:prstGeom prst="rect">
            <a:avLst/>
          </a:prstGeom>
          <a:no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 Lúa gạo, vàng, thì giờ đều quý nhưng chưa phải là quý nhất.</a:t>
            </a:r>
          </a:p>
          <a:p>
            <a:r>
              <a:rPr lang="en-US" sz="2600" b="1">
                <a:solidFill>
                  <a:srgbClr val="C00000"/>
                </a:solidFill>
                <a:latin typeface="Times New Roman" panose="02020603050405020304" pitchFamily="18" charset="0"/>
                <a:cs typeface="Times New Roman" panose="02020603050405020304" pitchFamily="18" charset="0"/>
              </a:rPr>
              <a:t>- Không có người lao động thì không có lúa gạo, vàng bạc, thì giờ cũng trôi qua một cách vô vị.</a:t>
            </a:r>
          </a:p>
        </p:txBody>
      </p:sp>
      <p:sp>
        <p:nvSpPr>
          <p:cNvPr id="13" name="Text Box 12"/>
          <p:cNvSpPr txBox="1"/>
          <p:nvPr/>
        </p:nvSpPr>
        <p:spPr>
          <a:xfrm>
            <a:off x="716915" y="6147435"/>
            <a:ext cx="11395075" cy="491490"/>
          </a:xfrm>
          <a:prstGeom prst="rect">
            <a:avLst/>
          </a:prstGeom>
          <a:no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 Tôn trọng ý kiến của ba bạn, tôn trọng người đối thoại, cách nói có lí, có tình.</a:t>
            </a:r>
          </a:p>
        </p:txBody>
      </p:sp>
      <p:pic>
        <p:nvPicPr>
          <p:cNvPr id="13326" name="Picture 4" descr="j0301252"/>
          <p:cNvPicPr>
            <a:picLocks noGrp="1" noChangeAspect="1"/>
          </p:cNvPicPr>
          <p:nvPr>
            <p:ph/>
          </p:nvPr>
        </p:nvPicPr>
        <p:blipFill>
          <a:blip r:embed="rId2"/>
          <a:stretch>
            <a:fillRect/>
          </a:stretch>
        </p:blipFill>
        <p:spPr>
          <a:xfrm flipH="1">
            <a:off x="298450" y="33655"/>
            <a:ext cx="1901825" cy="307403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10" grpId="0"/>
      <p:bldP spid="10" grpId="1"/>
      <p:bldP spid="11" grpId="0"/>
      <p:bldP spid="11" grpId="1"/>
      <p:bldP spid="12" grpId="0"/>
      <p:bldP spid="12" grpId="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2930525" y="705485"/>
            <a:ext cx="5855335" cy="706755"/>
          </a:xfrm>
          <a:prstGeom prst="rect">
            <a:avLst/>
          </a:prstGeom>
          <a:noFill/>
        </p:spPr>
        <p:txBody>
          <a:bodyPr wrap="none" rtlCol="0" anchor="t">
            <a:spAutoFit/>
          </a:bodyPr>
          <a:lstStyle/>
          <a:p>
            <a:pPr algn="just"/>
            <a:r>
              <a:rPr lang="en-US" altLang="en-US" sz="4000" b="1" dirty="0">
                <a:solidFill>
                  <a:srgbClr val="FF0000"/>
                </a:solidFill>
                <a:latin typeface="Arial" panose="020B0604020202020204" pitchFamily="34" charset="0"/>
                <a:sym typeface="+mn-ea"/>
              </a:rPr>
              <a:t>Thuyết trình, tranh luận</a:t>
            </a:r>
          </a:p>
        </p:txBody>
      </p:sp>
      <p:sp>
        <p:nvSpPr>
          <p:cNvPr id="6" name="Text Box 5"/>
          <p:cNvSpPr txBox="1"/>
          <p:nvPr/>
        </p:nvSpPr>
        <p:spPr>
          <a:xfrm>
            <a:off x="2128520" y="1955165"/>
            <a:ext cx="7934960" cy="3415030"/>
          </a:xfrm>
          <a:prstGeom prst="rect">
            <a:avLst/>
          </a:prstGeom>
          <a:noFill/>
        </p:spPr>
        <p:txBody>
          <a:bodyPr wrap="square" rtlCol="0" anchor="t">
            <a:spAutoFit/>
          </a:bodyPr>
          <a:lstStyle/>
          <a:p>
            <a:pPr algn="just">
              <a:lnSpc>
                <a:spcPct val="150000"/>
              </a:lnSpc>
            </a:pPr>
            <a:r>
              <a:rPr lang="vi-VN" altLang="en-US" sz="3600" dirty="0">
                <a:solidFill>
                  <a:srgbClr val="0000CC"/>
                </a:solidFill>
                <a:latin typeface="Times New Roman" panose="02020603050405020304" pitchFamily="18" charset="0"/>
                <a:sym typeface="+mn-ea"/>
              </a:rPr>
              <a:t>Thuyết trình, tranh luận là đưa ra</a:t>
            </a:r>
            <a:r>
              <a:rPr lang="en-US" altLang="vi-VN" sz="3600" dirty="0">
                <a:solidFill>
                  <a:srgbClr val="0000CC"/>
                </a:solidFill>
                <a:latin typeface="Times New Roman" panose="02020603050405020304" pitchFamily="18" charset="0"/>
                <a:sym typeface="+mn-ea"/>
              </a:rPr>
              <a:t>  </a:t>
            </a:r>
            <a:r>
              <a:rPr lang="vi-VN" altLang="en-US" sz="3600" u="sng" dirty="0">
                <a:solidFill>
                  <a:srgbClr val="0000CC"/>
                </a:solidFill>
                <a:latin typeface="Times New Roman" panose="02020603050405020304" pitchFamily="18" charset="0"/>
                <a:sym typeface="+mn-ea"/>
              </a:rPr>
              <a:t>ý kiến</a:t>
            </a:r>
            <a:r>
              <a:rPr lang="vi-VN" altLang="en-US" sz="3600" dirty="0">
                <a:solidFill>
                  <a:srgbClr val="0000CC"/>
                </a:solidFill>
                <a:latin typeface="Times New Roman" panose="02020603050405020304" pitchFamily="18" charset="0"/>
                <a:sym typeface="+mn-ea"/>
              </a:rPr>
              <a:t>, sau đó dùng </a:t>
            </a:r>
            <a:r>
              <a:rPr lang="vi-VN" altLang="en-US" sz="3600" u="sng" dirty="0">
                <a:solidFill>
                  <a:srgbClr val="0000CC"/>
                </a:solidFill>
                <a:latin typeface="Times New Roman" panose="02020603050405020304" pitchFamily="18" charset="0"/>
                <a:sym typeface="+mn-ea"/>
              </a:rPr>
              <a:t>lí lẽ và dẫn chứng</a:t>
            </a:r>
            <a:r>
              <a:rPr lang="vi-VN" altLang="en-US" sz="3600" dirty="0">
                <a:solidFill>
                  <a:srgbClr val="0000CC"/>
                </a:solidFill>
                <a:latin typeface="Times New Roman" panose="02020603050405020304" pitchFamily="18" charset="0"/>
                <a:sym typeface="+mn-ea"/>
              </a:rPr>
              <a:t> để bảo vệ các ý kiến đó và thuyết phục mọi người nghe theo ý </a:t>
            </a:r>
            <a:r>
              <a:rPr lang="en-US" altLang="vi-VN" sz="3600" dirty="0">
                <a:solidFill>
                  <a:srgbClr val="0000CC"/>
                </a:solidFill>
                <a:latin typeface="Times New Roman" panose="02020603050405020304" pitchFamily="18" charset="0"/>
                <a:sym typeface="+mn-ea"/>
              </a:rPr>
              <a:t> </a:t>
            </a:r>
            <a:r>
              <a:rPr lang="vi-VN" altLang="en-US" sz="3600" dirty="0">
                <a:solidFill>
                  <a:srgbClr val="0000CC"/>
                </a:solidFill>
                <a:latin typeface="Times New Roman" panose="02020603050405020304" pitchFamily="18" charset="0"/>
                <a:sym typeface="+mn-ea"/>
              </a:rPr>
              <a:t>kiến của mình.</a:t>
            </a:r>
            <a:endParaRPr lang="en-US" sz="3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130" name="Text Box 11"/>
          <p:cNvSpPr txBox="1"/>
          <p:nvPr/>
        </p:nvSpPr>
        <p:spPr>
          <a:xfrm>
            <a:off x="434975" y="422910"/>
            <a:ext cx="11231563" cy="1076325"/>
          </a:xfrm>
          <a:prstGeom prst="rect">
            <a:avLst/>
          </a:prstGeom>
          <a:noFill/>
          <a:ln w="9525">
            <a:noFill/>
          </a:ln>
        </p:spPr>
        <p:txBody>
          <a:bodyPr>
            <a:spAutoFit/>
          </a:bodyPr>
          <a:lstStyle/>
          <a:p>
            <a:pPr eaLnBrk="1" hangingPunct="1"/>
            <a:r>
              <a:rPr lang="en-US" altLang="en-US" sz="3200" b="1" dirty="0">
                <a:solidFill>
                  <a:srgbClr val="C00000"/>
                </a:solidFill>
                <a:latin typeface="Times New Roman" panose="02020603050405020304" pitchFamily="18" charset="0"/>
                <a:cs typeface="Times New Roman" panose="02020603050405020304" pitchFamily="18" charset="0"/>
              </a:rPr>
              <a:t>Khi muốn tham gia tranh luận và thuyết phục người khác đồng ý với mình về một vấn đề nào đó, em cần những điều kiện gì?</a:t>
            </a:r>
            <a:endParaRPr lang="en-US" alt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 Box 11"/>
          <p:cNvSpPr txBox="1"/>
          <p:nvPr/>
        </p:nvSpPr>
        <p:spPr>
          <a:xfrm>
            <a:off x="1751330" y="3253740"/>
            <a:ext cx="11231563" cy="583565"/>
          </a:xfrm>
          <a:prstGeom prst="rect">
            <a:avLst/>
          </a:prstGeom>
          <a:noFill/>
          <a:ln w="9525">
            <a:noFill/>
          </a:ln>
        </p:spPr>
        <p:txBody>
          <a:bodyPr>
            <a:spAutoFit/>
          </a:bodyPr>
          <a:lstStyle/>
          <a:p>
            <a:pPr eaLnBrk="1" hangingPunct="1"/>
            <a:r>
              <a:rPr lang="en-US" altLang="en-US" sz="3200" b="1" dirty="0">
                <a:solidFill>
                  <a:srgbClr val="0070C0"/>
                </a:solidFill>
                <a:latin typeface="Times New Roman" panose="02020603050405020304" pitchFamily="18" charset="0"/>
                <a:cs typeface="Times New Roman" panose="02020603050405020304" pitchFamily="18" charset="0"/>
              </a:rPr>
              <a:t>Phải có ý kiến riêng</a:t>
            </a:r>
            <a:endParaRPr lang="en-US" alt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 Box 11"/>
          <p:cNvSpPr txBox="1"/>
          <p:nvPr/>
        </p:nvSpPr>
        <p:spPr>
          <a:xfrm>
            <a:off x="1755775" y="2221865"/>
            <a:ext cx="11231563" cy="583565"/>
          </a:xfrm>
          <a:prstGeom prst="rect">
            <a:avLst/>
          </a:prstGeom>
          <a:noFill/>
          <a:ln w="9525">
            <a:noFill/>
          </a:ln>
        </p:spPr>
        <p:txBody>
          <a:bodyPr>
            <a:spAutoFit/>
          </a:bodyPr>
          <a:lstStyle/>
          <a:p>
            <a:pPr eaLnBrk="1" hangingPunct="1"/>
            <a:r>
              <a:rPr lang="en-US" altLang="en-US" sz="3200" b="1" dirty="0">
                <a:solidFill>
                  <a:srgbClr val="0070C0"/>
                </a:solidFill>
                <a:latin typeface="Times New Roman" panose="02020603050405020304" pitchFamily="18" charset="0"/>
                <a:cs typeface="Times New Roman" panose="02020603050405020304" pitchFamily="18" charset="0"/>
              </a:rPr>
              <a:t>Phải có hiểu biết về vấn đề cần tranh luận.</a:t>
            </a:r>
            <a:endParaRPr lang="en-US" alt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 Box 11"/>
          <p:cNvSpPr txBox="1"/>
          <p:nvPr/>
        </p:nvSpPr>
        <p:spPr>
          <a:xfrm>
            <a:off x="1607185" y="5212715"/>
            <a:ext cx="11231563" cy="583565"/>
          </a:xfrm>
          <a:prstGeom prst="rect">
            <a:avLst/>
          </a:prstGeom>
          <a:noFill/>
          <a:ln w="9525">
            <a:noFill/>
          </a:ln>
        </p:spPr>
        <p:txBody>
          <a:bodyPr>
            <a:spAutoFit/>
          </a:bodyPr>
          <a:lstStyle/>
          <a:p>
            <a:pPr eaLnBrk="1" hangingPunct="1"/>
            <a:r>
              <a:rPr lang="en-US" altLang="en-US" sz="3200" b="1" dirty="0">
                <a:solidFill>
                  <a:srgbClr val="0070C0"/>
                </a:solidFill>
                <a:latin typeface="Times New Roman" panose="02020603050405020304" pitchFamily="18" charset="0"/>
                <a:cs typeface="Times New Roman" panose="02020603050405020304" pitchFamily="18" charset="0"/>
              </a:rPr>
              <a:t> Phải biết tôn trọng người cùng tranh luận.</a:t>
            </a:r>
            <a:endParaRPr lang="en-US" alt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 Box 4"/>
          <p:cNvSpPr txBox="1"/>
          <p:nvPr/>
        </p:nvSpPr>
        <p:spPr>
          <a:xfrm>
            <a:off x="1740535" y="4257040"/>
            <a:ext cx="3396615" cy="583565"/>
          </a:xfrm>
          <a:prstGeom prst="rect">
            <a:avLst/>
          </a:prstGeom>
          <a:noFill/>
        </p:spPr>
        <p:txBody>
          <a:bodyPr wrap="none" rtlCol="0">
            <a:spAutoFit/>
          </a:bodyPr>
          <a:lstStyle/>
          <a:p>
            <a:r>
              <a:rPr lang="en-US" sz="3200" b="1">
                <a:solidFill>
                  <a:srgbClr val="0070C0"/>
                </a:solidFill>
                <a:latin typeface="Times New Roman" panose="02020603050405020304" pitchFamily="18" charset="0"/>
                <a:cs typeface="Times New Roman" panose="02020603050405020304" pitchFamily="18" charset="0"/>
              </a:rPr>
              <a:t>Phải có dẫn chứng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6390" name="Text Box 6"/>
          <p:cNvSpPr txBox="1"/>
          <p:nvPr/>
        </p:nvSpPr>
        <p:spPr>
          <a:xfrm>
            <a:off x="898525" y="1703070"/>
            <a:ext cx="10394950" cy="1383665"/>
          </a:xfrm>
          <a:prstGeom prst="rect">
            <a:avLst/>
          </a:prstGeom>
          <a:noFill/>
          <a:ln w="9525">
            <a:noFill/>
          </a:ln>
        </p:spPr>
        <p:txBody>
          <a:bodyPr>
            <a:spAutoFit/>
          </a:bodyPr>
          <a:lstStyle/>
          <a:p>
            <a:pPr eaLnBrk="1" hangingPunct="1"/>
            <a:r>
              <a:rPr lang="en-US" altLang="en-US" sz="2800" b="1" dirty="0">
                <a:solidFill>
                  <a:srgbClr val="FF0000"/>
                </a:solidFill>
                <a:latin typeface="Times New Roman" panose="02020603050405020304" pitchFamily="18" charset="0"/>
                <a:cs typeface="Times New Roman" panose="02020603050405020304" pitchFamily="18" charset="0"/>
              </a:rPr>
              <a:t>Bài 2.</a:t>
            </a:r>
            <a:r>
              <a:rPr lang="en-US" altLang="en-US" sz="2800" b="1" dirty="0">
                <a:latin typeface="Times New Roman" panose="02020603050405020304" pitchFamily="18" charset="0"/>
                <a:cs typeface="Times New Roman" panose="02020603050405020304" pitchFamily="18" charset="0"/>
              </a:rPr>
              <a:t> Hãy đóng vai một trong ba bạn </a:t>
            </a:r>
            <a:r>
              <a:rPr lang="en-US" altLang="en-US" sz="2800" b="1" dirty="0">
                <a:solidFill>
                  <a:srgbClr val="0000CC"/>
                </a:solidFill>
                <a:latin typeface="Times New Roman" panose="02020603050405020304" pitchFamily="18" charset="0"/>
                <a:cs typeface="Times New Roman" panose="02020603050405020304" pitchFamily="18" charset="0"/>
              </a:rPr>
              <a:t>(Hùng, Quý hoặc Nam) </a:t>
            </a:r>
            <a:r>
              <a:rPr lang="en-US" altLang="en-US" sz="2800" b="1" dirty="0">
                <a:latin typeface="Times New Roman" panose="02020603050405020304" pitchFamily="18" charset="0"/>
                <a:cs typeface="Times New Roman" panose="02020603050405020304" pitchFamily="18" charset="0"/>
              </a:rPr>
              <a:t>nêu ý kiến tranh luận bằng cách mở rộng thêm lí lẽ v</a:t>
            </a:r>
            <a:r>
              <a:rPr lang="en-US" altLang="en-US" sz="2800" b="1" dirty="0">
                <a:latin typeface="Times New Roman" panose="02020603050405020304" pitchFamily="18" charset="0"/>
                <a:ea typeface="Times New Roman" panose="02020603050405020304" pitchFamily="18" charset="0"/>
              </a:rPr>
              <a:t>à</a:t>
            </a:r>
            <a:r>
              <a:rPr lang="en-US" altLang="en-US" sz="2800" b="1" dirty="0">
                <a:latin typeface="Times New Roman" panose="02020603050405020304" pitchFamily="18" charset="0"/>
                <a:cs typeface="Times New Roman" panose="02020603050405020304" pitchFamily="18" charset="0"/>
              </a:rPr>
              <a:t> dẫn chứng để lời tranh luận thêm thuyết phục.</a:t>
            </a:r>
            <a:endParaRPr lang="en-US" altLang="en-US" sz="2800" b="1" dirty="0">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flipV="1">
            <a:off x="2707640" y="2118360"/>
            <a:ext cx="3996055"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339715" y="2586355"/>
            <a:ext cx="4863465" cy="381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aphicFrame>
        <p:nvGraphicFramePr>
          <p:cNvPr id="10247" name="Object 3"/>
          <p:cNvGraphicFramePr>
            <a:graphicFrameLocks noGrp="1" noChangeAspect="1"/>
          </p:cNvGraphicFramePr>
          <p:nvPr>
            <p:ph/>
          </p:nvPr>
        </p:nvGraphicFramePr>
        <p:xfrm>
          <a:off x="476885" y="287655"/>
          <a:ext cx="1925955" cy="2704465"/>
        </p:xfrm>
        <a:graphic>
          <a:graphicData uri="http://schemas.openxmlformats.org/presentationml/2006/ole">
            <mc:AlternateContent xmlns:mc="http://schemas.openxmlformats.org/markup-compatibility/2006">
              <mc:Choice xmlns:v="urn:schemas-microsoft-com:vml" Requires="v">
                <p:oleObj r:id="rId3" imgW="1514475" imgH="3714750" progId="Paint.Picture">
                  <p:embed/>
                </p:oleObj>
              </mc:Choice>
              <mc:Fallback>
                <p:oleObj r:id="rId3" imgW="1514475" imgH="3714750" progId="Paint.Picture">
                  <p:embed/>
                  <p:pic>
                    <p:nvPicPr>
                      <p:cNvPr id="0" name="Picture 3078"/>
                      <p:cNvPicPr/>
                      <p:nvPr/>
                    </p:nvPicPr>
                    <p:blipFill>
                      <a:blip r:embed="rId4"/>
                      <a:stretch>
                        <a:fillRect/>
                      </a:stretch>
                    </p:blipFill>
                    <p:spPr>
                      <a:xfrm>
                        <a:off x="476885" y="287655"/>
                        <a:ext cx="1925955" cy="2704465"/>
                      </a:xfrm>
                      <a:prstGeom prst="rect">
                        <a:avLst/>
                      </a:prstGeom>
                      <a:noFill/>
                      <a:ln w="38100">
                        <a:noFill/>
                        <a:miter/>
                      </a:ln>
                    </p:spPr>
                  </p:pic>
                </p:oleObj>
              </mc:Fallback>
            </mc:AlternateContent>
          </a:graphicData>
        </a:graphic>
      </p:graphicFrame>
      <p:sp>
        <p:nvSpPr>
          <p:cNvPr id="5" name="Cloud Callout 4"/>
          <p:cNvSpPr/>
          <p:nvPr/>
        </p:nvSpPr>
        <p:spPr>
          <a:xfrm>
            <a:off x="2489835" y="747395"/>
            <a:ext cx="9123045" cy="2372995"/>
          </a:xfrm>
          <a:prstGeom prst="cloudCallout">
            <a:avLst>
              <a:gd name="adj1" fmla="val -57795"/>
              <a:gd name="adj2" fmla="val -295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x-none" sz="2600" b="1" dirty="0">
                <a:solidFill>
                  <a:srgbClr val="002060"/>
                </a:solidFill>
                <a:latin typeface="Times New Roman" panose="02020603050405020304" pitchFamily="18" charset="0"/>
                <a:sym typeface="+mn-ea"/>
              </a:rPr>
              <a:t>Theo tớ, quý nhất là lúa gạo. Các cậu có thấy ai không ăn mà sống được không?</a:t>
            </a:r>
          </a:p>
        </p:txBody>
      </p:sp>
      <p:sp>
        <p:nvSpPr>
          <p:cNvPr id="4" name="Text Box 3"/>
          <p:cNvSpPr txBox="1"/>
          <p:nvPr/>
        </p:nvSpPr>
        <p:spPr>
          <a:xfrm>
            <a:off x="3007995" y="3561715"/>
            <a:ext cx="8351520" cy="2091690"/>
          </a:xfrm>
          <a:prstGeom prst="rect">
            <a:avLst/>
          </a:prstGeom>
          <a:solidFill>
            <a:schemeClr val="accent1">
              <a:lumMod val="20000"/>
              <a:lumOff val="8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eaLnBrk="1" hangingPunct="1"/>
            <a:r>
              <a:rPr lang="en-US" altLang="en-US" sz="2600" b="1" dirty="0">
                <a:solidFill>
                  <a:srgbClr val="C00000"/>
                </a:solidFill>
                <a:latin typeface="Times New Roman" panose="02020603050405020304" pitchFamily="18" charset="0"/>
                <a:cs typeface="Times New Roman" panose="02020603050405020304" pitchFamily="18" charset="0"/>
                <a:sym typeface="+mn-ea"/>
              </a:rPr>
              <a:t>Theo tớ quý nhất l</a:t>
            </a:r>
            <a:r>
              <a:rPr lang="en-US" altLang="en-US" sz="2600" b="1" dirty="0">
                <a:solidFill>
                  <a:srgbClr val="C00000"/>
                </a:solidFill>
                <a:latin typeface="Times New Roman" panose="02020603050405020304" pitchFamily="18" charset="0"/>
                <a:ea typeface="Times New Roman" panose="02020603050405020304" pitchFamily="18" charset="0"/>
                <a:sym typeface="+mn-ea"/>
              </a:rPr>
              <a:t>à</a:t>
            </a:r>
            <a:r>
              <a:rPr lang="en-US" altLang="en-US" sz="2600" b="1" dirty="0">
                <a:solidFill>
                  <a:srgbClr val="C00000"/>
                </a:solidFill>
                <a:latin typeface="Times New Roman" panose="02020603050405020304" pitchFamily="18" charset="0"/>
                <a:cs typeface="Times New Roman" panose="02020603050405020304" pitchFamily="18" charset="0"/>
                <a:sym typeface="+mn-ea"/>
              </a:rPr>
              <a:t> lúa gạo. Lúa gạo quý như v</a:t>
            </a:r>
            <a:r>
              <a:rPr lang="en-US" altLang="en-US" sz="2600" b="1" dirty="0">
                <a:solidFill>
                  <a:srgbClr val="C00000"/>
                </a:solidFill>
                <a:latin typeface="Times New Roman" panose="02020603050405020304" pitchFamily="18" charset="0"/>
                <a:ea typeface="Times New Roman" panose="02020603050405020304" pitchFamily="18" charset="0"/>
                <a:sym typeface="+mn-ea"/>
              </a:rPr>
              <a:t>à</a:t>
            </a:r>
            <a:r>
              <a:rPr lang="en-US" altLang="en-US" sz="2600" b="1" dirty="0">
                <a:solidFill>
                  <a:srgbClr val="C00000"/>
                </a:solidFill>
                <a:latin typeface="Times New Roman" panose="02020603050405020304" pitchFamily="18" charset="0"/>
                <a:cs typeface="Times New Roman" panose="02020603050405020304" pitchFamily="18" charset="0"/>
                <a:sym typeface="+mn-ea"/>
              </a:rPr>
              <a:t>ng. Trong b</a:t>
            </a:r>
            <a:r>
              <a:rPr lang="en-US" altLang="en-US" sz="2600" b="1" dirty="0">
                <a:solidFill>
                  <a:srgbClr val="C00000"/>
                </a:solidFill>
                <a:latin typeface="Times New Roman" panose="02020603050405020304" pitchFamily="18" charset="0"/>
                <a:ea typeface="Times New Roman" panose="02020603050405020304" pitchFamily="18" charset="0"/>
                <a:sym typeface="+mn-ea"/>
              </a:rPr>
              <a:t>à</a:t>
            </a:r>
            <a:r>
              <a:rPr lang="en-US" altLang="en-US" sz="2600" b="1" dirty="0">
                <a:solidFill>
                  <a:srgbClr val="C00000"/>
                </a:solidFill>
                <a:latin typeface="Times New Roman" panose="02020603050405020304" pitchFamily="18" charset="0"/>
                <a:cs typeface="Times New Roman" panose="02020603050405020304" pitchFamily="18" charset="0"/>
                <a:sym typeface="+mn-ea"/>
              </a:rPr>
              <a:t>i </a:t>
            </a:r>
            <a:r>
              <a:rPr lang="en-US" altLang="en-US" sz="2600" b="1" i="1" dirty="0">
                <a:solidFill>
                  <a:srgbClr val="C00000"/>
                </a:solidFill>
                <a:latin typeface="Times New Roman" panose="02020603050405020304" pitchFamily="18" charset="0"/>
                <a:cs typeface="Times New Roman" panose="02020603050405020304" pitchFamily="18" charset="0"/>
                <a:sym typeface="+mn-ea"/>
              </a:rPr>
              <a:t>Hạt gạo l</a:t>
            </a:r>
            <a:r>
              <a:rPr lang="en-US" altLang="en-US" sz="2600" b="1" i="1" dirty="0">
                <a:solidFill>
                  <a:srgbClr val="C00000"/>
                </a:solidFill>
                <a:latin typeface="Times New Roman" panose="02020603050405020304" pitchFamily="18" charset="0"/>
                <a:ea typeface="Times New Roman" panose="02020603050405020304" pitchFamily="18" charset="0"/>
                <a:sym typeface="+mn-ea"/>
              </a:rPr>
              <a:t>à</a:t>
            </a:r>
            <a:r>
              <a:rPr lang="en-US" altLang="en-US" sz="2600" b="1" i="1" dirty="0">
                <a:solidFill>
                  <a:srgbClr val="C00000"/>
                </a:solidFill>
                <a:latin typeface="Times New Roman" panose="02020603050405020304" pitchFamily="18" charset="0"/>
                <a:cs typeface="Times New Roman" panose="02020603050405020304" pitchFamily="18" charset="0"/>
                <a:sym typeface="+mn-ea"/>
              </a:rPr>
              <a:t>ng ta, </a:t>
            </a:r>
            <a:r>
              <a:rPr lang="en-US" altLang="en-US" sz="2600" b="1" dirty="0">
                <a:solidFill>
                  <a:srgbClr val="C00000"/>
                </a:solidFill>
                <a:latin typeface="Times New Roman" panose="02020603050405020304" pitchFamily="18" charset="0"/>
                <a:cs typeface="Times New Roman" panose="02020603050405020304" pitchFamily="18" charset="0"/>
                <a:sym typeface="+mn-ea"/>
              </a:rPr>
              <a:t>nh</a:t>
            </a:r>
            <a:r>
              <a:rPr lang="en-US" altLang="en-US" sz="2600" b="1" dirty="0">
                <a:solidFill>
                  <a:srgbClr val="C00000"/>
                </a:solidFill>
                <a:latin typeface="Times New Roman" panose="02020603050405020304" pitchFamily="18" charset="0"/>
                <a:ea typeface="Times New Roman" panose="02020603050405020304" pitchFamily="18" charset="0"/>
                <a:sym typeface="+mn-ea"/>
              </a:rPr>
              <a:t>à</a:t>
            </a:r>
            <a:r>
              <a:rPr lang="en-US" altLang="en-US" sz="2600" b="1" dirty="0">
                <a:solidFill>
                  <a:srgbClr val="C00000"/>
                </a:solidFill>
                <a:latin typeface="Times New Roman" panose="02020603050405020304" pitchFamily="18" charset="0"/>
                <a:cs typeface="Times New Roman" panose="02020603050405020304" pitchFamily="18" charset="0"/>
                <a:sym typeface="+mn-ea"/>
              </a:rPr>
              <a:t> thơ Trần Đăng khoa đã gọi</a:t>
            </a:r>
            <a:r>
              <a:rPr lang="en-US" altLang="en-US" sz="2600" b="1" i="1" dirty="0">
                <a:solidFill>
                  <a:srgbClr val="C00000"/>
                </a:solidFill>
                <a:latin typeface="Times New Roman" panose="02020603050405020304" pitchFamily="18" charset="0"/>
                <a:cs typeface="Times New Roman" panose="02020603050405020304" pitchFamily="18" charset="0"/>
                <a:sym typeface="+mn-ea"/>
              </a:rPr>
              <a:t> </a:t>
            </a:r>
            <a:r>
              <a:rPr lang="en-US" altLang="en-US" sz="2600" b="1" dirty="0">
                <a:solidFill>
                  <a:srgbClr val="C00000"/>
                </a:solidFill>
                <a:latin typeface="Times New Roman" panose="02020603050405020304" pitchFamily="18" charset="0"/>
                <a:cs typeface="Times New Roman" panose="02020603050405020304" pitchFamily="18" charset="0"/>
                <a:sym typeface="+mn-ea"/>
              </a:rPr>
              <a:t>hạt gạo l</a:t>
            </a:r>
            <a:r>
              <a:rPr lang="en-US" altLang="en-US" sz="2600" b="1" dirty="0">
                <a:solidFill>
                  <a:srgbClr val="C00000"/>
                </a:solidFill>
                <a:latin typeface="Times New Roman" panose="02020603050405020304" pitchFamily="18" charset="0"/>
                <a:ea typeface="Times New Roman" panose="02020603050405020304" pitchFamily="18" charset="0"/>
                <a:sym typeface="+mn-ea"/>
              </a:rPr>
              <a:t>à</a:t>
            </a:r>
            <a:r>
              <a:rPr lang="en-US" altLang="en-US" sz="2600" b="1" dirty="0">
                <a:solidFill>
                  <a:srgbClr val="C00000"/>
                </a:solidFill>
                <a:latin typeface="Times New Roman" panose="02020603050405020304" pitchFamily="18" charset="0"/>
                <a:cs typeface="Times New Roman" panose="02020603050405020304" pitchFamily="18" charset="0"/>
                <a:sym typeface="+mn-ea"/>
              </a:rPr>
              <a:t> “ hạt v</a:t>
            </a:r>
            <a:r>
              <a:rPr lang="en-US" altLang="en-US" sz="2600" b="1" dirty="0">
                <a:solidFill>
                  <a:srgbClr val="C00000"/>
                </a:solidFill>
                <a:latin typeface="Times New Roman" panose="02020603050405020304" pitchFamily="18" charset="0"/>
                <a:ea typeface="Times New Roman" panose="02020603050405020304" pitchFamily="18" charset="0"/>
                <a:sym typeface="+mn-ea"/>
              </a:rPr>
              <a:t>à</a:t>
            </a:r>
            <a:r>
              <a:rPr lang="en-US" altLang="en-US" sz="2600" b="1" dirty="0">
                <a:solidFill>
                  <a:srgbClr val="C00000"/>
                </a:solidFill>
                <a:latin typeface="Times New Roman" panose="02020603050405020304" pitchFamily="18" charset="0"/>
                <a:cs typeface="Times New Roman" panose="02020603050405020304" pitchFamily="18" charset="0"/>
                <a:sym typeface="+mn-ea"/>
              </a:rPr>
              <a:t>ng l</a:t>
            </a:r>
            <a:r>
              <a:rPr lang="en-US" altLang="en-US" sz="2600" b="1" dirty="0">
                <a:solidFill>
                  <a:srgbClr val="C00000"/>
                </a:solidFill>
                <a:latin typeface="Times New Roman" panose="02020603050405020304" pitchFamily="18" charset="0"/>
                <a:ea typeface="Times New Roman" panose="02020603050405020304" pitchFamily="18" charset="0"/>
                <a:sym typeface="+mn-ea"/>
              </a:rPr>
              <a:t>à</a:t>
            </a:r>
            <a:r>
              <a:rPr lang="en-US" altLang="en-US" sz="2600" b="1" dirty="0">
                <a:solidFill>
                  <a:srgbClr val="C00000"/>
                </a:solidFill>
                <a:latin typeface="Times New Roman" panose="02020603050405020304" pitchFamily="18" charset="0"/>
                <a:cs typeface="Times New Roman" panose="02020603050405020304" pitchFamily="18" charset="0"/>
                <a:sym typeface="+mn-ea"/>
              </a:rPr>
              <a:t>ng ta”. Lúa gạo nuôi sống tất cả mọi người. Có ai trong chúng ta không ăn m</a:t>
            </a:r>
            <a:r>
              <a:rPr lang="en-US" altLang="en-US" sz="2600" b="1" dirty="0">
                <a:solidFill>
                  <a:srgbClr val="C00000"/>
                </a:solidFill>
                <a:latin typeface="Times New Roman" panose="02020603050405020304" pitchFamily="18" charset="0"/>
                <a:ea typeface="Times New Roman" panose="02020603050405020304" pitchFamily="18" charset="0"/>
                <a:sym typeface="+mn-ea"/>
              </a:rPr>
              <a:t>à</a:t>
            </a:r>
            <a:r>
              <a:rPr lang="en-US" altLang="en-US" sz="2600" b="1" dirty="0">
                <a:solidFill>
                  <a:srgbClr val="C00000"/>
                </a:solidFill>
                <a:latin typeface="Times New Roman" panose="02020603050405020304" pitchFamily="18" charset="0"/>
                <a:cs typeface="Times New Roman" panose="02020603050405020304" pitchFamily="18" charset="0"/>
                <a:sym typeface="+mn-ea"/>
              </a:rPr>
              <a:t> sống được đâu?...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Rectangles 2"/>
          <p:cNvSpPr/>
          <p:nvPr/>
        </p:nvSpPr>
        <p:spPr>
          <a:xfrm>
            <a:off x="1313180" y="667385"/>
            <a:ext cx="8116570" cy="1630045"/>
          </a:xfrm>
          <a:prstGeom prst="rect">
            <a:avLst/>
          </a:prstGeom>
          <a:noFill/>
          <a:ln>
            <a:noFill/>
          </a:ln>
        </p:spPr>
        <p:txBody>
          <a:bodyPr wrap="none" rtlCol="0" anchor="t">
            <a:spAutoFit/>
          </a:bodyPr>
          <a:lstStyle/>
          <a:p>
            <a:pPr algn="ctr"/>
            <a:r>
              <a:rPr lang="en-US" altLang="zh-CN" sz="5000" b="1">
                <a:ln w="9525" cmpd="sng">
                  <a:solidFill>
                    <a:srgbClr val="FF0000"/>
                  </a:solidFill>
                  <a:prstDash val="solid"/>
                </a:ln>
                <a:solidFill>
                  <a:schemeClr val="accent4"/>
                </a:solidFill>
                <a:effectLst>
                  <a:glow rad="38100">
                    <a:schemeClr val="accent1">
                      <a:alpha val="40000"/>
                    </a:schemeClr>
                  </a:glow>
                </a:effectLst>
              </a:rPr>
              <a:t>Khi thuyết trình, tranh luận về</a:t>
            </a:r>
          </a:p>
          <a:p>
            <a:pPr algn="ctr"/>
            <a:r>
              <a:rPr lang="en-US" altLang="zh-CN" sz="5000" b="1">
                <a:ln w="9525" cmpd="sng">
                  <a:solidFill>
                    <a:srgbClr val="FF0000"/>
                  </a:solidFill>
                  <a:prstDash val="solid"/>
                </a:ln>
                <a:solidFill>
                  <a:schemeClr val="accent4"/>
                </a:solidFill>
                <a:effectLst>
                  <a:glow rad="38100">
                    <a:schemeClr val="accent1">
                      <a:alpha val="40000"/>
                    </a:schemeClr>
                  </a:glow>
                </a:effectLst>
              </a:rPr>
              <a:t> một vấn đề, chúng ta cần:</a:t>
            </a:r>
          </a:p>
        </p:txBody>
      </p:sp>
      <p:sp>
        <p:nvSpPr>
          <p:cNvPr id="4" name="Rectangles 3"/>
          <p:cNvSpPr/>
          <p:nvPr/>
        </p:nvSpPr>
        <p:spPr>
          <a:xfrm>
            <a:off x="615633" y="2852420"/>
            <a:ext cx="4699635" cy="3169285"/>
          </a:xfrm>
          <a:prstGeom prst="rect">
            <a:avLst/>
          </a:prstGeom>
          <a:noFill/>
          <a:ln>
            <a:noFill/>
          </a:ln>
        </p:spPr>
        <p:txBody>
          <a:bodyPr wrap="none" rtlCol="0" anchor="t">
            <a:spAutoFit/>
          </a:bodyPr>
          <a:lstStyle/>
          <a:p>
            <a:pPr algn="ctr"/>
            <a:r>
              <a:rPr lang="en-US" altLang="zh-CN" sz="5000" b="1">
                <a:ln w="9525" cmpd="sng">
                  <a:solidFill>
                    <a:schemeClr val="accent1"/>
                  </a:solidFill>
                  <a:prstDash val="solid"/>
                </a:ln>
                <a:solidFill>
                  <a:srgbClr val="0070C0"/>
                </a:solidFill>
                <a:effectLst>
                  <a:glow rad="38100">
                    <a:schemeClr val="accent1">
                      <a:alpha val="40000"/>
                    </a:schemeClr>
                  </a:glow>
                </a:effectLst>
              </a:rPr>
              <a:t>Phải có hiểu biết </a:t>
            </a:r>
          </a:p>
          <a:p>
            <a:pPr algn="ctr"/>
            <a:r>
              <a:rPr lang="en-US" altLang="zh-CN" sz="5000" b="1">
                <a:ln w="9525" cmpd="sng">
                  <a:solidFill>
                    <a:schemeClr val="accent1"/>
                  </a:solidFill>
                  <a:prstDash val="solid"/>
                </a:ln>
                <a:solidFill>
                  <a:srgbClr val="0070C0"/>
                </a:solidFill>
                <a:effectLst>
                  <a:glow rad="38100">
                    <a:schemeClr val="accent1">
                      <a:alpha val="40000"/>
                    </a:schemeClr>
                  </a:glow>
                </a:effectLst>
              </a:rPr>
              <a:t>về vấn đề được </a:t>
            </a:r>
          </a:p>
          <a:p>
            <a:pPr algn="ctr"/>
            <a:r>
              <a:rPr lang="en-US" altLang="zh-CN" sz="5000" b="1">
                <a:ln w="9525" cmpd="sng">
                  <a:solidFill>
                    <a:schemeClr val="accent1"/>
                  </a:solidFill>
                  <a:prstDash val="solid"/>
                </a:ln>
                <a:solidFill>
                  <a:srgbClr val="0070C0"/>
                </a:solidFill>
                <a:effectLst>
                  <a:glow rad="38100">
                    <a:schemeClr val="accent1">
                      <a:alpha val="40000"/>
                    </a:schemeClr>
                  </a:glow>
                </a:effectLst>
              </a:rPr>
              <a:t>thuyết trình, </a:t>
            </a:r>
          </a:p>
          <a:p>
            <a:pPr algn="ctr"/>
            <a:r>
              <a:rPr lang="en-US" altLang="zh-CN" sz="5000" b="1">
                <a:ln w="9525" cmpd="sng">
                  <a:solidFill>
                    <a:schemeClr val="accent1"/>
                  </a:solidFill>
                  <a:prstDash val="solid"/>
                </a:ln>
                <a:solidFill>
                  <a:srgbClr val="0070C0"/>
                </a:solidFill>
                <a:effectLst>
                  <a:glow rad="38100">
                    <a:schemeClr val="accent1">
                      <a:alpha val="40000"/>
                    </a:schemeClr>
                  </a:glow>
                </a:effectLst>
              </a:rPr>
              <a:t>tranh luận</a:t>
            </a:r>
          </a:p>
        </p:txBody>
      </p:sp>
      <p:sp>
        <p:nvSpPr>
          <p:cNvPr id="5" name="Rectangles 4"/>
          <p:cNvSpPr/>
          <p:nvPr/>
        </p:nvSpPr>
        <p:spPr>
          <a:xfrm>
            <a:off x="5576253" y="2731135"/>
            <a:ext cx="5274945" cy="3169285"/>
          </a:xfrm>
          <a:prstGeom prst="rect">
            <a:avLst/>
          </a:prstGeom>
          <a:noFill/>
          <a:ln>
            <a:noFill/>
          </a:ln>
        </p:spPr>
        <p:txBody>
          <a:bodyPr wrap="none" rtlCol="0" anchor="t">
            <a:spAutoFit/>
          </a:bodyPr>
          <a:lstStyle/>
          <a:p>
            <a:pPr algn="ctr"/>
            <a:r>
              <a:rPr lang="en-US" altLang="zh-CN" sz="5000" b="1">
                <a:ln w="9525" cmpd="sng">
                  <a:solidFill>
                    <a:schemeClr val="accent1"/>
                  </a:solidFill>
                  <a:prstDash val="solid"/>
                </a:ln>
                <a:solidFill>
                  <a:srgbClr val="C00000"/>
                </a:solidFill>
                <a:effectLst>
                  <a:glow rad="38100">
                    <a:schemeClr val="accent1">
                      <a:alpha val="40000"/>
                    </a:schemeClr>
                  </a:glow>
                </a:effectLst>
              </a:rPr>
              <a:t>Phải có ý kiến riêng</a:t>
            </a:r>
          </a:p>
          <a:p>
            <a:pPr algn="ctr"/>
            <a:r>
              <a:rPr lang="en-US" altLang="zh-CN" sz="5000" b="1">
                <a:ln w="9525" cmpd="sng">
                  <a:solidFill>
                    <a:schemeClr val="accent1"/>
                  </a:solidFill>
                  <a:prstDash val="solid"/>
                </a:ln>
                <a:solidFill>
                  <a:srgbClr val="C00000"/>
                </a:solidFill>
                <a:effectLst>
                  <a:glow rad="38100">
                    <a:schemeClr val="accent1">
                      <a:alpha val="40000"/>
                    </a:schemeClr>
                  </a:glow>
                </a:effectLst>
              </a:rPr>
              <a:t> về vấn đề được </a:t>
            </a:r>
          </a:p>
          <a:p>
            <a:pPr algn="ctr"/>
            <a:r>
              <a:rPr lang="en-US" altLang="zh-CN" sz="5000" b="1">
                <a:ln w="9525" cmpd="sng">
                  <a:solidFill>
                    <a:schemeClr val="accent1"/>
                  </a:solidFill>
                  <a:prstDash val="solid"/>
                </a:ln>
                <a:solidFill>
                  <a:srgbClr val="C00000"/>
                </a:solidFill>
                <a:effectLst>
                  <a:glow rad="38100">
                    <a:schemeClr val="accent1">
                      <a:alpha val="40000"/>
                    </a:schemeClr>
                  </a:glow>
                </a:effectLst>
              </a:rPr>
              <a:t>thuyết trình, </a:t>
            </a:r>
          </a:p>
          <a:p>
            <a:pPr algn="ctr"/>
            <a:r>
              <a:rPr lang="en-US" altLang="zh-CN" sz="5000" b="1">
                <a:ln w="9525" cmpd="sng">
                  <a:solidFill>
                    <a:schemeClr val="accent1"/>
                  </a:solidFill>
                  <a:prstDash val="solid"/>
                </a:ln>
                <a:solidFill>
                  <a:srgbClr val="C00000"/>
                </a:solidFill>
                <a:effectLst>
                  <a:glow rad="38100">
                    <a:schemeClr val="accent1">
                      <a:alpha val="40000"/>
                    </a:schemeClr>
                  </a:glow>
                </a:effectLst>
              </a:rPr>
              <a:t>tranh luận</a:t>
            </a:r>
          </a:p>
        </p:txBody>
      </p:sp>
      <p:sp>
        <p:nvSpPr>
          <p:cNvPr id="6" name="Rectangles 5"/>
          <p:cNvSpPr/>
          <p:nvPr/>
        </p:nvSpPr>
        <p:spPr>
          <a:xfrm>
            <a:off x="3232468" y="667385"/>
            <a:ext cx="4977765" cy="1630045"/>
          </a:xfrm>
          <a:prstGeom prst="rect">
            <a:avLst/>
          </a:prstGeom>
          <a:noFill/>
          <a:ln>
            <a:noFill/>
          </a:ln>
        </p:spPr>
        <p:txBody>
          <a:bodyPr wrap="none" rtlCol="0" anchor="t">
            <a:spAutoFit/>
          </a:bodyPr>
          <a:lstStyle/>
          <a:p>
            <a:pPr algn="ctr"/>
            <a:r>
              <a:rPr lang="en-US" altLang="zh-CN" sz="5000" b="1">
                <a:ln w="9525" cmpd="sng">
                  <a:solidFill>
                    <a:schemeClr val="accent1"/>
                  </a:solidFill>
                  <a:prstDash val="solid"/>
                </a:ln>
                <a:solidFill>
                  <a:schemeClr val="accent6">
                    <a:lumMod val="50000"/>
                  </a:schemeClr>
                </a:solidFill>
                <a:effectLst>
                  <a:glow rad="38100">
                    <a:schemeClr val="accent1">
                      <a:alpha val="40000"/>
                    </a:schemeClr>
                  </a:glow>
                </a:effectLst>
              </a:rPr>
              <a:t>Phải biết cách nêu</a:t>
            </a:r>
          </a:p>
          <a:p>
            <a:pPr algn="ctr"/>
            <a:r>
              <a:rPr lang="en-US" altLang="zh-CN" sz="5000" b="1">
                <a:ln w="9525" cmpd="sng">
                  <a:solidFill>
                    <a:schemeClr val="accent1"/>
                  </a:solidFill>
                  <a:prstDash val="solid"/>
                </a:ln>
                <a:solidFill>
                  <a:schemeClr val="accent6">
                    <a:lumMod val="50000"/>
                  </a:schemeClr>
                </a:solidFill>
                <a:effectLst>
                  <a:glow rad="38100">
                    <a:schemeClr val="accent1">
                      <a:alpha val="40000"/>
                    </a:schemeClr>
                  </a:glow>
                </a:effectLst>
              </a:rPr>
              <a:t> lí lẽ, dẫn chứng</a:t>
            </a:r>
          </a:p>
        </p:txBody>
      </p:sp>
      <p:pic>
        <p:nvPicPr>
          <p:cNvPr id="2" name="Moonrise - Reed Mathis">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017125" y="6334125"/>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0257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grpId="2"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2" nodeType="clickEffect">
                                  <p:stCondLst>
                                    <p:cond delay="0"/>
                                  </p:stCondLst>
                                  <p:childTnLst>
                                    <p:animEffect transition="out" filter="blinds(horizontal)">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 presetClass="exit" presetSubtype="32" fill="hold" grpId="2" nodeType="clickEffect">
                                  <p:stCondLst>
                                    <p:cond delay="0"/>
                                  </p:stCondLst>
                                  <p:childTnLst>
                                    <p:animEffect transition="out" filter="box(out)">
                                      <p:cBhvr>
                                        <p:cTn id="35" dur="2000"/>
                                        <p:tgtEl>
                                          <p:spTgt spid="5"/>
                                        </p:tgtEl>
                                      </p:cBhvr>
                                    </p:animEffect>
                                    <p:set>
                                      <p:cBhvr>
                                        <p:cTn id="36" dur="1" fill="hold">
                                          <p:stCondLst>
                                            <p:cond delay="19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ox(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xit" presetSubtype="32" fill="hold" grpId="2" nodeType="clickEffect">
                                  <p:stCondLst>
                                    <p:cond delay="0"/>
                                  </p:stCondLst>
                                  <p:childTnLst>
                                    <p:animEffect transition="out" filter="box(out)">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47" fill="hold" display="1">
                  <p:stCondLst>
                    <p:cond delay="indefinite"/>
                  </p:stCondLst>
                  <p:endCondLst>
                    <p:cond evt="onStopAudio" delay="0">
                      <p:tgtEl>
                        <p:sldTgt/>
                      </p:tgtEl>
                    </p:cond>
                  </p:endCondLst>
                </p:cTn>
                <p:tgtEl>
                  <p:spTgt spid="2"/>
                </p:tgtEl>
              </p:cMediaNode>
            </p:audio>
          </p:childTnLst>
        </p:cTn>
      </p:par>
    </p:tnLst>
    <p:bldLst>
      <p:bldP spid="3" grpId="0"/>
      <p:bldP spid="3" grpId="1"/>
      <p:bldP spid="3" grpId="2"/>
      <p:bldP spid="4" grpId="0"/>
      <p:bldP spid="4" grpId="1"/>
      <p:bldP spid="4" grpId="2"/>
      <p:bldP spid="5" grpId="0"/>
      <p:bldP spid="5" grpId="1"/>
      <p:bldP spid="5" grpId="2"/>
      <p:bldP spid="6" grpId="0"/>
      <p:bldP spid="6" grpId="1"/>
      <p:bldP spid="6" grpId="2"/>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4862329" y="1991593"/>
            <a:ext cx="2467342" cy="646331"/>
          </a:xfrm>
          <a:prstGeom prst="rect">
            <a:avLst/>
          </a:prstGeom>
          <a:noFill/>
        </p:spPr>
        <p:txBody>
          <a:bodyPr wrap="none" rtlCol="0">
            <a:spAutoFit/>
          </a:bodyPr>
          <a:lstStyle/>
          <a:p>
            <a:pPr algn="ctr"/>
            <a:r>
              <a:rPr lang="en-US" sz="3600" b="1"/>
              <a:t>Tập làm văn</a:t>
            </a:r>
          </a:p>
        </p:txBody>
      </p:sp>
      <p:sp>
        <p:nvSpPr>
          <p:cNvPr id="6" name="Text Box 5"/>
          <p:cNvSpPr txBox="1"/>
          <p:nvPr/>
        </p:nvSpPr>
        <p:spPr>
          <a:xfrm>
            <a:off x="1452066" y="2637924"/>
            <a:ext cx="9287867" cy="1446550"/>
          </a:xfrm>
          <a:prstGeom prst="rect">
            <a:avLst/>
          </a:prstGeom>
          <a:noFill/>
        </p:spPr>
        <p:txBody>
          <a:bodyPr wrap="square" rtlCol="0">
            <a:spAutoFit/>
          </a:bodyPr>
          <a:lstStyle/>
          <a:p>
            <a:pPr algn="ctr"/>
            <a:r>
              <a:rPr lang="en-US" sz="4400" b="1">
                <a:solidFill>
                  <a:srgbClr val="C00000"/>
                </a:solidFill>
              </a:rPr>
              <a:t>Luyện tập thuyết trình, tranh luận       </a:t>
            </a:r>
          </a:p>
          <a:p>
            <a:pPr algn="ctr"/>
            <a:r>
              <a:rPr lang="en-US" sz="4400">
                <a:solidFill>
                  <a:schemeClr val="tx1"/>
                </a:solidFill>
              </a:rPr>
              <a:t>(Trang 91)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Rectangles 2"/>
          <p:cNvSpPr/>
          <p:nvPr/>
        </p:nvSpPr>
        <p:spPr>
          <a:xfrm>
            <a:off x="1604963" y="585470"/>
            <a:ext cx="7492365" cy="2399665"/>
          </a:xfrm>
          <a:prstGeom prst="rect">
            <a:avLst/>
          </a:prstGeom>
          <a:noFill/>
          <a:ln>
            <a:noFill/>
          </a:ln>
        </p:spPr>
        <p:txBody>
          <a:bodyPr wrap="none" rtlCol="0" anchor="t">
            <a:spAutoFit/>
          </a:bodyPr>
          <a:lstStyle/>
          <a:p>
            <a:pPr algn="ctr"/>
            <a:r>
              <a:rPr lang="en-US" altLang="zh-CN" sz="5000" b="1">
                <a:ln w="9525" cmpd="sng">
                  <a:solidFill>
                    <a:schemeClr val="tx1"/>
                  </a:solidFill>
                  <a:prstDash val="solid"/>
                </a:ln>
                <a:solidFill>
                  <a:srgbClr val="C00000"/>
                </a:solidFill>
                <a:effectLst>
                  <a:glow rad="38100">
                    <a:schemeClr val="accent1">
                      <a:alpha val="40000"/>
                    </a:schemeClr>
                  </a:glow>
                </a:effectLst>
              </a:rPr>
              <a:t>Để tăng sức thuyết phục và </a:t>
            </a:r>
          </a:p>
          <a:p>
            <a:pPr algn="ctr"/>
            <a:r>
              <a:rPr lang="en-US" altLang="zh-CN" sz="5000" b="1">
                <a:ln w="9525" cmpd="sng">
                  <a:solidFill>
                    <a:schemeClr val="tx1"/>
                  </a:solidFill>
                  <a:prstDash val="solid"/>
                </a:ln>
                <a:solidFill>
                  <a:srgbClr val="C00000"/>
                </a:solidFill>
                <a:effectLst>
                  <a:glow rad="38100">
                    <a:schemeClr val="accent1">
                      <a:alpha val="40000"/>
                    </a:schemeClr>
                  </a:glow>
                </a:effectLst>
              </a:rPr>
              <a:t>bảo đảm phép lịch sự, </a:t>
            </a:r>
          </a:p>
          <a:p>
            <a:pPr algn="ctr"/>
            <a:r>
              <a:rPr lang="en-US" altLang="zh-CN" sz="5000" b="1">
                <a:ln w="9525" cmpd="sng">
                  <a:solidFill>
                    <a:schemeClr val="tx1"/>
                  </a:solidFill>
                  <a:prstDash val="solid"/>
                </a:ln>
                <a:solidFill>
                  <a:srgbClr val="C00000"/>
                </a:solidFill>
                <a:effectLst>
                  <a:glow rad="38100">
                    <a:schemeClr val="accent1">
                      <a:alpha val="40000"/>
                    </a:schemeClr>
                  </a:glow>
                </a:effectLst>
              </a:rPr>
              <a:t>người nói cần:</a:t>
            </a:r>
          </a:p>
        </p:txBody>
      </p:sp>
      <p:sp>
        <p:nvSpPr>
          <p:cNvPr id="4" name="Rectangles 3"/>
          <p:cNvSpPr/>
          <p:nvPr/>
        </p:nvSpPr>
        <p:spPr>
          <a:xfrm>
            <a:off x="1857058" y="2527935"/>
            <a:ext cx="6445885" cy="860425"/>
          </a:xfrm>
          <a:prstGeom prst="rect">
            <a:avLst/>
          </a:prstGeom>
          <a:noFill/>
          <a:ln>
            <a:noFill/>
          </a:ln>
        </p:spPr>
        <p:txBody>
          <a:bodyPr wrap="none" rtlCol="0" anchor="t">
            <a:spAutoFit/>
          </a:bodyPr>
          <a:lstStyle/>
          <a:p>
            <a:pPr algn="ctr"/>
            <a:r>
              <a:rPr lang="en-US" altLang="zh-CN" sz="5000" b="1">
                <a:ln w="9525" cmpd="sng">
                  <a:solidFill>
                    <a:schemeClr val="accent1"/>
                  </a:solidFill>
                  <a:prstDash val="solid"/>
                </a:ln>
                <a:solidFill>
                  <a:srgbClr val="7030A0"/>
                </a:solidFill>
                <a:effectLst>
                  <a:glow rad="38100">
                    <a:schemeClr val="accent1">
                      <a:alpha val="40000"/>
                    </a:schemeClr>
                  </a:glow>
                </a:effectLst>
              </a:rPr>
              <a:t>Có thái độ ôn tồn vui vẻ</a:t>
            </a:r>
          </a:p>
        </p:txBody>
      </p:sp>
      <p:sp>
        <p:nvSpPr>
          <p:cNvPr id="5" name="Rectangles 4"/>
          <p:cNvSpPr/>
          <p:nvPr/>
        </p:nvSpPr>
        <p:spPr>
          <a:xfrm>
            <a:off x="2226311" y="3370580"/>
            <a:ext cx="5452110" cy="860425"/>
          </a:xfrm>
          <a:prstGeom prst="rect">
            <a:avLst/>
          </a:prstGeom>
          <a:noFill/>
          <a:ln>
            <a:noFill/>
          </a:ln>
        </p:spPr>
        <p:txBody>
          <a:bodyPr wrap="none" rtlCol="0" anchor="t">
            <a:spAutoFit/>
          </a:bodyPr>
          <a:lstStyle/>
          <a:p>
            <a:pPr algn="ctr"/>
            <a:r>
              <a:rPr lang="en-US" altLang="zh-CN" sz="5000" b="1">
                <a:ln w="9525" cmpd="sng">
                  <a:solidFill>
                    <a:schemeClr val="accent1"/>
                  </a:solidFill>
                  <a:prstDash val="solid"/>
                </a:ln>
                <a:solidFill>
                  <a:srgbClr val="FFFF00"/>
                </a:solidFill>
                <a:effectLst>
                  <a:glow rad="38100">
                    <a:schemeClr val="accent1">
                      <a:alpha val="40000"/>
                    </a:schemeClr>
                  </a:glow>
                </a:effectLst>
              </a:rPr>
              <a:t>Lời nói vừa đủ nghe</a:t>
            </a:r>
          </a:p>
        </p:txBody>
      </p:sp>
      <p:sp>
        <p:nvSpPr>
          <p:cNvPr id="6" name="Rectangles 5"/>
          <p:cNvSpPr/>
          <p:nvPr/>
        </p:nvSpPr>
        <p:spPr>
          <a:xfrm>
            <a:off x="1793558" y="669290"/>
            <a:ext cx="6962775" cy="860425"/>
          </a:xfrm>
          <a:prstGeom prst="rect">
            <a:avLst/>
          </a:prstGeom>
          <a:noFill/>
          <a:ln>
            <a:noFill/>
          </a:ln>
        </p:spPr>
        <p:txBody>
          <a:bodyPr wrap="none" rtlCol="0" anchor="t">
            <a:spAutoFit/>
          </a:bodyPr>
          <a:lstStyle/>
          <a:p>
            <a:pPr algn="ctr"/>
            <a:r>
              <a:rPr lang="en-US" altLang="zh-CN" sz="5000" b="1">
                <a:ln w="9525" cmpd="sng">
                  <a:solidFill>
                    <a:schemeClr val="accent1"/>
                  </a:solidFill>
                  <a:prstDash val="solid"/>
                </a:ln>
                <a:solidFill>
                  <a:schemeClr val="accent6">
                    <a:lumMod val="50000"/>
                  </a:schemeClr>
                </a:solidFill>
                <a:effectLst>
                  <a:glow rad="38100">
                    <a:schemeClr val="accent1">
                      <a:alpha val="40000"/>
                    </a:schemeClr>
                  </a:glow>
                </a:effectLst>
              </a:rPr>
              <a:t>Tôn trọng người đối thoại</a:t>
            </a:r>
          </a:p>
        </p:txBody>
      </p:sp>
      <p:sp>
        <p:nvSpPr>
          <p:cNvPr id="2" name="Rectangles 1"/>
          <p:cNvSpPr/>
          <p:nvPr/>
        </p:nvSpPr>
        <p:spPr>
          <a:xfrm>
            <a:off x="2483168" y="2195195"/>
            <a:ext cx="6537325" cy="860425"/>
          </a:xfrm>
          <a:prstGeom prst="rect">
            <a:avLst/>
          </a:prstGeom>
          <a:noFill/>
          <a:ln>
            <a:noFill/>
          </a:ln>
        </p:spPr>
        <p:txBody>
          <a:bodyPr wrap="none" rtlCol="0" anchor="t">
            <a:spAutoFit/>
          </a:bodyPr>
          <a:lstStyle/>
          <a:p>
            <a:pPr algn="ctr"/>
            <a:r>
              <a:rPr lang="en-US" altLang="zh-CN" sz="5000" b="1">
                <a:ln w="9525" cmpd="sng">
                  <a:solidFill>
                    <a:schemeClr val="accent1"/>
                  </a:solidFill>
                  <a:prstDash val="solid"/>
                </a:ln>
                <a:gradFill>
                  <a:gsLst>
                    <a:gs pos="0">
                      <a:srgbClr val="14CD68"/>
                    </a:gs>
                    <a:gs pos="100000">
                      <a:srgbClr val="0B6E38"/>
                    </a:gs>
                  </a:gsLst>
                  <a:lin scaled="0"/>
                </a:gradFill>
                <a:effectLst>
                  <a:glow rad="38100">
                    <a:schemeClr val="accent1">
                      <a:alpha val="40000"/>
                    </a:schemeClr>
                  </a:glow>
                </a:effectLst>
              </a:rPr>
              <a:t>Tránh nóng nảy, bảo thủ</a:t>
            </a:r>
          </a:p>
        </p:txBody>
      </p:sp>
      <p:sp>
        <p:nvSpPr>
          <p:cNvPr id="7" name="Rectangles 6"/>
          <p:cNvSpPr/>
          <p:nvPr/>
        </p:nvSpPr>
        <p:spPr>
          <a:xfrm>
            <a:off x="200026" y="2346325"/>
            <a:ext cx="11104880" cy="860425"/>
          </a:xfrm>
          <a:prstGeom prst="rect">
            <a:avLst/>
          </a:prstGeom>
          <a:noFill/>
          <a:ln>
            <a:noFill/>
          </a:ln>
        </p:spPr>
        <p:txBody>
          <a:bodyPr wrap="none" rtlCol="0" anchor="t">
            <a:spAutoFit/>
          </a:bodyPr>
          <a:lstStyle/>
          <a:p>
            <a:pPr algn="ctr"/>
            <a:r>
              <a:rPr lang="en-US" altLang="zh-CN" sz="5000" b="1">
                <a:ln w="9525" cmpd="sng">
                  <a:solidFill>
                    <a:schemeClr val="accent1"/>
                  </a:solidFill>
                  <a:prstDash val="solid"/>
                </a:ln>
                <a:gradFill>
                  <a:gsLst>
                    <a:gs pos="0">
                      <a:srgbClr val="007BD3"/>
                    </a:gs>
                    <a:gs pos="100000">
                      <a:srgbClr val="034373"/>
                    </a:gs>
                  </a:gsLst>
                  <a:lin scaled="0"/>
                </a:gradFill>
                <a:effectLst>
                  <a:glow rad="38100">
                    <a:schemeClr val="accent1">
                      <a:alpha val="40000"/>
                    </a:schemeClr>
                  </a:glow>
                </a:effectLst>
              </a:rPr>
              <a:t>Phải biết lắng nghe ý kiến của người khác</a:t>
            </a:r>
          </a:p>
        </p:txBody>
      </p:sp>
      <p:pic>
        <p:nvPicPr>
          <p:cNvPr id="8" name="Moonrise - Reed Mathis">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290810" y="5859145"/>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02579"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grpId="1"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2" nodeType="clickEffect">
                                  <p:stCondLst>
                                    <p:cond delay="0"/>
                                  </p:stCondLst>
                                  <p:childTnLst>
                                    <p:animEffect transition="out" filter="dissolv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edge">
                                      <p:cBhvr>
                                        <p:cTn id="38" dur="2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2" nodeType="clickEffect">
                                  <p:stCondLst>
                                    <p:cond delay="0"/>
                                  </p:stCondLst>
                                  <p:childTnLst>
                                    <p:anim calcmode="lin" valueType="num">
                                      <p:cBhvr additive="base">
                                        <p:cTn id="42" dur="500"/>
                                        <p:tgtEl>
                                          <p:spTgt spid="5"/>
                                        </p:tgtEl>
                                        <p:attrNameLst>
                                          <p:attrName>ppt_y</p:attrName>
                                        </p:attrNameLst>
                                      </p:cBhvr>
                                      <p:tavLst>
                                        <p:tav tm="0">
                                          <p:val>
                                            <p:strVal val="#ppt_y"/>
                                          </p:val>
                                        </p:tav>
                                        <p:tav tm="100000">
                                          <p:val>
                                            <p:strVal val="#ppt_y+#ppt_h*1.125000"/>
                                          </p:val>
                                        </p:tav>
                                      </p:tavLst>
                                    </p:anim>
                                    <p:animEffect transition="out" filter="wipe(down)">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checkerboard(across)">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grpId="1" nodeType="clickEffect">
                                  <p:stCondLst>
                                    <p:cond delay="0"/>
                                  </p:stCondLst>
                                  <p:childTnLst>
                                    <p:animEffect transition="out" filter="checkerboard(across)">
                                      <p:cBhvr>
                                        <p:cTn id="53" dur="500"/>
                                        <p:tgtEl>
                                          <p:spTgt spid="2"/>
                                        </p:tgtEl>
                                      </p:cBhvr>
                                    </p:animEffect>
                                    <p:set>
                                      <p:cBhvr>
                                        <p:cTn id="54" dur="1" fill="hold">
                                          <p:stCondLst>
                                            <p:cond delay="4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dissolv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grpId="1" nodeType="clickEffect">
                                  <p:stCondLst>
                                    <p:cond delay="0"/>
                                  </p:stCondLst>
                                  <p:childTnLst>
                                    <p:anim calcmode="lin" valueType="num">
                                      <p:cBhvr additive="base">
                                        <p:cTn id="63" dur="500"/>
                                        <p:tgtEl>
                                          <p:spTgt spid="7"/>
                                        </p:tgtEl>
                                        <p:attrNameLst>
                                          <p:attrName>ppt_x</p:attrName>
                                        </p:attrNameLst>
                                      </p:cBhvr>
                                      <p:tavLst>
                                        <p:tav tm="0">
                                          <p:val>
                                            <p:strVal val="ppt_x"/>
                                          </p:val>
                                        </p:tav>
                                        <p:tav tm="100000">
                                          <p:val>
                                            <p:strVal val="ppt_x"/>
                                          </p:val>
                                        </p:tav>
                                      </p:tavLst>
                                    </p:anim>
                                    <p:anim calcmode="lin" valueType="num">
                                      <p:cBhvr additive="base">
                                        <p:cTn id="64" dur="500"/>
                                        <p:tgtEl>
                                          <p:spTgt spid="7"/>
                                        </p:tgtEl>
                                        <p:attrNameLst>
                                          <p:attrName>ppt_y</p:attrName>
                                        </p:attrNameLst>
                                      </p:cBhvr>
                                      <p:tavLst>
                                        <p:tav tm="0">
                                          <p:val>
                                            <p:strVal val="ppt_y"/>
                                          </p:val>
                                        </p:tav>
                                        <p:tav tm="100000">
                                          <p:val>
                                            <p:strVal val="1+ppt_h/2"/>
                                          </p:val>
                                        </p:tav>
                                      </p:tavLst>
                                    </p:anim>
                                    <p:set>
                                      <p:cBhvr>
                                        <p:cTn id="6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66" fill="hold" display="1">
                  <p:stCondLst>
                    <p:cond delay="indefinite"/>
                  </p:stCondLst>
                  <p:endCondLst>
                    <p:cond evt="onStopAudio" delay="0">
                      <p:tgtEl>
                        <p:sldTgt/>
                      </p:tgtEl>
                    </p:cond>
                  </p:endCondLst>
                </p:cTn>
                <p:tgtEl>
                  <p:spTgt spid="8"/>
                </p:tgtEl>
              </p:cMediaNode>
            </p:audio>
          </p:childTnLst>
        </p:cTn>
      </p:par>
    </p:tnLst>
    <p:bldLst>
      <p:bldP spid="3" grpId="0"/>
      <p:bldP spid="3" grpId="1"/>
      <p:bldP spid="4" grpId="0"/>
      <p:bldP spid="4" grpId="1"/>
      <p:bldP spid="4" grpId="2"/>
      <p:bldP spid="5" grpId="0"/>
      <p:bldP spid="5" grpId="1"/>
      <p:bldP spid="5" grpId="2"/>
      <p:bldP spid="6" grpId="0"/>
      <p:bldP spid="6" grpId="1"/>
      <p:bldP spid="6" grpId="2"/>
      <p:bldP spid="2" grpId="0"/>
      <p:bldP spid="2" grpId="1"/>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4405947" y="1064260"/>
            <a:ext cx="3370580" cy="706755"/>
          </a:xfrm>
          <a:prstGeom prst="rect">
            <a:avLst/>
          </a:prstGeom>
          <a:noFill/>
        </p:spPr>
        <p:txBody>
          <a:bodyPr wrap="square" rtlCol="0">
            <a:spAutoFit/>
          </a:bodyPr>
          <a:lstStyle/>
          <a:p>
            <a:pPr algn="ctr"/>
            <a:r>
              <a:rPr lang="en-US" sz="4000" b="1">
                <a:solidFill>
                  <a:srgbClr val="FF0000"/>
                </a:solidFill>
              </a:rPr>
              <a:t>Dặn dò</a:t>
            </a:r>
          </a:p>
        </p:txBody>
      </p:sp>
      <p:sp>
        <p:nvSpPr>
          <p:cNvPr id="6" name="Text Box 5"/>
          <p:cNvSpPr txBox="1"/>
          <p:nvPr/>
        </p:nvSpPr>
        <p:spPr>
          <a:xfrm>
            <a:off x="2153920" y="2018665"/>
            <a:ext cx="7874635" cy="891540"/>
          </a:xfrm>
          <a:prstGeom prst="rect">
            <a:avLst/>
          </a:prstGeom>
          <a:noFill/>
        </p:spPr>
        <p:txBody>
          <a:bodyPr wrap="none" rtlCol="0">
            <a:spAutoFit/>
          </a:bodyPr>
          <a:lstStyle/>
          <a:p>
            <a:r>
              <a:rPr lang="en-US" sz="2600" b="1"/>
              <a:t>- Luyện tập thuyết trình, tranh luận các vấn đề đơn giản </a:t>
            </a:r>
          </a:p>
          <a:p>
            <a:r>
              <a:rPr lang="en-US" sz="2600" b="1"/>
              <a:t>trong cuộc sống hằng ngày.</a:t>
            </a:r>
          </a:p>
        </p:txBody>
      </p:sp>
      <p:sp>
        <p:nvSpPr>
          <p:cNvPr id="7" name="Text Box 6"/>
          <p:cNvSpPr txBox="1"/>
          <p:nvPr/>
        </p:nvSpPr>
        <p:spPr>
          <a:xfrm>
            <a:off x="2240280" y="3157855"/>
            <a:ext cx="7988300" cy="891540"/>
          </a:xfrm>
          <a:prstGeom prst="rect">
            <a:avLst/>
          </a:prstGeom>
          <a:noFill/>
        </p:spPr>
        <p:txBody>
          <a:bodyPr wrap="square" rtlCol="0">
            <a:spAutoFit/>
          </a:bodyPr>
          <a:lstStyle/>
          <a:p>
            <a:r>
              <a:rPr lang="en-US" sz="2600" b="1"/>
              <a:t>- Xem trước bài Tập làm văn “Luyện tập thuyết trình,</a:t>
            </a:r>
          </a:p>
          <a:p>
            <a:r>
              <a:rPr lang="en-US" sz="2600" b="1"/>
              <a:t> tranh luận” tiếp theo.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2000"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ppt_x"/>
                                          </p:val>
                                        </p:tav>
                                        <p:tav tm="100000">
                                          <p:val>
                                            <p:strVal val="#ppt_x"/>
                                          </p:val>
                                        </p:tav>
                                      </p:tavLst>
                                    </p:anim>
                                    <p:anim calcmode="lin" valueType="num">
                                      <p:cBhvr additive="base">
                                        <p:cTn id="14"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Rectangles 3"/>
          <p:cNvSpPr/>
          <p:nvPr/>
        </p:nvSpPr>
        <p:spPr>
          <a:xfrm>
            <a:off x="2708911" y="2829560"/>
            <a:ext cx="6773545" cy="860425"/>
          </a:xfrm>
          <a:prstGeom prst="rect">
            <a:avLst/>
          </a:prstGeom>
          <a:noFill/>
          <a:ln>
            <a:noFill/>
          </a:ln>
        </p:spPr>
        <p:txBody>
          <a:bodyPr wrap="none" rtlCol="0" anchor="t">
            <a:spAutoFit/>
          </a:bodyPr>
          <a:lstStyle/>
          <a:p>
            <a:pPr algn="ctr"/>
            <a:r>
              <a:rPr lang="en-US" altLang="zh-CN" sz="5000" b="1">
                <a:ln w="6600">
                  <a:solidFill>
                    <a:srgbClr val="0070C0"/>
                  </a:solidFill>
                  <a:prstDash val="solid"/>
                </a:ln>
                <a:solidFill>
                  <a:srgbClr val="FFC000"/>
                </a:solidFill>
                <a:effectLst>
                  <a:outerShdw dist="38100" dir="2700000" algn="tl" rotWithShape="0">
                    <a:schemeClr val="accent2"/>
                  </a:outerShdw>
                </a:effectLst>
              </a:rPr>
              <a:t>CHÀO TẠM BIỆT CÁC EM!</a:t>
            </a:r>
          </a:p>
        </p:txBody>
      </p:sp>
      <p:pic>
        <p:nvPicPr>
          <p:cNvPr id="100" name="Picture 99"/>
          <p:cNvPicPr/>
          <p:nvPr/>
        </p:nvPicPr>
        <p:blipFill>
          <a:blip r:embed="rId5"/>
          <a:stretch>
            <a:fillRect/>
          </a:stretch>
        </p:blipFill>
        <p:spPr>
          <a:xfrm rot="21300000">
            <a:off x="2560320" y="3648710"/>
            <a:ext cx="1316355" cy="1402715"/>
          </a:xfrm>
          <a:prstGeom prst="rect">
            <a:avLst/>
          </a:prstGeom>
          <a:noFill/>
          <a:ln w="9525">
            <a:noFill/>
          </a:ln>
        </p:spPr>
      </p:pic>
      <p:pic>
        <p:nvPicPr>
          <p:cNvPr id="101" name="Picture 100"/>
          <p:cNvPicPr/>
          <p:nvPr/>
        </p:nvPicPr>
        <p:blipFill>
          <a:blip r:embed="rId6"/>
          <a:stretch>
            <a:fillRect/>
          </a:stretch>
        </p:blipFill>
        <p:spPr>
          <a:xfrm>
            <a:off x="7353300" y="2209483"/>
            <a:ext cx="800100" cy="466724"/>
          </a:xfrm>
          <a:prstGeom prst="rect">
            <a:avLst/>
          </a:prstGeom>
          <a:noFill/>
          <a:ln w="9525">
            <a:noFill/>
          </a:ln>
        </p:spPr>
      </p:pic>
      <p:pic>
        <p:nvPicPr>
          <p:cNvPr id="5" name="Picture 4"/>
          <p:cNvPicPr/>
          <p:nvPr/>
        </p:nvPicPr>
        <p:blipFill>
          <a:blip r:embed="rId6"/>
          <a:stretch>
            <a:fillRect/>
          </a:stretch>
        </p:blipFill>
        <p:spPr>
          <a:xfrm>
            <a:off x="8915400" y="3809683"/>
            <a:ext cx="800100" cy="466724"/>
          </a:xfrm>
          <a:prstGeom prst="rect">
            <a:avLst/>
          </a:prstGeom>
          <a:noFill/>
          <a:ln w="9525">
            <a:noFill/>
          </a:ln>
        </p:spPr>
      </p:pic>
      <p:pic>
        <p:nvPicPr>
          <p:cNvPr id="6" name="Picture 5"/>
          <p:cNvPicPr/>
          <p:nvPr/>
        </p:nvPicPr>
        <p:blipFill>
          <a:blip r:embed="rId6"/>
          <a:stretch>
            <a:fillRect/>
          </a:stretch>
        </p:blipFill>
        <p:spPr>
          <a:xfrm>
            <a:off x="8153400" y="2133283"/>
            <a:ext cx="800100" cy="466724"/>
          </a:xfrm>
          <a:prstGeom prst="rect">
            <a:avLst/>
          </a:prstGeom>
          <a:noFill/>
          <a:ln w="9525">
            <a:noFill/>
          </a:ln>
        </p:spPr>
      </p:pic>
      <p:pic>
        <p:nvPicPr>
          <p:cNvPr id="7" name="Picture 6"/>
          <p:cNvPicPr/>
          <p:nvPr/>
        </p:nvPicPr>
        <p:blipFill>
          <a:blip r:embed="rId6"/>
          <a:stretch>
            <a:fillRect/>
          </a:stretch>
        </p:blipFill>
        <p:spPr>
          <a:xfrm>
            <a:off x="7848600" y="3504883"/>
            <a:ext cx="800100" cy="466724"/>
          </a:xfrm>
          <a:prstGeom prst="rect">
            <a:avLst/>
          </a:prstGeom>
          <a:noFill/>
          <a:ln w="9525">
            <a:noFill/>
          </a:ln>
        </p:spPr>
      </p:pic>
      <p:pic>
        <p:nvPicPr>
          <p:cNvPr id="8" name="Picture 7"/>
          <p:cNvPicPr/>
          <p:nvPr/>
        </p:nvPicPr>
        <p:blipFill>
          <a:blip r:embed="rId6"/>
          <a:stretch>
            <a:fillRect/>
          </a:stretch>
        </p:blipFill>
        <p:spPr>
          <a:xfrm>
            <a:off x="6553200" y="2514283"/>
            <a:ext cx="800100" cy="466724"/>
          </a:xfrm>
          <a:prstGeom prst="rect">
            <a:avLst/>
          </a:prstGeom>
          <a:noFill/>
          <a:ln w="9525">
            <a:noFill/>
          </a:ln>
        </p:spPr>
      </p:pic>
      <p:pic>
        <p:nvPicPr>
          <p:cNvPr id="10" name="Future King of Heaven - Zachariah Hickman">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5181600"/>
            <a:ext cx="495300" cy="4953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4249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3681364" y="915021"/>
            <a:ext cx="4829271" cy="830997"/>
          </a:xfrm>
          <a:prstGeom prst="rect">
            <a:avLst/>
          </a:prstGeom>
          <a:noFill/>
        </p:spPr>
        <p:txBody>
          <a:bodyPr wrap="none" rtlCol="0">
            <a:spAutoFit/>
          </a:bodyPr>
          <a:lstStyle/>
          <a:p>
            <a:r>
              <a:rPr lang="en-US" sz="4800" b="1">
                <a:solidFill>
                  <a:srgbClr val="FF0000"/>
                </a:solidFill>
              </a:rPr>
              <a:t>YÊU CẦU CẦN ĐẠT</a:t>
            </a:r>
          </a:p>
        </p:txBody>
      </p:sp>
      <p:sp>
        <p:nvSpPr>
          <p:cNvPr id="6" name="Text Box 5"/>
          <p:cNvSpPr txBox="1"/>
          <p:nvPr/>
        </p:nvSpPr>
        <p:spPr>
          <a:xfrm>
            <a:off x="880745" y="1974349"/>
            <a:ext cx="10737850" cy="953135"/>
          </a:xfrm>
          <a:prstGeom prst="rect">
            <a:avLst/>
          </a:prstGeom>
          <a:noFill/>
        </p:spPr>
        <p:txBody>
          <a:bodyPr wrap="none" rtlCol="0">
            <a:spAutoFit/>
          </a:bodyPr>
          <a:lstStyle/>
          <a:p>
            <a:r>
              <a:rPr lang="en-US" sz="2800" b="1">
                <a:solidFill>
                  <a:srgbClr val="0070C0"/>
                </a:solidFill>
              </a:rPr>
              <a:t>Bước đầu biết cách mở rộng lí lẽ, dẫn chứng để thuyết trình, tranh luận</a:t>
            </a:r>
          </a:p>
          <a:p>
            <a:r>
              <a:rPr lang="en-US" sz="2800" b="1">
                <a:solidFill>
                  <a:srgbClr val="0070C0"/>
                </a:solidFill>
              </a:rPr>
              <a:t>về một vấn đề đơn giản.</a:t>
            </a:r>
          </a:p>
        </p:txBody>
      </p:sp>
      <p:sp>
        <p:nvSpPr>
          <p:cNvPr id="7" name="Text Box 6"/>
          <p:cNvSpPr txBox="1"/>
          <p:nvPr/>
        </p:nvSpPr>
        <p:spPr>
          <a:xfrm>
            <a:off x="880745" y="3244282"/>
            <a:ext cx="9855200" cy="521970"/>
          </a:xfrm>
          <a:prstGeom prst="rect">
            <a:avLst/>
          </a:prstGeom>
          <a:noFill/>
        </p:spPr>
        <p:txBody>
          <a:bodyPr wrap="square" rtlCol="0">
            <a:spAutoFit/>
          </a:bodyPr>
          <a:lstStyle/>
          <a:p>
            <a:r>
              <a:rPr lang="en-US" sz="2800" b="1">
                <a:solidFill>
                  <a:srgbClr val="0070C0"/>
                </a:solidFill>
              </a:rPr>
              <a:t>Biết nêu lí lẽ, dẫn chứng cụ thể, xác đáng, có sức thuyết phục.</a:t>
            </a:r>
          </a:p>
        </p:txBody>
      </p:sp>
      <p:sp>
        <p:nvSpPr>
          <p:cNvPr id="9" name="Text Box 8"/>
          <p:cNvSpPr txBox="1"/>
          <p:nvPr/>
        </p:nvSpPr>
        <p:spPr>
          <a:xfrm>
            <a:off x="880745" y="4229635"/>
            <a:ext cx="10122535" cy="521970"/>
          </a:xfrm>
          <a:prstGeom prst="rect">
            <a:avLst/>
          </a:prstGeom>
          <a:noFill/>
        </p:spPr>
        <p:txBody>
          <a:bodyPr wrap="none" rtlCol="0">
            <a:spAutoFit/>
          </a:bodyPr>
          <a:lstStyle/>
          <a:p>
            <a:r>
              <a:rPr lang="en-US" sz="2800" b="1">
                <a:solidFill>
                  <a:srgbClr val="0070C0"/>
                </a:solidFill>
              </a:rPr>
              <a:t>Biết tôn trọng những người cùng tranh luận và tự tin khi tranh luận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7" name="Text Box 7"/>
          <p:cNvSpPr txBox="1"/>
          <p:nvPr/>
        </p:nvSpPr>
        <p:spPr>
          <a:xfrm>
            <a:off x="1217713" y="169862"/>
            <a:ext cx="9144000" cy="646113"/>
          </a:xfrm>
          <a:prstGeom prst="rect">
            <a:avLst/>
          </a:prstGeom>
          <a:noFill/>
          <a:ln w="9525">
            <a:noFill/>
          </a:ln>
        </p:spPr>
        <p:txBody>
          <a:bodyPr>
            <a:spAutoFit/>
          </a:bodyPr>
          <a:lstStyle/>
          <a:p>
            <a:pPr algn="ctr" eaLnBrk="1" hangingPunct="1">
              <a:spcBef>
                <a:spcPct val="50000"/>
              </a:spcBef>
            </a:pPr>
            <a:r>
              <a:rPr lang="en-US" altLang="en-US" sz="3600" b="1" dirty="0">
                <a:solidFill>
                  <a:srgbClr val="FF0000"/>
                </a:solidFill>
                <a:latin typeface="Times New Roman" panose="02020603050405020304" pitchFamily="18" charset="0"/>
                <a:cs typeface="Times New Roman" panose="02020603050405020304" pitchFamily="18" charset="0"/>
              </a:rPr>
              <a:t>Thuyết trình, tranh luận l</a:t>
            </a:r>
            <a:r>
              <a:rPr lang="en-US" altLang="en-US" sz="3600" b="1" dirty="0">
                <a:solidFill>
                  <a:srgbClr val="FF0000"/>
                </a:solidFill>
                <a:latin typeface="Times New Roman" panose="02020603050405020304" pitchFamily="18" charset="0"/>
                <a:ea typeface="Times New Roman" panose="02020603050405020304" pitchFamily="18" charset="0"/>
              </a:rPr>
              <a:t>à</a:t>
            </a:r>
            <a:r>
              <a:rPr lang="en-US" altLang="en-US" sz="3600" b="1" dirty="0">
                <a:solidFill>
                  <a:srgbClr val="FF0000"/>
                </a:solidFill>
                <a:latin typeface="Times New Roman" panose="02020603050405020304" pitchFamily="18" charset="0"/>
                <a:cs typeface="Times New Roman" panose="02020603050405020304" pitchFamily="18" charset="0"/>
              </a:rPr>
              <a:t> gì?</a:t>
            </a:r>
            <a:endParaRPr lang="en-US" altLang="en-US" sz="3600" b="1" dirty="0">
              <a:solidFill>
                <a:srgbClr val="FF0000"/>
              </a:solidFill>
              <a:latin typeface="Times New Roman" panose="02020603050405020304" pitchFamily="18" charset="0"/>
              <a:ea typeface="Times New Roman" panose="02020603050405020304" pitchFamily="18" charset="0"/>
            </a:endParaRPr>
          </a:p>
        </p:txBody>
      </p:sp>
      <p:sp>
        <p:nvSpPr>
          <p:cNvPr id="5126" name="Text Box 8"/>
          <p:cNvSpPr txBox="1"/>
          <p:nvPr/>
        </p:nvSpPr>
        <p:spPr>
          <a:xfrm>
            <a:off x="5187950" y="1496946"/>
            <a:ext cx="6858000" cy="1938020"/>
          </a:xfrm>
          <a:prstGeom prst="rect">
            <a:avLst/>
          </a:prstGeom>
          <a:noFill/>
          <a:ln w="9525">
            <a:noFill/>
          </a:ln>
        </p:spPr>
        <p:txBody>
          <a:bodyPr>
            <a:spAutoFit/>
          </a:bodyPr>
          <a:lstStyle/>
          <a:p>
            <a:pPr algn="just" eaLnBrk="1" hangingPunct="1"/>
            <a:r>
              <a:rPr lang="en-US" altLang="en-US" sz="3000" b="1" dirty="0">
                <a:latin typeface="Times New Roman" panose="02020603050405020304" pitchFamily="18" charset="0"/>
                <a:cs typeface="Times New Roman" panose="02020603050405020304" pitchFamily="18" charset="0"/>
              </a:rPr>
              <a:t>Thuyết trình: </a:t>
            </a:r>
            <a:r>
              <a:rPr lang="en-US" altLang="en-US" sz="3000" b="1" dirty="0">
                <a:solidFill>
                  <a:srgbClr val="0000CC"/>
                </a:solidFill>
                <a:latin typeface="Times New Roman" panose="02020603050405020304" pitchFamily="18" charset="0"/>
                <a:cs typeface="Times New Roman" panose="02020603050405020304" pitchFamily="18" charset="0"/>
              </a:rPr>
              <a:t>trình b</a:t>
            </a:r>
            <a:r>
              <a:rPr lang="en-US" altLang="en-US" sz="3000" b="1" dirty="0">
                <a:solidFill>
                  <a:srgbClr val="0000CC"/>
                </a:solidFill>
                <a:latin typeface="Times New Roman" panose="02020603050405020304" pitchFamily="18" charset="0"/>
                <a:ea typeface="Times New Roman" panose="02020603050405020304" pitchFamily="18" charset="0"/>
              </a:rPr>
              <a:t>à</a:t>
            </a:r>
            <a:r>
              <a:rPr lang="en-US" altLang="en-US" sz="3000" b="1" dirty="0">
                <a:solidFill>
                  <a:srgbClr val="0000CC"/>
                </a:solidFill>
                <a:latin typeface="Times New Roman" panose="02020603050405020304" pitchFamily="18" charset="0"/>
                <a:cs typeface="Times New Roman" panose="02020603050405020304" pitchFamily="18" charset="0"/>
              </a:rPr>
              <a:t>y trước nhiều người một nhận định, một quan điểm n</a:t>
            </a:r>
            <a:r>
              <a:rPr lang="en-US" altLang="en-US" sz="3000" b="1" dirty="0">
                <a:solidFill>
                  <a:srgbClr val="0000CC"/>
                </a:solidFill>
                <a:latin typeface="Times New Roman" panose="02020603050405020304" pitchFamily="18" charset="0"/>
                <a:ea typeface="Times New Roman" panose="02020603050405020304" pitchFamily="18" charset="0"/>
              </a:rPr>
              <a:t>à</a:t>
            </a:r>
            <a:r>
              <a:rPr lang="en-US" altLang="en-US" sz="3000" b="1" dirty="0">
                <a:solidFill>
                  <a:srgbClr val="0000CC"/>
                </a:solidFill>
                <a:latin typeface="Times New Roman" panose="02020603050405020304" pitchFamily="18" charset="0"/>
                <a:cs typeface="Times New Roman" panose="02020603050405020304" pitchFamily="18" charset="0"/>
              </a:rPr>
              <a:t>o đó,.... nhằm thuyết phục người nghe nghe theo ý kiến của mình.</a:t>
            </a:r>
            <a:endParaRPr lang="en-US" altLang="en-US" sz="3000" b="1" dirty="0">
              <a:solidFill>
                <a:srgbClr val="0000CC"/>
              </a:solidFill>
              <a:latin typeface="Times New Roman" panose="02020603050405020304" pitchFamily="18" charset="0"/>
              <a:ea typeface="Times New Roman" panose="02020603050405020304" pitchFamily="18" charset="0"/>
            </a:endParaRPr>
          </a:p>
        </p:txBody>
      </p:sp>
      <p:sp>
        <p:nvSpPr>
          <p:cNvPr id="5127" name="Text Box 12"/>
          <p:cNvSpPr txBox="1"/>
          <p:nvPr/>
        </p:nvSpPr>
        <p:spPr>
          <a:xfrm>
            <a:off x="5243513" y="4349683"/>
            <a:ext cx="6943725" cy="1477963"/>
          </a:xfrm>
          <a:prstGeom prst="rect">
            <a:avLst/>
          </a:prstGeom>
          <a:noFill/>
          <a:ln w="9525">
            <a:noFill/>
          </a:ln>
        </p:spPr>
        <p:txBody>
          <a:bodyPr>
            <a:spAutoFit/>
          </a:bodyPr>
          <a:lstStyle/>
          <a:p>
            <a:pPr eaLnBrk="1" hangingPunct="1"/>
            <a:r>
              <a:rPr lang="en-US" altLang="en-US" sz="3000" b="1" dirty="0">
                <a:latin typeface="Times New Roman" panose="02020603050405020304" pitchFamily="18" charset="0"/>
                <a:cs typeface="Times New Roman" panose="02020603050405020304" pitchFamily="18" charset="0"/>
              </a:rPr>
              <a:t>Tranh luận</a:t>
            </a:r>
            <a:r>
              <a:rPr lang="en-US" altLang="en-US" sz="3000" b="1" dirty="0">
                <a:solidFill>
                  <a:srgbClr val="0000CC"/>
                </a:solidFill>
                <a:latin typeface="Times New Roman" panose="02020603050405020304" pitchFamily="18" charset="0"/>
                <a:cs typeface="Times New Roman" panose="02020603050405020304" pitchFamily="18" charset="0"/>
              </a:rPr>
              <a:t>: thay phiên nhau (luân phiên nhau) đưa ra lí lẽ v</a:t>
            </a:r>
            <a:r>
              <a:rPr lang="en-US" altLang="en-US" sz="3000" b="1" dirty="0">
                <a:solidFill>
                  <a:srgbClr val="0000CC"/>
                </a:solidFill>
                <a:latin typeface="Times New Roman" panose="02020603050405020304" pitchFamily="18" charset="0"/>
                <a:ea typeface="Times New Roman" panose="02020603050405020304" pitchFamily="18" charset="0"/>
              </a:rPr>
              <a:t>à</a:t>
            </a:r>
            <a:r>
              <a:rPr lang="en-US" altLang="en-US" sz="3000" b="1" dirty="0">
                <a:solidFill>
                  <a:srgbClr val="0000CC"/>
                </a:solidFill>
                <a:latin typeface="Times New Roman" panose="02020603050405020304" pitchFamily="18" charset="0"/>
                <a:cs typeface="Times New Roman" panose="02020603050405020304" pitchFamily="18" charset="0"/>
              </a:rPr>
              <a:t> dẫn chứng để chứng minh cho quan điểm mình đưa ra.</a:t>
            </a:r>
            <a:endParaRPr lang="en-US" altLang="en-US" sz="3000" b="1" dirty="0">
              <a:solidFill>
                <a:srgbClr val="0000CC"/>
              </a:solidFill>
              <a:latin typeface="Times New Roman" panose="02020603050405020304" pitchFamily="18" charset="0"/>
              <a:ea typeface="Times New Roman" panose="02020603050405020304" pitchFamily="18" charset="0"/>
            </a:endParaRPr>
          </a:p>
        </p:txBody>
      </p:sp>
      <p:graphicFrame>
        <p:nvGraphicFramePr>
          <p:cNvPr id="12" name="Object 6"/>
          <p:cNvGraphicFramePr>
            <a:graphicFrameLocks noChangeAspect="1"/>
          </p:cNvGraphicFramePr>
          <p:nvPr>
            <p:extLst>
              <p:ext uri="{D42A27DB-BD31-4B8C-83A1-F6EECF244321}">
                <p14:modId xmlns:p14="http://schemas.microsoft.com/office/powerpoint/2010/main" val="2273052268"/>
              </p:ext>
            </p:extLst>
          </p:nvPr>
        </p:nvGraphicFramePr>
        <p:xfrm>
          <a:off x="289701" y="1185863"/>
          <a:ext cx="4734619" cy="4641783"/>
        </p:xfrm>
        <a:graphic>
          <a:graphicData uri="http://schemas.openxmlformats.org/presentationml/2006/ole">
            <mc:AlternateContent xmlns:mc="http://schemas.openxmlformats.org/markup-compatibility/2006">
              <mc:Choice xmlns:v="urn:schemas-microsoft-com:vml" Requires="v">
                <p:oleObj r:id="rId3" imgW="7216140" imgH="3863340" progId="Paint.Picture">
                  <p:embed/>
                </p:oleObj>
              </mc:Choice>
              <mc:Fallback>
                <p:oleObj r:id="rId3" imgW="7216140" imgH="3863340" progId="Paint.Picture">
                  <p:embed/>
                  <p:pic>
                    <p:nvPicPr>
                      <p:cNvPr id="0" name="Picture 3082"/>
                      <p:cNvPicPr/>
                      <p:nvPr/>
                    </p:nvPicPr>
                    <p:blipFill>
                      <a:blip r:embed="rId4"/>
                      <a:stretch>
                        <a:fillRect/>
                      </a:stretch>
                    </p:blipFill>
                    <p:spPr>
                      <a:xfrm>
                        <a:off x="289701" y="1185863"/>
                        <a:ext cx="4734619" cy="4641783"/>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6">
                                            <p:txEl>
                                              <p:charRg st="0" end="133"/>
                                            </p:txEl>
                                          </p:spTgt>
                                        </p:tgtEl>
                                        <p:attrNameLst>
                                          <p:attrName>style.visibility</p:attrName>
                                        </p:attrNameLst>
                                      </p:cBhvr>
                                      <p:to>
                                        <p:strVal val="visible"/>
                                      </p:to>
                                    </p:set>
                                    <p:animEffect transition="in" filter="barn(inVertical)">
                                      <p:cBhvr>
                                        <p:cTn id="7" dur="500"/>
                                        <p:tgtEl>
                                          <p:spTgt spid="5126">
                                            <p:txEl>
                                              <p:charRg st="0" end="13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barn(inVertical)">
                                      <p:cBhvr>
                                        <p:cTn id="12"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128" name="Text Box 8"/>
          <p:cNvSpPr txBox="1"/>
          <p:nvPr/>
        </p:nvSpPr>
        <p:spPr>
          <a:xfrm>
            <a:off x="699453" y="2269808"/>
            <a:ext cx="10882312" cy="584200"/>
          </a:xfrm>
          <a:prstGeom prst="rect">
            <a:avLst/>
          </a:prstGeom>
          <a:noFill/>
          <a:ln w="9525">
            <a:noFill/>
          </a:ln>
        </p:spPr>
        <p:txBody>
          <a:bodyPr>
            <a:spAutoFit/>
          </a:bodyPr>
          <a:lstStyle/>
          <a:p>
            <a:pPr algn="just" eaLnBrk="1" hangingPunct="1"/>
            <a:r>
              <a:rPr lang="en-US" altLang="en-US" sz="3200" b="1" dirty="0">
                <a:solidFill>
                  <a:schemeClr val="accent5">
                    <a:lumMod val="75000"/>
                  </a:schemeClr>
                </a:solidFill>
                <a:latin typeface="Times New Roman" panose="02020603050405020304" pitchFamily="18" charset="0"/>
                <a:cs typeface="Times New Roman" panose="02020603050405020304" pitchFamily="18" charset="0"/>
              </a:rPr>
              <a:t>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a:solidFill>
                  <a:srgbClr val="0000CC"/>
                </a:solidFill>
                <a:latin typeface="Times New Roman" panose="02020603050405020304" pitchFamily="18" charset="0"/>
                <a:cs typeface="Times New Roman" panose="02020603050405020304" pitchFamily="18" charset="0"/>
              </a:rPr>
              <a:t>Các bạn Hùng, Quý, Nam tranh luận về vấn đề gì?</a:t>
            </a:r>
            <a:endParaRPr lang="en-US" altLang="en-US" sz="3200" b="1" dirty="0">
              <a:solidFill>
                <a:srgbClr val="0000CC"/>
              </a:solidFill>
              <a:latin typeface="Times New Roman" panose="02020603050405020304" pitchFamily="18" charset="0"/>
              <a:ea typeface="Times New Roman" panose="02020603050405020304" pitchFamily="18" charset="0"/>
            </a:endParaRPr>
          </a:p>
        </p:txBody>
      </p:sp>
      <p:sp>
        <p:nvSpPr>
          <p:cNvPr id="5129" name="Text Box 9"/>
          <p:cNvSpPr txBox="1"/>
          <p:nvPr/>
        </p:nvSpPr>
        <p:spPr>
          <a:xfrm>
            <a:off x="639128" y="1028383"/>
            <a:ext cx="10694987" cy="1076325"/>
          </a:xfrm>
          <a:prstGeom prst="rect">
            <a:avLst/>
          </a:prstGeom>
          <a:noFill/>
          <a:ln w="9525">
            <a:noFill/>
          </a:ln>
        </p:spPr>
        <p:txBody>
          <a:bodyPr>
            <a:spAutoFit/>
          </a:bodyPr>
          <a:lstStyle/>
          <a:p>
            <a:pPr algn="just"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a:solidFill>
                  <a:schemeClr val="tx1"/>
                </a:solidFill>
                <a:latin typeface="Times New Roman" panose="02020603050405020304" pitchFamily="18" charset="0"/>
                <a:cs typeface="Times New Roman" panose="02020603050405020304" pitchFamily="18" charset="0"/>
              </a:rPr>
              <a:t>B</a:t>
            </a:r>
            <a:r>
              <a:rPr lang="en-US" altLang="en-US" sz="3200" b="1" dirty="0">
                <a:solidFill>
                  <a:schemeClr val="tx1"/>
                </a:solidFill>
                <a:latin typeface="Times New Roman" panose="02020603050405020304" pitchFamily="18" charset="0"/>
                <a:ea typeface="Times New Roman" panose="02020603050405020304" pitchFamily="18" charset="0"/>
              </a:rPr>
              <a:t>à</a:t>
            </a:r>
            <a:r>
              <a:rPr lang="en-US" altLang="en-US" sz="3200" b="1" dirty="0">
                <a:solidFill>
                  <a:schemeClr val="tx1"/>
                </a:solidFill>
                <a:latin typeface="Times New Roman" panose="02020603050405020304" pitchFamily="18" charset="0"/>
                <a:cs typeface="Times New Roman" panose="02020603050405020304" pitchFamily="18" charset="0"/>
              </a:rPr>
              <a:t>i 1</a:t>
            </a:r>
            <a:r>
              <a:rPr lang="en-US" altLang="en-US" sz="3200" b="1" dirty="0">
                <a:latin typeface="Times New Roman" panose="02020603050405020304" pitchFamily="18" charset="0"/>
                <a:cs typeface="Times New Roman" panose="02020603050405020304" pitchFamily="18" charset="0"/>
              </a:rPr>
              <a:t>. Đọc lại b</a:t>
            </a:r>
            <a:r>
              <a:rPr lang="en-US" altLang="en-US" sz="3200" b="1" dirty="0">
                <a:latin typeface="Times New Roman" panose="02020603050405020304" pitchFamily="18" charset="0"/>
                <a:ea typeface="Times New Roman" panose="02020603050405020304" pitchFamily="18" charset="0"/>
              </a:rPr>
              <a:t>à</a:t>
            </a:r>
            <a:r>
              <a:rPr lang="en-US" altLang="en-US" sz="3200" b="1" dirty="0">
                <a:latin typeface="Times New Roman" panose="02020603050405020304" pitchFamily="18" charset="0"/>
                <a:cs typeface="Times New Roman" panose="02020603050405020304" pitchFamily="18" charset="0"/>
              </a:rPr>
              <a:t>i </a:t>
            </a:r>
            <a:r>
              <a:rPr lang="en-US" altLang="en-US" sz="3200" b="1" i="1" dirty="0">
                <a:latin typeface="Times New Roman" panose="02020603050405020304" pitchFamily="18" charset="0"/>
                <a:cs typeface="Times New Roman" panose="02020603050405020304" pitchFamily="18" charset="0"/>
              </a:rPr>
              <a:t>Cái gì quý nhất ?</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(sách Tiếng Việt 5, tập 1, trang 85-86)</a:t>
            </a:r>
            <a:r>
              <a:rPr lang="en-US" altLang="en-US" sz="3200" b="1" i="1" dirty="0">
                <a:latin typeface="Times New Roman" panose="02020603050405020304" pitchFamily="18" charset="0"/>
                <a:cs typeface="Times New Roman" panose="02020603050405020304" pitchFamily="18" charset="0"/>
              </a:rPr>
              <a:t>, sau đó nhận xét:</a:t>
            </a:r>
            <a:r>
              <a:rPr lang="en-US" altLang="en-US" sz="3200" b="1" dirty="0">
                <a:latin typeface="Times New Roman" panose="02020603050405020304" pitchFamily="18" charset="0"/>
                <a:cs typeface="Times New Roman" panose="02020603050405020304" pitchFamily="18" charset="0"/>
              </a:rPr>
              <a:t> </a:t>
            </a:r>
            <a:endParaRPr lang="en-US" altLang="en-US" sz="3200" b="1" dirty="0">
              <a:latin typeface="Times New Roman" panose="02020603050405020304" pitchFamily="18" charset="0"/>
              <a:ea typeface="Times New Roman" panose="02020603050405020304" pitchFamily="18" charset="0"/>
            </a:endParaRPr>
          </a:p>
        </p:txBody>
      </p:sp>
      <p:sp>
        <p:nvSpPr>
          <p:cNvPr id="5130" name="Text Box 11"/>
          <p:cNvSpPr txBox="1"/>
          <p:nvPr/>
        </p:nvSpPr>
        <p:spPr>
          <a:xfrm>
            <a:off x="662940" y="4077970"/>
            <a:ext cx="11231563" cy="1570038"/>
          </a:xfrm>
          <a:prstGeom prst="rect">
            <a:avLst/>
          </a:prstGeom>
          <a:noFill/>
          <a:ln w="9525">
            <a:noFill/>
          </a:ln>
        </p:spPr>
        <p:txBody>
          <a:bodyPr>
            <a:spAutoFit/>
          </a:bodyPr>
          <a:lstStyle/>
          <a:p>
            <a:pPr algn="just" eaLnBrk="1" hangingPunct="1"/>
            <a:r>
              <a:rPr lang="en-US" altLang="en-US" sz="3200" b="1" dirty="0">
                <a:solidFill>
                  <a:schemeClr val="accent5">
                    <a:lumMod val="75000"/>
                  </a:schemeClr>
                </a:solidFill>
                <a:latin typeface="Times New Roman" panose="02020603050405020304" pitchFamily="18" charset="0"/>
                <a:cs typeface="Times New Roman" panose="02020603050405020304" pitchFamily="18" charset="0"/>
              </a:rPr>
              <a:t>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a:solidFill>
                  <a:srgbClr val="0000FF"/>
                </a:solidFill>
                <a:latin typeface="Times New Roman" panose="02020603050405020304" pitchFamily="18" charset="0"/>
                <a:cs typeface="Times New Roman" panose="02020603050405020304" pitchFamily="18" charset="0"/>
              </a:rPr>
              <a:t>Thầy giáo muốn thuyết phục Hùng, Quý, Nam điều gì? Thầy đã lập luận như thế n</a:t>
            </a:r>
            <a:r>
              <a:rPr lang="en-US" altLang="en-US" sz="3200" b="1" dirty="0">
                <a:solidFill>
                  <a:srgbClr val="0000FF"/>
                </a:solidFill>
                <a:latin typeface="Times New Roman" panose="02020603050405020304" pitchFamily="18" charset="0"/>
                <a:ea typeface="Times New Roman" panose="02020603050405020304" pitchFamily="18" charset="0"/>
              </a:rPr>
              <a:t>à</a:t>
            </a:r>
            <a:r>
              <a:rPr lang="en-US" altLang="en-US" sz="3200" b="1" dirty="0">
                <a:solidFill>
                  <a:srgbClr val="0000FF"/>
                </a:solidFill>
                <a:latin typeface="Times New Roman" panose="02020603050405020304" pitchFamily="18" charset="0"/>
                <a:cs typeface="Times New Roman" panose="02020603050405020304" pitchFamily="18" charset="0"/>
              </a:rPr>
              <a:t>o? Cách nói của thầy thể hiện thái độ tranh luận như thế n</a:t>
            </a:r>
            <a:r>
              <a:rPr lang="en-US" altLang="en-US" sz="3200" b="1" dirty="0">
                <a:solidFill>
                  <a:srgbClr val="0000FF"/>
                </a:solidFill>
                <a:latin typeface="Times New Roman" panose="02020603050405020304" pitchFamily="18" charset="0"/>
                <a:ea typeface="Times New Roman" panose="02020603050405020304" pitchFamily="18" charset="0"/>
              </a:rPr>
              <a:t>à</a:t>
            </a:r>
            <a:r>
              <a:rPr lang="en-US" altLang="en-US" sz="3200" b="1" dirty="0">
                <a:solidFill>
                  <a:srgbClr val="0000FF"/>
                </a:solidFill>
                <a:latin typeface="Times New Roman" panose="02020603050405020304" pitchFamily="18" charset="0"/>
                <a:cs typeface="Times New Roman" panose="02020603050405020304" pitchFamily="18" charset="0"/>
              </a:rPr>
              <a:t>o?</a:t>
            </a:r>
            <a:endParaRPr lang="en-US" altLang="en-US" sz="3200" dirty="0">
              <a:solidFill>
                <a:srgbClr val="0000FF"/>
              </a:solidFill>
              <a:latin typeface="Times New Roman" panose="02020603050405020304" pitchFamily="18" charset="0"/>
              <a:ea typeface="Times New Roman" panose="02020603050405020304" pitchFamily="18" charset="0"/>
            </a:endParaRPr>
          </a:p>
        </p:txBody>
      </p:sp>
      <p:sp>
        <p:nvSpPr>
          <p:cNvPr id="5131" name="Text Box 12"/>
          <p:cNvSpPr txBox="1"/>
          <p:nvPr/>
        </p:nvSpPr>
        <p:spPr>
          <a:xfrm>
            <a:off x="645478" y="3011170"/>
            <a:ext cx="11231562" cy="1077913"/>
          </a:xfrm>
          <a:prstGeom prst="rect">
            <a:avLst/>
          </a:prstGeom>
          <a:noFill/>
          <a:ln w="9525">
            <a:noFill/>
          </a:ln>
        </p:spPr>
        <p:txBody>
          <a:bodyPr>
            <a:spAutoFit/>
          </a:bodyPr>
          <a:lstStyle/>
          <a:p>
            <a:pPr algn="just" eaLnBrk="1" hangingPunct="1"/>
            <a:r>
              <a:rPr lang="en-US" altLang="en-US" sz="3200" b="1" dirty="0">
                <a:solidFill>
                  <a:schemeClr val="accent5">
                    <a:lumMod val="75000"/>
                  </a:schemeClr>
                </a:solidFill>
                <a:latin typeface="Times New Roman" panose="02020603050405020304" pitchFamily="18" charset="0"/>
                <a:cs typeface="Times New Roman" panose="02020603050405020304" pitchFamily="18" charset="0"/>
              </a:rPr>
              <a:t>b. </a:t>
            </a:r>
            <a:r>
              <a:rPr lang="en-US" altLang="en-US" sz="3200" b="1" dirty="0">
                <a:solidFill>
                  <a:srgbClr val="0000CC"/>
                </a:solidFill>
                <a:latin typeface="Times New Roman" panose="02020603050405020304" pitchFamily="18" charset="0"/>
                <a:cs typeface="Times New Roman" panose="02020603050405020304" pitchFamily="18" charset="0"/>
              </a:rPr>
              <a:t>Ý kiến của mỗi bạn như thế n</a:t>
            </a:r>
            <a:r>
              <a:rPr lang="en-US" altLang="en-US" sz="3200" b="1" dirty="0">
                <a:solidFill>
                  <a:srgbClr val="0000CC"/>
                </a:solidFill>
                <a:latin typeface="Times New Roman" panose="02020603050405020304" pitchFamily="18" charset="0"/>
                <a:ea typeface="Times New Roman" panose="02020603050405020304" pitchFamily="18" charset="0"/>
              </a:rPr>
              <a:t>à</a:t>
            </a:r>
            <a:r>
              <a:rPr lang="en-US" altLang="en-US" sz="3200" b="1" dirty="0">
                <a:solidFill>
                  <a:srgbClr val="0000CC"/>
                </a:solidFill>
                <a:latin typeface="Times New Roman" panose="02020603050405020304" pitchFamily="18" charset="0"/>
                <a:cs typeface="Times New Roman" panose="02020603050405020304" pitchFamily="18" charset="0"/>
              </a:rPr>
              <a:t>o? Lí lẽ đưa ra để bảo vệ ý kiến đó ra sao?</a:t>
            </a:r>
            <a:endParaRPr lang="en-US" altLang="en-US" sz="3200" dirty="0">
              <a:solidFill>
                <a:srgbClr val="0000CC"/>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Rectangle 6"/>
          <p:cNvSpPr/>
          <p:nvPr/>
        </p:nvSpPr>
        <p:spPr>
          <a:xfrm>
            <a:off x="0" y="33338"/>
            <a:ext cx="12055475" cy="7139305"/>
          </a:xfrm>
          <a:prstGeom prst="rect">
            <a:avLst/>
          </a:prstGeom>
          <a:solidFill>
            <a:schemeClr val="accent2">
              <a:lumMod val="20000"/>
              <a:lumOff val="80000"/>
            </a:schemeClr>
          </a:solidFill>
        </p:spPr>
        <p:txBody>
          <a:bodyPr>
            <a:spAutoFit/>
          </a:bodyPr>
          <a:lstStyle/>
          <a:p>
            <a:pPr algn="just">
              <a:buNone/>
            </a:pPr>
            <a:r>
              <a:rPr lang="en-US" altLang="vi-VN" sz="3200" b="1" dirty="0">
                <a:solidFill>
                  <a:srgbClr val="FF0000"/>
                </a:solidFill>
                <a:latin typeface="Times New Roman" panose="02020603050405020304" pitchFamily="18" charset="0"/>
              </a:rPr>
              <a:t>                                            </a:t>
            </a:r>
            <a:r>
              <a:rPr lang="vi-VN" altLang="x-none" sz="3200" b="1" dirty="0">
                <a:solidFill>
                  <a:srgbClr val="FF0000"/>
                </a:solidFill>
                <a:latin typeface="Times New Roman" panose="02020603050405020304" pitchFamily="18" charset="0"/>
              </a:rPr>
              <a:t>Cái gì quý nhất?</a:t>
            </a:r>
          </a:p>
          <a:p>
            <a:pPr algn="just">
              <a:buNone/>
            </a:pPr>
            <a:r>
              <a:rPr lang="vi-VN" altLang="x-none" sz="2400" dirty="0">
                <a:solidFill>
                  <a:srgbClr val="000000"/>
                </a:solidFill>
                <a:latin typeface="Times New Roman" panose="02020603050405020304" pitchFamily="18" charset="0"/>
              </a:rPr>
              <a:t>    </a:t>
            </a:r>
            <a:r>
              <a:rPr lang="vi-VN" altLang="x-none" sz="2400" dirty="0">
                <a:latin typeface="Times New Roman" panose="02020603050405020304" pitchFamily="18" charset="0"/>
              </a:rPr>
              <a:t>Một hôm, trên đường đi học về, Hùng, Quý và Nam trao đổi với nhau xem ở trên đời này, cái gì quý nhất.</a:t>
            </a:r>
          </a:p>
          <a:p>
            <a:pPr algn="just">
              <a:buNone/>
            </a:pPr>
            <a:r>
              <a:rPr lang="vi-VN" altLang="x-none" sz="2400" dirty="0">
                <a:latin typeface="Times New Roman" panose="02020603050405020304" pitchFamily="18" charset="0"/>
              </a:rPr>
              <a:t>    Hùng nói: "Theo tớ, quý nhất là lúa gạo. Các cậu có thấy ai không ăn mà sống được không?"</a:t>
            </a:r>
          </a:p>
          <a:p>
            <a:pPr algn="just">
              <a:buNone/>
            </a:pPr>
            <a:r>
              <a:rPr lang="vi-VN" altLang="x-none" sz="2400" dirty="0">
                <a:latin typeface="Times New Roman" panose="02020603050405020304" pitchFamily="18" charset="0"/>
              </a:rPr>
              <a:t>    Quý và Nam cho là có lí. Nhưng đi được mươi bước. Quý vội reo lên: "Bạn Hùng nói không đúng. Quý nhất phải là vàng. Mọi người chẳng thường nói quý như vàng là gì! Có vàng là có tiền, có tiền sẽ mua được lúa gạo!"</a:t>
            </a:r>
          </a:p>
          <a:p>
            <a:pPr algn="just">
              <a:buNone/>
            </a:pPr>
            <a:r>
              <a:rPr lang="vi-VN" altLang="x-none" sz="2400" dirty="0">
                <a:latin typeface="Times New Roman" panose="02020603050405020304" pitchFamily="18" charset="0"/>
              </a:rPr>
              <a:t>    Nam vội tiếp ngay: "Quý nhất là thì giờ. Thầy giáo thường nói thì giờ quý hơn vàng bạc. Có thì giờ mới làm ra được lúa gạo, vàng bạc!"</a:t>
            </a:r>
          </a:p>
          <a:p>
            <a:pPr algn="just">
              <a:buNone/>
            </a:pPr>
            <a:r>
              <a:rPr lang="vi-VN" altLang="x-none" sz="2400" dirty="0">
                <a:latin typeface="Times New Roman" panose="02020603050405020304" pitchFamily="18" charset="0"/>
              </a:rPr>
              <a:t>    Cuộc tranh luận thật sôi nổi, người nào cũng có lí, không ai chịu ai. Hôm sau, ba bạn đến nhờ thầy giáo phân giải.</a:t>
            </a:r>
          </a:p>
          <a:p>
            <a:pPr algn="just">
              <a:buNone/>
            </a:pPr>
            <a:r>
              <a:rPr lang="vi-VN" altLang="x-none" sz="2400" dirty="0">
                <a:latin typeface="Times New Roman" panose="02020603050405020304" pitchFamily="18" charset="0"/>
              </a:rPr>
              <a:t>    Nghe xong, thầy mỉm cười rồi nói:</a:t>
            </a:r>
          </a:p>
          <a:p>
            <a:pPr algn="just">
              <a:buNone/>
            </a:pPr>
            <a:r>
              <a:rPr lang="vi-VN" altLang="x-none" sz="2400" dirty="0">
                <a:latin typeface="Times New Roman" panose="02020603050405020304" pitchFamily="18" charset="0"/>
              </a:rPr>
              <a:t>- Lúa gạo quý vì ta phải đổ bao mồ hôi mới làm ra được. Vàng cũng quý vì nó rất đắt và hiếm. Còn thì giờ đã qua thì không ai lấy lại được, đáng quý lắm. Nhưng lúa gạo, vàng bạc, thì giờ vẫn chưa phải là quý nhất. Ai làm ra lúa gạo, vàng bạc, ai biết dùng thì giờ? Đó chính là người lao động các em ạ. Không có người lao động thì không có lúa gạo, không có vàng bạc, nghĩa là tất cả mọi thứ đều không có, và thì giờ cũng trôi qua một cách vô vị mà thôi.</a:t>
            </a:r>
          </a:p>
          <a:p>
            <a:pPr algn="just">
              <a:buNone/>
            </a:pPr>
            <a:r>
              <a:rPr lang="en-US" altLang="vi-VN" sz="2400" b="1" dirty="0">
                <a:solidFill>
                  <a:srgbClr val="000000"/>
                </a:solidFill>
                <a:latin typeface="Times New Roman" panose="02020603050405020304" pitchFamily="18" charset="0"/>
              </a:rPr>
              <a:t>                                                                                                          </a:t>
            </a:r>
            <a:r>
              <a:rPr lang="vi-VN" altLang="x-none" sz="2400" b="1" dirty="0">
                <a:solidFill>
                  <a:srgbClr val="000000"/>
                </a:solidFill>
                <a:latin typeface="Times New Roman" panose="02020603050405020304" pitchFamily="18" charset="0"/>
              </a:rPr>
              <a:t>TRỊNH MẠNH</a:t>
            </a:r>
            <a:endParaRPr lang="vi-VN" altLang="x-none" sz="2400" dirty="0">
              <a:solidFill>
                <a:srgbClr val="000000"/>
              </a:solidFill>
              <a:latin typeface="Times New Roman" panose="02020603050405020304" pitchFamily="18" charset="0"/>
            </a:endParaRPr>
          </a:p>
          <a:p>
            <a:pPr algn="just">
              <a:buNone/>
            </a:pPr>
            <a:endParaRPr dirty="0">
              <a:latin typeface="Calibri" panose="020F050202020403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200" name="Text Box 8"/>
          <p:cNvSpPr txBox="1"/>
          <p:nvPr/>
        </p:nvSpPr>
        <p:spPr>
          <a:xfrm>
            <a:off x="536575" y="2280920"/>
            <a:ext cx="10806113" cy="646113"/>
          </a:xfrm>
          <a:prstGeom prst="rect">
            <a:avLst/>
          </a:prstGeom>
          <a:noFill/>
          <a:ln w="9525">
            <a:noFill/>
          </a:ln>
        </p:spPr>
        <p:txBody>
          <a:bodyPr>
            <a:spAutoFit/>
          </a:bodyPr>
          <a:lstStyle/>
          <a:p>
            <a:pPr eaLnBrk="1" hangingPunct="1"/>
            <a:r>
              <a:rPr lang="en-US" altLang="en-US" sz="3600" b="1" dirty="0">
                <a:solidFill>
                  <a:schemeClr val="accent5">
                    <a:lumMod val="75000"/>
                  </a:schemeClr>
                </a:solidFill>
                <a:latin typeface="Times New Roman" panose="02020603050405020304" pitchFamily="18" charset="0"/>
                <a:cs typeface="Times New Roman" panose="02020603050405020304" pitchFamily="18" charset="0"/>
              </a:rPr>
              <a:t>a. Các bạn Hùng, Quý, Nam tranh luận về vấn đề gì?</a:t>
            </a:r>
            <a:endParaRPr lang="en-US" altLang="en-US" sz="36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 Box 10"/>
          <p:cNvSpPr txBox="1"/>
          <p:nvPr/>
        </p:nvSpPr>
        <p:spPr>
          <a:xfrm>
            <a:off x="436563" y="3190558"/>
            <a:ext cx="11523662" cy="1198880"/>
          </a:xfrm>
          <a:prstGeom prst="rect">
            <a:avLst/>
          </a:prstGeom>
          <a:noFill/>
          <a:ln w="9525">
            <a:noFill/>
          </a:ln>
        </p:spPr>
        <p:txBody>
          <a:bodyPr>
            <a:spAutoFit/>
          </a:bodyPr>
          <a:lstStyle/>
          <a:p>
            <a:pPr eaLnBrk="1" hangingPunct="1"/>
            <a:r>
              <a:rPr lang="en-US" altLang="en-US" sz="3600" b="1" dirty="0">
                <a:latin typeface="Times New Roman" panose="02020603050405020304" pitchFamily="18" charset="0"/>
                <a:cs typeface="Times New Roman" panose="02020603050405020304" pitchFamily="18" charset="0"/>
              </a:rPr>
              <a:t>Các bạn Hùng, Quý, Nam tranh luận xem trên đời này</a:t>
            </a:r>
            <a:r>
              <a:rPr lang="en-US" altLang="en-US" sz="3600" b="1" dirty="0">
                <a:solidFill>
                  <a:srgbClr val="FF0000"/>
                </a:solidFill>
                <a:latin typeface="Times New Roman" panose="02020603050405020304" pitchFamily="18" charset="0"/>
                <a:cs typeface="Times New Roman" panose="02020603050405020304" pitchFamily="18" charset="0"/>
              </a:rPr>
              <a:t> cái gì quý nhất.</a:t>
            </a:r>
            <a:endParaRPr lang="en-US" altLang="en-US" sz="36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33000"/>
          </a:schemeClr>
        </a:solidFill>
        <a:effectLst/>
      </p:bgPr>
    </p:bg>
    <p:spTree>
      <p:nvGrpSpPr>
        <p:cNvPr id="1" name=""/>
        <p:cNvGrpSpPr/>
        <p:nvPr/>
      </p:nvGrpSpPr>
      <p:grpSpPr>
        <a:xfrm>
          <a:off x="0" y="0"/>
          <a:ext cx="0" cy="0"/>
          <a:chOff x="0" y="0"/>
          <a:chExt cx="0" cy="0"/>
        </a:xfrm>
      </p:grpSpPr>
      <p:sp>
        <p:nvSpPr>
          <p:cNvPr id="9225" name="Text Box 12"/>
          <p:cNvSpPr txBox="1"/>
          <p:nvPr/>
        </p:nvSpPr>
        <p:spPr>
          <a:xfrm>
            <a:off x="334328" y="861695"/>
            <a:ext cx="11229975" cy="1198880"/>
          </a:xfrm>
          <a:prstGeom prst="rect">
            <a:avLst/>
          </a:prstGeom>
          <a:noFill/>
          <a:ln w="9525">
            <a:noFill/>
          </a:ln>
        </p:spPr>
        <p:txBody>
          <a:bodyPr>
            <a:spAutoFit/>
          </a:bodyPr>
          <a:lstStyle/>
          <a:p>
            <a:pPr eaLnBrk="1" hangingPunct="1"/>
            <a:r>
              <a:rPr lang="en-US" altLang="en-US" sz="3600" b="1" dirty="0">
                <a:solidFill>
                  <a:schemeClr val="accent5">
                    <a:lumMod val="50000"/>
                  </a:schemeClr>
                </a:solidFill>
                <a:latin typeface="Times New Roman" panose="02020603050405020304" pitchFamily="18" charset="0"/>
                <a:cs typeface="Times New Roman" panose="02020603050405020304" pitchFamily="18" charset="0"/>
              </a:rPr>
              <a:t> b.</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a:solidFill>
                  <a:srgbClr val="0000CC"/>
                </a:solidFill>
                <a:latin typeface="Times New Roman" panose="02020603050405020304" pitchFamily="18" charset="0"/>
                <a:cs typeface="Times New Roman" panose="02020603050405020304" pitchFamily="18" charset="0"/>
              </a:rPr>
              <a:t>Ý kiến của mỗi bạn như thế n</a:t>
            </a:r>
            <a:r>
              <a:rPr lang="en-US" altLang="en-US" sz="3600" b="1" dirty="0">
                <a:solidFill>
                  <a:srgbClr val="0000CC"/>
                </a:solidFill>
                <a:latin typeface="Times New Roman" panose="02020603050405020304" pitchFamily="18" charset="0"/>
                <a:ea typeface="Times New Roman" panose="02020603050405020304" pitchFamily="18" charset="0"/>
              </a:rPr>
              <a:t>à</a:t>
            </a:r>
            <a:r>
              <a:rPr lang="en-US" altLang="en-US" sz="3600" b="1" dirty="0">
                <a:solidFill>
                  <a:srgbClr val="0000CC"/>
                </a:solidFill>
                <a:latin typeface="Times New Roman" panose="02020603050405020304" pitchFamily="18" charset="0"/>
                <a:cs typeface="Times New Roman" panose="02020603050405020304" pitchFamily="18" charset="0"/>
              </a:rPr>
              <a:t>o? Lí lẽ đưa ra để bảo vệ ý kiến đó ra sao?</a:t>
            </a:r>
            <a:endParaRPr lang="en-US" altLang="en-US" sz="3600" dirty="0">
              <a:solidFill>
                <a:srgbClr val="0000CC"/>
              </a:solidFill>
              <a:latin typeface="Times New Roman" panose="02020603050405020304" pitchFamily="18" charset="0"/>
              <a:ea typeface="Times New Roman" panose="02020603050405020304" pitchFamily="18" charset="0"/>
            </a:endParaRPr>
          </a:p>
        </p:txBody>
      </p:sp>
      <p:graphicFrame>
        <p:nvGraphicFramePr>
          <p:cNvPr id="2" name="Table 1"/>
          <p:cNvGraphicFramePr/>
          <p:nvPr/>
        </p:nvGraphicFramePr>
        <p:xfrm>
          <a:off x="334010" y="2750185"/>
          <a:ext cx="11607165" cy="3497580"/>
        </p:xfrm>
        <a:graphic>
          <a:graphicData uri="http://schemas.openxmlformats.org/drawingml/2006/table">
            <a:tbl>
              <a:tblPr firstRow="1" bandRow="1">
                <a:tableStyleId>{5C22544A-7EE6-4342-B048-85BDC9FD1C3A}</a:tableStyleId>
              </a:tblPr>
              <a:tblGrid>
                <a:gridCol w="2432050">
                  <a:extLst>
                    <a:ext uri="{9D8B030D-6E8A-4147-A177-3AD203B41FA5}">
                      <a16:colId xmlns:a16="http://schemas.microsoft.com/office/drawing/2014/main" val="20000"/>
                    </a:ext>
                  </a:extLst>
                </a:gridCol>
                <a:gridCol w="4168140">
                  <a:extLst>
                    <a:ext uri="{9D8B030D-6E8A-4147-A177-3AD203B41FA5}">
                      <a16:colId xmlns:a16="http://schemas.microsoft.com/office/drawing/2014/main" val="20001"/>
                    </a:ext>
                  </a:extLst>
                </a:gridCol>
                <a:gridCol w="5006975">
                  <a:extLst>
                    <a:ext uri="{9D8B030D-6E8A-4147-A177-3AD203B41FA5}">
                      <a16:colId xmlns:a16="http://schemas.microsoft.com/office/drawing/2014/main" val="20002"/>
                    </a:ext>
                  </a:extLst>
                </a:gridCol>
              </a:tblGrid>
              <a:tr h="874395">
                <a:tc>
                  <a:txBody>
                    <a:bodyPr/>
                    <a:lstStyle/>
                    <a:p>
                      <a:pPr algn="ctr">
                        <a:buNone/>
                      </a:pPr>
                      <a:endParaRPr lang="en-US"/>
                    </a:p>
                    <a:p>
                      <a:pPr algn="ctr">
                        <a:buNone/>
                      </a:pPr>
                      <a:r>
                        <a:rPr lang="en-US" sz="2600">
                          <a:solidFill>
                            <a:srgbClr val="FFFF00"/>
                          </a:solidFill>
                        </a:rPr>
                        <a:t>Nhân vật</a:t>
                      </a:r>
                    </a:p>
                  </a:txBody>
                  <a:tcPr/>
                </a:tc>
                <a:tc>
                  <a:txBody>
                    <a:bodyPr/>
                    <a:lstStyle/>
                    <a:p>
                      <a:pPr>
                        <a:buNone/>
                      </a:pPr>
                      <a:endParaRPr lang="en-US"/>
                    </a:p>
                    <a:p>
                      <a:pPr>
                        <a:buNone/>
                      </a:pPr>
                      <a:r>
                        <a:rPr lang="en-US" sz="2600">
                          <a:solidFill>
                            <a:srgbClr val="FFFF00"/>
                          </a:solidFill>
                        </a:rPr>
                        <a:t>Quan niệm về cái gì quý nhất</a:t>
                      </a:r>
                    </a:p>
                  </a:txBody>
                  <a:tcPr/>
                </a:tc>
                <a:tc>
                  <a:txBody>
                    <a:bodyPr/>
                    <a:lstStyle/>
                    <a:p>
                      <a:pPr>
                        <a:buNone/>
                      </a:pPr>
                      <a:endParaRPr lang="en-US"/>
                    </a:p>
                    <a:p>
                      <a:pPr algn="ctr">
                        <a:buNone/>
                      </a:pPr>
                      <a:r>
                        <a:rPr lang="en-US" sz="2600">
                          <a:solidFill>
                            <a:srgbClr val="FFFF00"/>
                          </a:solidFill>
                        </a:rPr>
                        <a:t>Lí lẽ bảo vệ ý kiến</a:t>
                      </a:r>
                    </a:p>
                  </a:txBody>
                  <a:tcPr>
                    <a:solidFill>
                      <a:schemeClr val="accent1"/>
                    </a:solidFill>
                  </a:tcPr>
                </a:tc>
                <a:extLst>
                  <a:ext uri="{0D108BD9-81ED-4DB2-BD59-A6C34878D82A}">
                    <a16:rowId xmlns:a16="http://schemas.microsoft.com/office/drawing/2014/main" val="10000"/>
                  </a:ext>
                </a:extLst>
              </a:tr>
              <a:tr h="874395">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r h="874395">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2"/>
                  </a:ext>
                </a:extLst>
              </a:tr>
              <a:tr h="874395">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p:nvPr/>
        </p:nvGraphicFramePr>
        <p:xfrm>
          <a:off x="702945" y="3282950"/>
          <a:ext cx="11003280" cy="2235200"/>
        </p:xfrm>
        <a:graphic>
          <a:graphicData uri="http://schemas.openxmlformats.org/drawingml/2006/table">
            <a:tbl>
              <a:tblPr firstRow="1" bandRow="1">
                <a:tableStyleId>{5C22544A-7EE6-4342-B048-85BDC9FD1C3A}</a:tableStyleId>
              </a:tblPr>
              <a:tblGrid>
                <a:gridCol w="2014220">
                  <a:extLst>
                    <a:ext uri="{9D8B030D-6E8A-4147-A177-3AD203B41FA5}">
                      <a16:colId xmlns:a16="http://schemas.microsoft.com/office/drawing/2014/main" val="20000"/>
                    </a:ext>
                  </a:extLst>
                </a:gridCol>
                <a:gridCol w="3122295">
                  <a:extLst>
                    <a:ext uri="{9D8B030D-6E8A-4147-A177-3AD203B41FA5}">
                      <a16:colId xmlns:a16="http://schemas.microsoft.com/office/drawing/2014/main" val="20001"/>
                    </a:ext>
                  </a:extLst>
                </a:gridCol>
                <a:gridCol w="5866765">
                  <a:extLst>
                    <a:ext uri="{9D8B030D-6E8A-4147-A177-3AD203B41FA5}">
                      <a16:colId xmlns:a16="http://schemas.microsoft.com/office/drawing/2014/main" val="20002"/>
                    </a:ext>
                  </a:extLst>
                </a:gridCol>
              </a:tblGrid>
              <a:tr h="1117600">
                <a:tc>
                  <a:txBody>
                    <a:bodyPr/>
                    <a:lstStyle/>
                    <a:p>
                      <a:pPr algn="ctr">
                        <a:buNone/>
                      </a:pPr>
                      <a:r>
                        <a:rPr lang="en-US" sz="2600"/>
                        <a:t>Nhân vật</a:t>
                      </a:r>
                    </a:p>
                  </a:txBody>
                  <a:tcPr/>
                </a:tc>
                <a:tc>
                  <a:txBody>
                    <a:bodyPr/>
                    <a:lstStyle/>
                    <a:p>
                      <a:pPr algn="ctr">
                        <a:buNone/>
                      </a:pPr>
                      <a:r>
                        <a:rPr lang="en-US" sz="2600"/>
                        <a:t>Quan niệm về cái gì quý nhất</a:t>
                      </a:r>
                    </a:p>
                  </a:txBody>
                  <a:tcPr/>
                </a:tc>
                <a:tc>
                  <a:txBody>
                    <a:bodyPr/>
                    <a:lstStyle/>
                    <a:p>
                      <a:pPr algn="ctr">
                        <a:buNone/>
                      </a:pPr>
                      <a:r>
                        <a:rPr lang="en-US" sz="2600"/>
                        <a:t>Lí lẽ bảo vệ ý kiến</a:t>
                      </a:r>
                    </a:p>
                  </a:txBody>
                  <a:tcPr/>
                </a:tc>
                <a:extLst>
                  <a:ext uri="{0D108BD9-81ED-4DB2-BD59-A6C34878D82A}">
                    <a16:rowId xmlns:a16="http://schemas.microsoft.com/office/drawing/2014/main" val="10000"/>
                  </a:ext>
                </a:extLst>
              </a:tr>
              <a:tr h="1117600">
                <a:tc>
                  <a:txBody>
                    <a:bodyPr/>
                    <a:lstStyle/>
                    <a:p>
                      <a:pPr algn="ctr">
                        <a:buNone/>
                      </a:pPr>
                      <a:endParaRPr lang="en-US" sz="2600" b="1"/>
                    </a:p>
                    <a:p>
                      <a:pPr algn="ctr">
                        <a:buNone/>
                      </a:pPr>
                      <a:r>
                        <a:rPr lang="en-US" sz="2600" b="1"/>
                        <a:t>Hùng</a:t>
                      </a:r>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bl>
          </a:graphicData>
        </a:graphic>
      </p:graphicFrame>
      <p:sp>
        <p:nvSpPr>
          <p:cNvPr id="5" name="Cloud Callout 4"/>
          <p:cNvSpPr/>
          <p:nvPr/>
        </p:nvSpPr>
        <p:spPr>
          <a:xfrm>
            <a:off x="2222493" y="374967"/>
            <a:ext cx="9569450" cy="2372995"/>
          </a:xfrm>
          <a:prstGeom prst="cloudCallout">
            <a:avLst>
              <a:gd name="adj1" fmla="val -58906"/>
              <a:gd name="adj2" fmla="val -6435"/>
            </a:avLst>
          </a:prstGeom>
          <a:solidFill>
            <a:schemeClr val="accent2">
              <a:lumMod val="20000"/>
              <a:lumOff val="80000"/>
            </a:schemeClr>
          </a:solidFill>
          <a:ln w="12700" cmpd="sng">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x-none" sz="2600" b="1" dirty="0">
                <a:solidFill>
                  <a:srgbClr val="002060"/>
                </a:solidFill>
                <a:latin typeface="Times New Roman" panose="02020603050405020304" pitchFamily="18" charset="0"/>
                <a:sym typeface="+mn-ea"/>
              </a:rPr>
              <a:t>Theo tớ, quý nhất là lúa gạo. Các cậu có thấy ai không ăn mà sống được không?</a:t>
            </a:r>
          </a:p>
        </p:txBody>
      </p:sp>
      <p:sp>
        <p:nvSpPr>
          <p:cNvPr id="6" name="Text Box 5"/>
          <p:cNvSpPr txBox="1"/>
          <p:nvPr/>
        </p:nvSpPr>
        <p:spPr>
          <a:xfrm>
            <a:off x="3190875" y="4805045"/>
            <a:ext cx="2416810" cy="491490"/>
          </a:xfrm>
          <a:prstGeom prst="rect">
            <a:avLst/>
          </a:prstGeom>
          <a:noFill/>
        </p:spPr>
        <p:txBody>
          <a:bodyPr wrap="square" rtlCol="0">
            <a:spAutoFit/>
          </a:bodyPr>
          <a:lstStyle/>
          <a:p>
            <a:r>
              <a:rPr lang="en-US" sz="2600" b="1"/>
              <a:t>Lúa gạo</a:t>
            </a:r>
          </a:p>
        </p:txBody>
      </p:sp>
      <p:sp>
        <p:nvSpPr>
          <p:cNvPr id="7" name="Text Box 6"/>
          <p:cNvSpPr txBox="1"/>
          <p:nvPr/>
        </p:nvSpPr>
        <p:spPr>
          <a:xfrm>
            <a:off x="6560820" y="4805045"/>
            <a:ext cx="3491865" cy="491490"/>
          </a:xfrm>
          <a:prstGeom prst="rect">
            <a:avLst/>
          </a:prstGeom>
          <a:noFill/>
        </p:spPr>
        <p:txBody>
          <a:bodyPr wrap="square" rtlCol="0">
            <a:spAutoFit/>
          </a:bodyPr>
          <a:lstStyle/>
          <a:p>
            <a:r>
              <a:rPr lang="en-US" sz="2600" b="1"/>
              <a:t>Có ăn mới sống được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1535</Words>
  <Application>Microsoft Office PowerPoint</Application>
  <PresentationFormat>Widescreen</PresentationFormat>
  <Paragraphs>128</Paragraphs>
  <Slides>22</Slides>
  <Notes>0</Notes>
  <HiddenSlides>0</HiddenSlides>
  <MMClips>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Arial</vt:lpstr>
      <vt:lpstr>Calibri</vt:lpstr>
      <vt:lpstr>Calibri Light</vt:lpstr>
      <vt:lpstr>Times New Roman</vt:lpstr>
      <vt:lpstr>Office Theme</vt:lpstr>
      <vt:lpstr>Paintbrush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Hà My Ngô</dc:creator>
  <cp:lastModifiedBy>My Hà</cp:lastModifiedBy>
  <cp:revision>5</cp:revision>
  <dcterms:created xsi:type="dcterms:W3CDTF">2021-12-01T17:24:00Z</dcterms:created>
  <dcterms:modified xsi:type="dcterms:W3CDTF">2022-10-29T10:45:36Z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1D8A328BF43849C2A0077BC9BB093489</vt:lpwstr>
  </property>
  <property fmtid="{D5CDD505-2E9C-101B-9397-08002B2CF9AE}" pid="3" name="KSOProductBuildVer">
    <vt:lpwstr>1033-11.2.0.10382</vt:lpwstr>
  </property>
</Properties>
</file>