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77" r:id="rId1"/>
  </p:sldMasterIdLst>
  <p:notesMasterIdLst>
    <p:notesMasterId r:id="rId22"/>
  </p:notesMasterIdLst>
  <p:sldIdLst>
    <p:sldId id="2007577262" r:id="rId2"/>
    <p:sldId id="2007577263" r:id="rId3"/>
    <p:sldId id="413" r:id="rId4"/>
    <p:sldId id="414" r:id="rId5"/>
    <p:sldId id="403" r:id="rId6"/>
    <p:sldId id="391" r:id="rId7"/>
    <p:sldId id="390" r:id="rId8"/>
    <p:sldId id="404" r:id="rId9"/>
    <p:sldId id="415" r:id="rId10"/>
    <p:sldId id="416" r:id="rId11"/>
    <p:sldId id="417" r:id="rId12"/>
    <p:sldId id="418" r:id="rId13"/>
    <p:sldId id="419" r:id="rId14"/>
    <p:sldId id="2007577264" r:id="rId15"/>
    <p:sldId id="420" r:id="rId16"/>
    <p:sldId id="421" r:id="rId17"/>
    <p:sldId id="422" r:id="rId18"/>
    <p:sldId id="2007577265" r:id="rId19"/>
    <p:sldId id="423" r:id="rId20"/>
    <p:sldId id="2007577266"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1" autoAdjust="0"/>
    <p:restoredTop sz="92947" autoAdjust="0"/>
  </p:normalViewPr>
  <p:slideViewPr>
    <p:cSldViewPr>
      <p:cViewPr varScale="1">
        <p:scale>
          <a:sx n="58" d="100"/>
          <a:sy n="58" d="100"/>
        </p:scale>
        <p:origin x="464" y="41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BB207547-D001-074A-BE66-FE3424523B5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NI-Times" pitchFamily="2" charset="0"/>
              </a:defRPr>
            </a:lvl1pPr>
          </a:lstStyle>
          <a:p>
            <a:pPr>
              <a:defRPr/>
            </a:pPr>
            <a:endParaRPr lang="en-US"/>
          </a:p>
        </p:txBody>
      </p:sp>
      <p:sp>
        <p:nvSpPr>
          <p:cNvPr id="168963" name="Rectangle 3">
            <a:extLst>
              <a:ext uri="{FF2B5EF4-FFF2-40B4-BE49-F238E27FC236}">
                <a16:creationId xmlns:a16="http://schemas.microsoft.com/office/drawing/2014/main" id="{2B33301D-E4F0-1240-B9C6-68C20C6B3B9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NI-Times" pitchFamily="2" charset="0"/>
              </a:defRPr>
            </a:lvl1pPr>
          </a:lstStyle>
          <a:p>
            <a:pPr>
              <a:defRPr/>
            </a:pPr>
            <a:endParaRPr lang="en-US"/>
          </a:p>
        </p:txBody>
      </p:sp>
      <p:sp>
        <p:nvSpPr>
          <p:cNvPr id="18436" name="Rectangle 4">
            <a:extLst>
              <a:ext uri="{FF2B5EF4-FFF2-40B4-BE49-F238E27FC236}">
                <a16:creationId xmlns:a16="http://schemas.microsoft.com/office/drawing/2014/main" id="{035A9699-277A-A347-96CC-31B5664A5C22}"/>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5" name="Rectangle 5">
            <a:extLst>
              <a:ext uri="{FF2B5EF4-FFF2-40B4-BE49-F238E27FC236}">
                <a16:creationId xmlns:a16="http://schemas.microsoft.com/office/drawing/2014/main" id="{D3267946-9F3F-7840-916B-DDB30A6F60C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8966" name="Rectangle 6">
            <a:extLst>
              <a:ext uri="{FF2B5EF4-FFF2-40B4-BE49-F238E27FC236}">
                <a16:creationId xmlns:a16="http://schemas.microsoft.com/office/drawing/2014/main" id="{6D307235-073E-334D-90B5-E508572EAB6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NI-Times" pitchFamily="2" charset="0"/>
              </a:defRPr>
            </a:lvl1pPr>
          </a:lstStyle>
          <a:p>
            <a:pPr>
              <a:defRPr/>
            </a:pPr>
            <a:endParaRPr lang="en-US"/>
          </a:p>
        </p:txBody>
      </p:sp>
      <p:sp>
        <p:nvSpPr>
          <p:cNvPr id="168967" name="Rectangle 7">
            <a:extLst>
              <a:ext uri="{FF2B5EF4-FFF2-40B4-BE49-F238E27FC236}">
                <a16:creationId xmlns:a16="http://schemas.microsoft.com/office/drawing/2014/main" id="{A45D50F6-AE5B-E045-A3F6-32DEAAD1274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NI-Times" pitchFamily="2" charset="0"/>
              </a:defRPr>
            </a:lvl1pPr>
          </a:lstStyle>
          <a:p>
            <a:fld id="{057D9A58-8ECE-2D48-92AD-C9592655E0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I-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VNI-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VNI-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VNI-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VNI-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4A354180-8E8D-6C46-B7E2-A107C02A8D0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3D2C7BE1-B9C8-DC48-A4E2-FAEDD2A2787A}"/>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D3A62AFE-5DEE-154F-9BB9-9B32CA59E86F}"/>
              </a:ext>
            </a:extLst>
          </p:cNvPr>
          <p:cNvSpPr>
            <a:spLocks noGrp="1"/>
          </p:cNvSpPr>
          <p:nvPr>
            <p:ph type="sldNum" sz="quarter" idx="12"/>
          </p:nvPr>
        </p:nvSpPr>
        <p:spPr/>
        <p:txBody>
          <a:bodyPr/>
          <a:lstStyle>
            <a:lvl1pPr>
              <a:defRPr/>
            </a:lvl1pPr>
          </a:lstStyle>
          <a:p>
            <a:fld id="{59622B8F-FFCC-3340-B24C-CD5159C3127D}" type="slidenum">
              <a:rPr lang="en-US" altLang="en-US"/>
              <a:pPr/>
              <a:t>‹#›</a:t>
            </a:fld>
            <a:endParaRPr lang="en-US" altLang="en-US"/>
          </a:p>
        </p:txBody>
      </p:sp>
    </p:spTree>
    <p:extLst>
      <p:ext uri="{BB962C8B-B14F-4D97-AF65-F5344CB8AC3E}">
        <p14:creationId xmlns:p14="http://schemas.microsoft.com/office/powerpoint/2010/main" val="285118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919B5B8B-143A-5040-A698-A0E77589A41A}"/>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BF34899E-ABB2-8F4B-AB19-A07746AE1964}"/>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0AE19A6B-3AD3-F14F-A43D-E824EFAA866B}"/>
              </a:ext>
            </a:extLst>
          </p:cNvPr>
          <p:cNvSpPr>
            <a:spLocks noGrp="1"/>
          </p:cNvSpPr>
          <p:nvPr>
            <p:ph type="sldNum" sz="quarter" idx="12"/>
          </p:nvPr>
        </p:nvSpPr>
        <p:spPr/>
        <p:txBody>
          <a:bodyPr/>
          <a:lstStyle>
            <a:lvl1pPr>
              <a:defRPr/>
            </a:lvl1pPr>
          </a:lstStyle>
          <a:p>
            <a:fld id="{7164F1C4-F17A-C140-BC52-0A1E6F860F39}" type="slidenum">
              <a:rPr lang="en-US" altLang="en-US"/>
              <a:pPr/>
              <a:t>‹#›</a:t>
            </a:fld>
            <a:endParaRPr lang="en-US" altLang="en-US"/>
          </a:p>
        </p:txBody>
      </p:sp>
    </p:spTree>
    <p:extLst>
      <p:ext uri="{BB962C8B-B14F-4D97-AF65-F5344CB8AC3E}">
        <p14:creationId xmlns:p14="http://schemas.microsoft.com/office/powerpoint/2010/main" val="249329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AD53DEB5-88BD-2641-8F1D-1B30CFC78DCC}"/>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1C1C787A-A88C-2945-A6DF-9FF85D8F871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0C1728B1-74E7-F04C-9E30-3A4A40DC40C6}"/>
              </a:ext>
            </a:extLst>
          </p:cNvPr>
          <p:cNvSpPr>
            <a:spLocks noGrp="1"/>
          </p:cNvSpPr>
          <p:nvPr>
            <p:ph type="sldNum" sz="quarter" idx="12"/>
          </p:nvPr>
        </p:nvSpPr>
        <p:spPr/>
        <p:txBody>
          <a:bodyPr/>
          <a:lstStyle>
            <a:lvl1pPr>
              <a:defRPr/>
            </a:lvl1pPr>
          </a:lstStyle>
          <a:p>
            <a:fld id="{CCD720F2-868A-7E4D-9233-0432CDEFF627}" type="slidenum">
              <a:rPr lang="en-US" altLang="en-US"/>
              <a:pPr/>
              <a:t>‹#›</a:t>
            </a:fld>
            <a:endParaRPr lang="en-US" altLang="en-US"/>
          </a:p>
        </p:txBody>
      </p:sp>
    </p:spTree>
    <p:extLst>
      <p:ext uri="{BB962C8B-B14F-4D97-AF65-F5344CB8AC3E}">
        <p14:creationId xmlns:p14="http://schemas.microsoft.com/office/powerpoint/2010/main" val="363020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148BED44-9A94-6441-820D-C42F6388D393}"/>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0A96274E-7C3A-6F4B-A768-7BBBF9719990}"/>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A43CD980-3A4E-C541-84B2-0B912A40526D}"/>
              </a:ext>
            </a:extLst>
          </p:cNvPr>
          <p:cNvSpPr>
            <a:spLocks noGrp="1"/>
          </p:cNvSpPr>
          <p:nvPr>
            <p:ph type="sldNum" sz="quarter" idx="12"/>
          </p:nvPr>
        </p:nvSpPr>
        <p:spPr/>
        <p:txBody>
          <a:bodyPr/>
          <a:lstStyle>
            <a:lvl1pPr>
              <a:defRPr/>
            </a:lvl1pPr>
          </a:lstStyle>
          <a:p>
            <a:fld id="{830EB459-033F-3F4B-BE6E-CD5865929746}" type="slidenum">
              <a:rPr lang="en-US" altLang="en-US"/>
              <a:pPr/>
              <a:t>‹#›</a:t>
            </a:fld>
            <a:endParaRPr lang="en-US" altLang="en-US"/>
          </a:p>
        </p:txBody>
      </p:sp>
    </p:spTree>
    <p:extLst>
      <p:ext uri="{BB962C8B-B14F-4D97-AF65-F5344CB8AC3E}">
        <p14:creationId xmlns:p14="http://schemas.microsoft.com/office/powerpoint/2010/main" val="142419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90D5D85C-FFDF-FF42-BF30-B31C154C2CC4}"/>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BF3B4DBE-BF7E-7841-836F-A5AC1658D00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5440C4BD-C49F-C24D-B94F-7361750A1F93}"/>
              </a:ext>
            </a:extLst>
          </p:cNvPr>
          <p:cNvSpPr>
            <a:spLocks noGrp="1"/>
          </p:cNvSpPr>
          <p:nvPr>
            <p:ph type="sldNum" sz="quarter" idx="12"/>
          </p:nvPr>
        </p:nvSpPr>
        <p:spPr/>
        <p:txBody>
          <a:bodyPr/>
          <a:lstStyle>
            <a:lvl1pPr>
              <a:defRPr/>
            </a:lvl1pPr>
          </a:lstStyle>
          <a:p>
            <a:fld id="{AF40E44B-A43C-844B-9E18-EBE8799FFACA}" type="slidenum">
              <a:rPr lang="en-US" altLang="en-US"/>
              <a:pPr/>
              <a:t>‹#›</a:t>
            </a:fld>
            <a:endParaRPr lang="en-US" altLang="en-US"/>
          </a:p>
        </p:txBody>
      </p:sp>
    </p:spTree>
    <p:extLst>
      <p:ext uri="{BB962C8B-B14F-4D97-AF65-F5344CB8AC3E}">
        <p14:creationId xmlns:p14="http://schemas.microsoft.com/office/powerpoint/2010/main" val="303775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427DE98-E96D-7C4D-9847-8F69A8AE6115}"/>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9DAA58EC-8579-6447-A5BA-F871BE22108D}"/>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4CCA1028-A09F-794B-A296-E6FE10E4C4F6}"/>
              </a:ext>
            </a:extLst>
          </p:cNvPr>
          <p:cNvSpPr>
            <a:spLocks noGrp="1"/>
          </p:cNvSpPr>
          <p:nvPr>
            <p:ph type="sldNum" sz="quarter" idx="12"/>
          </p:nvPr>
        </p:nvSpPr>
        <p:spPr/>
        <p:txBody>
          <a:bodyPr/>
          <a:lstStyle>
            <a:lvl1pPr>
              <a:defRPr/>
            </a:lvl1pPr>
          </a:lstStyle>
          <a:p>
            <a:fld id="{88D6C263-8DE9-1E49-994C-56E4D1784519}" type="slidenum">
              <a:rPr lang="en-US" altLang="en-US"/>
              <a:pPr/>
              <a:t>‹#›</a:t>
            </a:fld>
            <a:endParaRPr lang="en-US" altLang="en-US"/>
          </a:p>
        </p:txBody>
      </p:sp>
    </p:spTree>
    <p:extLst>
      <p:ext uri="{BB962C8B-B14F-4D97-AF65-F5344CB8AC3E}">
        <p14:creationId xmlns:p14="http://schemas.microsoft.com/office/powerpoint/2010/main" val="297897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338DB452-0231-6A4B-957C-C992A69346C3}"/>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id="{8C7A8601-DC18-E244-BE6F-72CA6DBD04A2}"/>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18B834BE-F9C9-6B48-A7F0-31FD586164D1}"/>
              </a:ext>
            </a:extLst>
          </p:cNvPr>
          <p:cNvSpPr>
            <a:spLocks noGrp="1"/>
          </p:cNvSpPr>
          <p:nvPr>
            <p:ph type="sldNum" sz="quarter" idx="12"/>
          </p:nvPr>
        </p:nvSpPr>
        <p:spPr/>
        <p:txBody>
          <a:bodyPr/>
          <a:lstStyle>
            <a:lvl1pPr>
              <a:defRPr/>
            </a:lvl1pPr>
          </a:lstStyle>
          <a:p>
            <a:fld id="{B51035AA-93CA-4A4B-956E-9BF1EB089A48}" type="slidenum">
              <a:rPr lang="en-US" altLang="en-US"/>
              <a:pPr/>
              <a:t>‹#›</a:t>
            </a:fld>
            <a:endParaRPr lang="en-US" altLang="en-US"/>
          </a:p>
        </p:txBody>
      </p:sp>
    </p:spTree>
    <p:extLst>
      <p:ext uri="{BB962C8B-B14F-4D97-AF65-F5344CB8AC3E}">
        <p14:creationId xmlns:p14="http://schemas.microsoft.com/office/powerpoint/2010/main" val="42445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413CB09E-553C-9C4E-87DB-BDF325D8C745}"/>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CB28F8C1-37A6-C649-839B-8B01EAFA7692}"/>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6C2DAF6F-F0AB-AC4C-93FF-155BFD691E73}"/>
              </a:ext>
            </a:extLst>
          </p:cNvPr>
          <p:cNvSpPr>
            <a:spLocks noGrp="1"/>
          </p:cNvSpPr>
          <p:nvPr>
            <p:ph type="sldNum" sz="quarter" idx="12"/>
          </p:nvPr>
        </p:nvSpPr>
        <p:spPr/>
        <p:txBody>
          <a:bodyPr/>
          <a:lstStyle>
            <a:lvl1pPr>
              <a:defRPr/>
            </a:lvl1pPr>
          </a:lstStyle>
          <a:p>
            <a:fld id="{A1BBD7D8-834F-3148-9476-395D300F0933}" type="slidenum">
              <a:rPr lang="en-US" altLang="en-US"/>
              <a:pPr/>
              <a:t>‹#›</a:t>
            </a:fld>
            <a:endParaRPr lang="en-US" altLang="en-US"/>
          </a:p>
        </p:txBody>
      </p:sp>
    </p:spTree>
    <p:extLst>
      <p:ext uri="{BB962C8B-B14F-4D97-AF65-F5344CB8AC3E}">
        <p14:creationId xmlns:p14="http://schemas.microsoft.com/office/powerpoint/2010/main" val="386047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B4F71EC5-2734-2444-9213-EB9401595334}"/>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F8E1EC6D-2D25-2149-AADC-7446746FE605}"/>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365A516D-6640-E342-A15F-8E11E3528502}"/>
              </a:ext>
            </a:extLst>
          </p:cNvPr>
          <p:cNvSpPr>
            <a:spLocks noGrp="1"/>
          </p:cNvSpPr>
          <p:nvPr>
            <p:ph type="sldNum" sz="quarter" idx="12"/>
          </p:nvPr>
        </p:nvSpPr>
        <p:spPr/>
        <p:txBody>
          <a:bodyPr/>
          <a:lstStyle>
            <a:lvl1pPr>
              <a:defRPr/>
            </a:lvl1pPr>
          </a:lstStyle>
          <a:p>
            <a:fld id="{567670E2-5642-CA43-AFF0-FC95C9B616F9}" type="slidenum">
              <a:rPr lang="en-US" altLang="en-US"/>
              <a:pPr/>
              <a:t>‹#›</a:t>
            </a:fld>
            <a:endParaRPr lang="en-US" altLang="en-US"/>
          </a:p>
        </p:txBody>
      </p:sp>
    </p:spTree>
    <p:extLst>
      <p:ext uri="{BB962C8B-B14F-4D97-AF65-F5344CB8AC3E}">
        <p14:creationId xmlns:p14="http://schemas.microsoft.com/office/powerpoint/2010/main" val="200724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BD74ECEE-F1E7-A047-9579-C3ECF3B82E08}"/>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CCCA3938-7F85-7946-8596-0AFF68F2AED4}"/>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BF09257D-EB2C-1346-8221-917D24E2302D}"/>
              </a:ext>
            </a:extLst>
          </p:cNvPr>
          <p:cNvSpPr>
            <a:spLocks noGrp="1"/>
          </p:cNvSpPr>
          <p:nvPr>
            <p:ph type="sldNum" sz="quarter" idx="12"/>
          </p:nvPr>
        </p:nvSpPr>
        <p:spPr/>
        <p:txBody>
          <a:bodyPr/>
          <a:lstStyle>
            <a:lvl1pPr>
              <a:defRPr/>
            </a:lvl1pPr>
          </a:lstStyle>
          <a:p>
            <a:fld id="{09E058D1-281D-7B45-95FB-FB4F00CF0462}" type="slidenum">
              <a:rPr lang="en-US" altLang="en-US"/>
              <a:pPr/>
              <a:t>‹#›</a:t>
            </a:fld>
            <a:endParaRPr lang="en-US" altLang="en-US"/>
          </a:p>
        </p:txBody>
      </p:sp>
    </p:spTree>
    <p:extLst>
      <p:ext uri="{BB962C8B-B14F-4D97-AF65-F5344CB8AC3E}">
        <p14:creationId xmlns:p14="http://schemas.microsoft.com/office/powerpoint/2010/main" val="360535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C38FB76D-0D63-DE47-B363-41FBAEF43649}"/>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092D3C89-C606-3D46-A42F-433F991E6A1A}"/>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250CCEB5-7051-E147-9C4D-6D019589A977}"/>
              </a:ext>
            </a:extLst>
          </p:cNvPr>
          <p:cNvSpPr>
            <a:spLocks noGrp="1"/>
          </p:cNvSpPr>
          <p:nvPr>
            <p:ph type="sldNum" sz="quarter" idx="12"/>
          </p:nvPr>
        </p:nvSpPr>
        <p:spPr/>
        <p:txBody>
          <a:bodyPr/>
          <a:lstStyle>
            <a:lvl1pPr>
              <a:defRPr/>
            </a:lvl1pPr>
          </a:lstStyle>
          <a:p>
            <a:fld id="{820167ED-78CA-DA4D-959D-5EBFAF121A84}" type="slidenum">
              <a:rPr lang="en-US" altLang="en-US"/>
              <a:pPr/>
              <a:t>‹#›</a:t>
            </a:fld>
            <a:endParaRPr lang="en-US" altLang="en-US"/>
          </a:p>
        </p:txBody>
      </p:sp>
    </p:spTree>
    <p:extLst>
      <p:ext uri="{BB962C8B-B14F-4D97-AF65-F5344CB8AC3E}">
        <p14:creationId xmlns:p14="http://schemas.microsoft.com/office/powerpoint/2010/main" val="7778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70C12134-0C4A-C947-BC95-BE27C0A9874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a16="http://schemas.microsoft.com/office/drawing/2014/main" id="{CF169E04-0D53-3441-932B-81BB4CA0C32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A8EB93B2-A189-1843-A090-54F45FC1AC8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Nơi giữ chỗ cho Chân trang 4">
            <a:extLst>
              <a:ext uri="{FF2B5EF4-FFF2-40B4-BE49-F238E27FC236}">
                <a16:creationId xmlns:a16="http://schemas.microsoft.com/office/drawing/2014/main" id="{A6D16D9B-343F-C04C-B589-00225AEA8E6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5A6678CA-875F-5A4E-B17F-6B73469C49F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9DC2F73-6F3E-684B-80E0-9D44EBAD2C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B65B2E73-3434-A740-A9FC-94F03CDA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D093E13B-0C53-D64B-BF0A-092E9E5A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22A018FE-86F6-2C4C-A6EF-0C753BE8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EA714BB-2AE7-4C4F-8FD2-60023FD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50FBF74E-81A1-2144-A1F2-2D01D64E2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7B926B2C-DCB7-5E43-80BA-5F904848D5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3FD5D-E186-B748-93E7-BC92ED4980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E7FF79F1-FFDE-514C-8A81-3C1D2652DFBF}"/>
              </a:ext>
            </a:extLst>
          </p:cNvPr>
          <p:cNvSpPr>
            <a:spLocks noChangeArrowheads="1" noChangeShapeType="1" noTextEdit="1"/>
          </p:cNvSpPr>
          <p:nvPr/>
        </p:nvSpPr>
        <p:spPr bwMode="auto">
          <a:xfrm>
            <a:off x="3810001" y="2074730"/>
            <a:ext cx="4565262" cy="928687"/>
          </a:xfrm>
          <a:prstGeom prst="rect">
            <a:avLst/>
          </a:prstGeom>
        </p:spPr>
        <p:txBody>
          <a:bodyPr wrap="none" fromWordArt="1">
            <a:prstTxWarp prst="textPlain">
              <a:avLst>
                <a:gd name="adj" fmla="val 50000"/>
              </a:avLst>
            </a:prstTxWarp>
          </a:bodyPr>
          <a:lstStyle/>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Hoạt động ngoài giờ chính khoá</a:t>
            </a:r>
          </a:p>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Giáo dục an toàn giao thông</a:t>
            </a:r>
          </a:p>
        </p:txBody>
      </p:sp>
      <p:sp>
        <p:nvSpPr>
          <p:cNvPr id="22537" name="TextBox 3">
            <a:extLst>
              <a:ext uri="{FF2B5EF4-FFF2-40B4-BE49-F238E27FC236}">
                <a16:creationId xmlns:a16="http://schemas.microsoft.com/office/drawing/2014/main" id="{BC7C0D4D-3171-D547-826C-F23AAD6D9B16}"/>
              </a:ext>
            </a:extLst>
          </p:cNvPr>
          <p:cNvSpPr txBox="1">
            <a:spLocks noChangeArrowheads="1"/>
          </p:cNvSpPr>
          <p:nvPr/>
        </p:nvSpPr>
        <p:spPr bwMode="auto">
          <a:xfrm>
            <a:off x="2176463" y="311151"/>
            <a:ext cx="80311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r>
              <a:rPr lang="en-US" altLang="vi-VN" sz="2340" b="1" dirty="0">
                <a:solidFill>
                  <a:srgbClr val="FF0000"/>
                </a:solidFill>
              </a:rPr>
              <a:t>PHÒNG GIÁO DỤC VÀ ĐÀO TẠO QUẬN LONG BIÊN</a:t>
            </a:r>
          </a:p>
          <a:p>
            <a:pPr algn="ctr" eaLnBrk="1" hangingPunct="1">
              <a:spcBef>
                <a:spcPct val="0"/>
              </a:spcBef>
              <a:buFontTx/>
              <a:buNone/>
              <a:defRPr/>
            </a:pPr>
            <a:r>
              <a:rPr lang="en-US" altLang="vi-VN" sz="2340" b="1" dirty="0">
                <a:solidFill>
                  <a:srgbClr val="FF0000"/>
                </a:solidFill>
              </a:rPr>
              <a:t>TRƯỜNG TIỂU HỌC PHÚC LỢI</a:t>
            </a:r>
          </a:p>
        </p:txBody>
      </p:sp>
      <p:sp>
        <p:nvSpPr>
          <p:cNvPr id="15370" name="TextBox 10">
            <a:extLst>
              <a:ext uri="{FF2B5EF4-FFF2-40B4-BE49-F238E27FC236}">
                <a16:creationId xmlns:a16="http://schemas.microsoft.com/office/drawing/2014/main" id="{8E700BE0-80F3-A540-9EC2-93488D535EF1}"/>
              </a:ext>
            </a:extLst>
          </p:cNvPr>
          <p:cNvSpPr txBox="1">
            <a:spLocks noChangeArrowheads="1"/>
          </p:cNvSpPr>
          <p:nvPr/>
        </p:nvSpPr>
        <p:spPr bwMode="auto">
          <a:xfrm>
            <a:off x="895350" y="3578225"/>
            <a:ext cx="10847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dirty="0" err="1">
                <a:solidFill>
                  <a:srgbClr val="0000FF"/>
                </a:solidFill>
                <a:latin typeface="Times New Roman" panose="02020603050405020304" pitchFamily="18" charset="0"/>
              </a:rPr>
              <a:t>Bài</a:t>
            </a:r>
            <a:r>
              <a:rPr lang="en-US" altLang="en-US" sz="4800" b="1" dirty="0">
                <a:solidFill>
                  <a:srgbClr val="0000FF"/>
                </a:solidFill>
                <a:latin typeface="Times New Roman" panose="02020603050405020304" pitchFamily="18" charset="0"/>
              </a:rPr>
              <a:t> 4: </a:t>
            </a:r>
            <a:r>
              <a:rPr lang="en-US" altLang="en-US" sz="4800" b="1" dirty="0" err="1">
                <a:solidFill>
                  <a:srgbClr val="0000FF"/>
                </a:solidFill>
                <a:latin typeface="Times New Roman" panose="02020603050405020304" pitchFamily="18" charset="0"/>
              </a:rPr>
              <a:t>Ứng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xử</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khi</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gặp</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sự</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cố</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giao</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thông</a:t>
            </a:r>
            <a:endParaRPr lang="en-US" altLang="en-US" sz="4800" b="1" dirty="0">
              <a:solidFill>
                <a:srgbClr val="0000FF"/>
              </a:solidFill>
              <a:latin typeface="Times New Roman" panose="02020603050405020304" pitchFamily="18" charset="0"/>
            </a:endParaRPr>
          </a:p>
        </p:txBody>
      </p:sp>
      <p:sp>
        <p:nvSpPr>
          <p:cNvPr id="22539" name="TextBox 10">
            <a:extLst>
              <a:ext uri="{FF2B5EF4-FFF2-40B4-BE49-F238E27FC236}">
                <a16:creationId xmlns:a16="http://schemas.microsoft.com/office/drawing/2014/main" id="{E9108BAA-3CD8-974D-9A57-6A1033BB60FA}"/>
              </a:ext>
            </a:extLst>
          </p:cNvPr>
          <p:cNvSpPr txBox="1">
            <a:spLocks noChangeArrowheads="1"/>
          </p:cNvSpPr>
          <p:nvPr/>
        </p:nvSpPr>
        <p:spPr bwMode="auto">
          <a:xfrm>
            <a:off x="2566989" y="5319714"/>
            <a:ext cx="7058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r>
              <a:rPr lang="en-US" altLang="en-US" sz="2340" b="1" i="1" dirty="0" err="1">
                <a:solidFill>
                  <a:srgbClr val="0000FF"/>
                </a:solidFill>
              </a:rPr>
              <a:t>Năm</a:t>
            </a:r>
            <a:r>
              <a:rPr lang="en-US" altLang="en-US" sz="2340" b="1" i="1" dirty="0">
                <a:solidFill>
                  <a:srgbClr val="0000FF"/>
                </a:solidFill>
              </a:rPr>
              <a:t> </a:t>
            </a:r>
            <a:r>
              <a:rPr lang="en-US" altLang="en-US" sz="2340" b="1" i="1" dirty="0" err="1">
                <a:solidFill>
                  <a:srgbClr val="0000FF"/>
                </a:solidFill>
              </a:rPr>
              <a:t>học</a:t>
            </a:r>
            <a:r>
              <a:rPr lang="en-US" altLang="en-US" sz="2340" b="1" i="1" dirty="0">
                <a:solidFill>
                  <a:srgbClr val="0000FF"/>
                </a:solidFill>
              </a:rPr>
              <a:t> 2022 - 2023</a:t>
            </a:r>
            <a:endParaRPr lang="en-US" altLang="en-US" sz="2080" b="1" i="1" dirty="0">
              <a:solidFill>
                <a:srgbClr val="000000"/>
              </a:solidFill>
            </a:endParaRPr>
          </a:p>
        </p:txBody>
      </p:sp>
    </p:spTree>
    <p:extLst>
      <p:ext uri="{BB962C8B-B14F-4D97-AF65-F5344CB8AC3E}">
        <p14:creationId xmlns:p14="http://schemas.microsoft.com/office/powerpoint/2010/main" val="474872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D78481-2DF9-644D-A99A-1303C0F2F771}"/>
              </a:ext>
            </a:extLst>
          </p:cNvPr>
          <p:cNvSpPr txBox="1"/>
          <p:nvPr/>
        </p:nvSpPr>
        <p:spPr>
          <a:xfrm>
            <a:off x="1981200" y="304800"/>
            <a:ext cx="7778750" cy="1384300"/>
          </a:xfrm>
          <a:prstGeom prst="rect">
            <a:avLst/>
          </a:prstGeom>
          <a:noFill/>
        </p:spPr>
        <p:txBody>
          <a:bodyPr wrap="none">
            <a:spAutoFit/>
          </a:bodyPr>
          <a:lstStyle/>
          <a:p>
            <a:pPr>
              <a:defRPr/>
            </a:pPr>
            <a:r>
              <a:rPr lang="en-US" sz="2800" b="1">
                <a:solidFill>
                  <a:srgbClr val="FF0000"/>
                </a:solidFill>
                <a:latin typeface="Times New Roman" pitchFamily="18" charset="0"/>
                <a:cs typeface="Times New Roman" pitchFamily="18" charset="0"/>
              </a:rPr>
              <a:t>2. Tìm hiểu cách ứng xử khi gặp sự cố giao thông.</a:t>
            </a:r>
          </a:p>
          <a:p>
            <a:pPr marL="514350" indent="-514350">
              <a:buFontTx/>
              <a:buAutoNum type="alphaLcPeriod"/>
              <a:defRPr/>
            </a:pPr>
            <a:r>
              <a:rPr lang="en-US" sz="2800" b="1">
                <a:solidFill>
                  <a:srgbClr val="FF0000"/>
                </a:solidFill>
                <a:latin typeface="Times New Roman" pitchFamily="18" charset="0"/>
                <a:cs typeface="Times New Roman" pitchFamily="18" charset="0"/>
              </a:rPr>
              <a:t>Khi tắc đường.</a:t>
            </a:r>
          </a:p>
          <a:p>
            <a:pPr marL="514350" indent="-514350">
              <a:defRPr/>
            </a:pP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Em sẽ làm gì khi gặp sự cố tắc đường?</a:t>
            </a:r>
            <a:r>
              <a:rPr lang="en-US" sz="2800" b="1">
                <a:solidFill>
                  <a:srgbClr val="FF0000"/>
                </a:solidFill>
                <a:latin typeface="Times New Roman" pitchFamily="18" charset="0"/>
                <a:cs typeface="Times New Roman" pitchFamily="18" charset="0"/>
              </a:rPr>
              <a:t> </a:t>
            </a:r>
          </a:p>
        </p:txBody>
      </p:sp>
      <p:pic>
        <p:nvPicPr>
          <p:cNvPr id="4" name="Picture 10" descr="090710165341-102-360">
            <a:extLst>
              <a:ext uri="{FF2B5EF4-FFF2-40B4-BE49-F238E27FC236}">
                <a16:creationId xmlns:a16="http://schemas.microsoft.com/office/drawing/2014/main" id="{498088B4-376F-9D42-942D-9BAD35F97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861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807268EF-57A5-7F46-A71F-F6176E91D2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752600"/>
            <a:ext cx="8686800" cy="4876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8">
                                            <p:txEl>
                                              <p:pRg st="2" end="2"/>
                                            </p:txEl>
                                          </p:spTgt>
                                        </p:tgtEl>
                                      </p:cBhvr>
                                    </p:animEffect>
                                    <p:set>
                                      <p:cBhvr>
                                        <p:cTn id="12"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94C322C-9E60-0C41-B257-771503EB1CA6}"/>
              </a:ext>
            </a:extLst>
          </p:cNvPr>
          <p:cNvSpPr>
            <a:spLocks noGrp="1"/>
          </p:cNvSpPr>
          <p:nvPr>
            <p:ph type="title"/>
          </p:nvPr>
        </p:nvSpPr>
        <p:spPr>
          <a:xfrm>
            <a:off x="1600200" y="152400"/>
            <a:ext cx="8229600" cy="1143000"/>
          </a:xfrm>
        </p:spPr>
        <p:txBody>
          <a:bodyPr/>
          <a:lstStyle/>
          <a:p>
            <a:pPr algn="l"/>
            <a:r>
              <a:rPr lang="en-US" altLang="vi-VN"/>
              <a:t>- </a:t>
            </a:r>
            <a:r>
              <a:rPr lang="en-US" altLang="vi-VN" sz="3600">
                <a:solidFill>
                  <a:srgbClr val="FF0000"/>
                </a:solidFill>
                <a:latin typeface="Times New Roman" panose="02020603050405020304" pitchFamily="18" charset="0"/>
                <a:cs typeface="Times New Roman" panose="02020603050405020304" pitchFamily="18" charset="0"/>
              </a:rPr>
              <a:t>Em sẽ làm gì khi thấy tai nạn giao thông nơi đường vắng?</a:t>
            </a:r>
          </a:p>
        </p:txBody>
      </p:sp>
      <p:pic>
        <p:nvPicPr>
          <p:cNvPr id="23554" name="Picture 2">
            <a:extLst>
              <a:ext uri="{FF2B5EF4-FFF2-40B4-BE49-F238E27FC236}">
                <a16:creationId xmlns:a16="http://schemas.microsoft.com/office/drawing/2014/main" id="{6930FC5C-9E35-144F-B4C9-F97167EA21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600200"/>
            <a:ext cx="4114800" cy="4876800"/>
          </a:xfrm>
          <a:noFill/>
        </p:spPr>
      </p:pic>
      <p:pic>
        <p:nvPicPr>
          <p:cNvPr id="23555" name="Picture 3">
            <a:extLst>
              <a:ext uri="{FF2B5EF4-FFF2-40B4-BE49-F238E27FC236}">
                <a16:creationId xmlns:a16="http://schemas.microsoft.com/office/drawing/2014/main" id="{26499038-2EBB-1749-A91E-C6DEDF430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441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5CCCF84-80A9-744B-B4E4-0D35A282BCA1}"/>
              </a:ext>
            </a:extLst>
          </p:cNvPr>
          <p:cNvSpPr txBox="1">
            <a:spLocks noChangeArrowheads="1"/>
          </p:cNvSpPr>
          <p:nvPr/>
        </p:nvSpPr>
        <p:spPr bwMode="auto">
          <a:xfrm>
            <a:off x="1752600" y="18288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800" b="1">
                <a:solidFill>
                  <a:srgbClr val="0000FF"/>
                </a:solidFill>
                <a:latin typeface="Times New Roman" panose="02020603050405020304" pitchFamily="18" charset="0"/>
                <a:cs typeface="Times New Roman" panose="02020603050405020304" pitchFamily="18" charset="0"/>
              </a:rPr>
              <a:t>+ Dừng xe lại, quan sát xem người bị tai nạn có cần giúp đỡ hay không.</a:t>
            </a:r>
          </a:p>
          <a:p>
            <a:r>
              <a:rPr lang="en-US" altLang="vi-VN" sz="2800" b="1">
                <a:solidFill>
                  <a:srgbClr val="0000FF"/>
                </a:solidFill>
                <a:latin typeface="Times New Roman" panose="02020603050405020304" pitchFamily="18" charset="0"/>
                <a:cs typeface="Times New Roman" panose="02020603050405020304" pitchFamily="18" charset="0"/>
              </a:rPr>
              <a:t>+ Nếu có thể giúp người bị nạn thì em trực tiếp giúp.</a:t>
            </a:r>
          </a:p>
          <a:p>
            <a:r>
              <a:rPr lang="en-US" altLang="vi-VN" sz="2800" b="1">
                <a:solidFill>
                  <a:srgbClr val="0000FF"/>
                </a:solidFill>
                <a:latin typeface="Times New Roman" panose="02020603050405020304" pitchFamily="18" charset="0"/>
                <a:cs typeface="Times New Roman" panose="02020603050405020304" pitchFamily="18" charset="0"/>
              </a:rPr>
              <a:t>+ Nếu không thể em sẽ tìm và nhờ người lớn giúp đỡ.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3554"/>
                                        </p:tgtEl>
                                      </p:cBhvr>
                                    </p:animEffect>
                                    <p:set>
                                      <p:cBhvr>
                                        <p:cTn id="7" dur="1" fill="hold">
                                          <p:stCondLst>
                                            <p:cond delay="499"/>
                                          </p:stCondLst>
                                        </p:cTn>
                                        <p:tgtEl>
                                          <p:spTgt spid="23554"/>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23555"/>
                                        </p:tgtEl>
                                      </p:cBhvr>
                                    </p:animEffect>
                                    <p:set>
                                      <p:cBhvr>
                                        <p:cTn id="10" dur="1" fill="hold">
                                          <p:stCondLst>
                                            <p:cond delay="499"/>
                                          </p:stCondLst>
                                        </p:cTn>
                                        <p:tgtEl>
                                          <p:spTgt spid="2355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706F176-1C77-A54D-9EB0-55446CBBBFE6}"/>
              </a:ext>
            </a:extLst>
          </p:cNvPr>
          <p:cNvSpPr>
            <a:spLocks noGrp="1"/>
          </p:cNvSpPr>
          <p:nvPr>
            <p:ph type="title"/>
          </p:nvPr>
        </p:nvSpPr>
        <p:spPr>
          <a:xfrm>
            <a:off x="1828800" y="274638"/>
            <a:ext cx="8229600" cy="1143000"/>
          </a:xfrm>
        </p:spPr>
        <p:txBody>
          <a:bodyPr/>
          <a:lstStyle/>
          <a:p>
            <a:pPr algn="l"/>
            <a:r>
              <a:rPr lang="en-US" altLang="vi-VN" sz="3600">
                <a:solidFill>
                  <a:srgbClr val="FF0000"/>
                </a:solidFill>
                <a:latin typeface="Times New Roman" panose="02020603050405020304" pitchFamily="18" charset="0"/>
                <a:cs typeface="Times New Roman" panose="02020603050405020304" pitchFamily="18" charset="0"/>
              </a:rPr>
              <a:t>- Em sẽ làm gì khi thấy tai nạn giao thông nơi đường đông?</a:t>
            </a:r>
            <a:endParaRPr lang="en-US" altLang="vi-VN" sz="3600"/>
          </a:p>
        </p:txBody>
      </p:sp>
      <p:pic>
        <p:nvPicPr>
          <p:cNvPr id="24578" name="Picture 2">
            <a:extLst>
              <a:ext uri="{FF2B5EF4-FFF2-40B4-BE49-F238E27FC236}">
                <a16:creationId xmlns:a16="http://schemas.microsoft.com/office/drawing/2014/main" id="{A69ED874-8B6E-5B46-B0B8-428EACBD1A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00201"/>
            <a:ext cx="8991600" cy="4525963"/>
          </a:xfrm>
          <a:noFill/>
        </p:spPr>
      </p:pic>
      <p:sp>
        <p:nvSpPr>
          <p:cNvPr id="5" name="TextBox 4">
            <a:extLst>
              <a:ext uri="{FF2B5EF4-FFF2-40B4-BE49-F238E27FC236}">
                <a16:creationId xmlns:a16="http://schemas.microsoft.com/office/drawing/2014/main" id="{C43F3A3C-FBAF-7D42-9FFF-F8680CA22AC1}"/>
              </a:ext>
            </a:extLst>
          </p:cNvPr>
          <p:cNvSpPr txBox="1">
            <a:spLocks noChangeArrowheads="1"/>
          </p:cNvSpPr>
          <p:nvPr/>
        </p:nvSpPr>
        <p:spPr bwMode="auto">
          <a:xfrm>
            <a:off x="2057400" y="1905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800" b="1">
                <a:solidFill>
                  <a:srgbClr val="0000FF"/>
                </a:solidFill>
                <a:latin typeface="Times New Roman" panose="02020603050405020304" pitchFamily="18" charset="0"/>
                <a:cs typeface="Times New Roman" panose="02020603050405020304" pitchFamily="18" charset="0"/>
              </a:rPr>
              <a:t>+ Nếu đường đông, có nhiều người lớn chứng kiến và giúp đỡ người gặp tai nạn, em không nên dừng lại mà tiếp tục di chuyển để tránh tắc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24578"/>
                                        </p:tgtEl>
                                      </p:cBhvr>
                                    </p:animEffect>
                                    <p:set>
                                      <p:cBhvr>
                                        <p:cTn id="12" dur="1" fill="hold">
                                          <p:stCondLst>
                                            <p:cond delay="499"/>
                                          </p:stCondLst>
                                        </p:cTn>
                                        <p:tgtEl>
                                          <p:spTgt spid="245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C206B7E-DB57-C04B-8213-4C7B81CA5577}"/>
              </a:ext>
            </a:extLst>
          </p:cNvPr>
          <p:cNvSpPr>
            <a:spLocks noGrp="1"/>
          </p:cNvSpPr>
          <p:nvPr>
            <p:ph type="title"/>
          </p:nvPr>
        </p:nvSpPr>
        <p:spPr/>
        <p:txBody>
          <a:bodyPr/>
          <a:lstStyle/>
          <a:p>
            <a:pPr algn="l"/>
            <a:r>
              <a:rPr lang="en-US" altLang="vi-VN" sz="3200" b="1">
                <a:solidFill>
                  <a:srgbClr val="FF0000"/>
                </a:solidFill>
                <a:latin typeface="Times New Roman" panose="02020603050405020304" pitchFamily="18" charset="0"/>
                <a:cs typeface="Times New Roman" panose="02020603050405020304" pitchFamily="18" charset="0"/>
              </a:rPr>
              <a:t>- Khi em không may gặp sự cố giao thông em sẽ làm gì?</a:t>
            </a:r>
          </a:p>
        </p:txBody>
      </p:sp>
      <p:sp>
        <p:nvSpPr>
          <p:cNvPr id="3" name="Content Placeholder 2">
            <a:extLst>
              <a:ext uri="{FF2B5EF4-FFF2-40B4-BE49-F238E27FC236}">
                <a16:creationId xmlns:a16="http://schemas.microsoft.com/office/drawing/2014/main" id="{E9E294A4-37A1-2D48-BDDB-AE0600C84D42}"/>
              </a:ext>
            </a:extLst>
          </p:cNvPr>
          <p:cNvSpPr>
            <a:spLocks noGrp="1"/>
          </p:cNvSpPr>
          <p:nvPr>
            <p:ph idx="1"/>
          </p:nvPr>
        </p:nvSpPr>
        <p:spPr/>
        <p:txBody>
          <a:bodyPr/>
          <a:lstStyle/>
          <a:p>
            <a:r>
              <a:rPr lang="en-US" altLang="vi-VN">
                <a:solidFill>
                  <a:srgbClr val="0000FF"/>
                </a:solidFill>
                <a:latin typeface="Times New Roman" panose="02020603050405020304" pitchFamily="18" charset="0"/>
                <a:cs typeface="Times New Roman" panose="02020603050405020304" pitchFamily="18" charset="0"/>
              </a:rPr>
              <a:t>Trong trường hợp bị thương, em hãy nhờ người lớn giúp đỡ hoặc nhờ gọi điện cho người thân (em nhớ học thuộc số điện thoại của người thân trong gia đình)</a:t>
            </a:r>
          </a:p>
          <a:p>
            <a:r>
              <a:rPr lang="en-US" altLang="vi-VN">
                <a:solidFill>
                  <a:srgbClr val="0000FF"/>
                </a:solidFill>
                <a:latin typeface="Times New Roman" panose="02020603050405020304" pitchFamily="18" charset="0"/>
                <a:cs typeface="Times New Roman" panose="02020603050405020304" pitchFamily="18" charset="0"/>
              </a:rPr>
              <a:t>Trong trường hợp va chạm giao thông nhẹ, không gây thương tích, em hãy tự đứng dậy và tiếp tục di chuyển.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B65B2E73-3434-A740-A9FC-94F03CDA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D093E13B-0C53-D64B-BF0A-092E9E5A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22A018FE-86F6-2C4C-A6EF-0C753BE8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EA714BB-2AE7-4C4F-8FD2-60023FD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50FBF74E-81A1-2144-A1F2-2D01D64E2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7B926B2C-DCB7-5E43-80BA-5F904848D5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3FD5D-E186-B748-93E7-BC92ED4980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E7FF79F1-FFDE-514C-8A81-3C1D2652DFBF}"/>
              </a:ext>
            </a:extLst>
          </p:cNvPr>
          <p:cNvSpPr>
            <a:spLocks noChangeArrowheads="1" noChangeShapeType="1" noTextEdit="1"/>
          </p:cNvSpPr>
          <p:nvPr/>
        </p:nvSpPr>
        <p:spPr bwMode="auto">
          <a:xfrm>
            <a:off x="3810001" y="2074730"/>
            <a:ext cx="4565262" cy="928687"/>
          </a:xfrm>
          <a:prstGeom prst="rect">
            <a:avLst/>
          </a:prstGeom>
        </p:spPr>
        <p:txBody>
          <a:bodyPr wrap="none" fromWordArt="1">
            <a:prstTxWarp prst="textPlain">
              <a:avLst>
                <a:gd name="adj" fmla="val 50000"/>
              </a:avLst>
            </a:prstTxWarp>
          </a:bodyPr>
          <a:lstStyle/>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THỰC HÀNH</a:t>
            </a:r>
          </a:p>
        </p:txBody>
      </p:sp>
    </p:spTree>
    <p:extLst>
      <p:ext uri="{BB962C8B-B14F-4D97-AF65-F5344CB8AC3E}">
        <p14:creationId xmlns:p14="http://schemas.microsoft.com/office/powerpoint/2010/main" val="3049566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132E79E1-4B6A-F74D-BB9F-78CCAB947946}"/>
              </a:ext>
            </a:extLst>
          </p:cNvPr>
          <p:cNvSpPr>
            <a:spLocks noGrp="1"/>
          </p:cNvSpPr>
          <p:nvPr>
            <p:ph idx="1"/>
          </p:nvPr>
        </p:nvSpPr>
        <p:spPr>
          <a:xfrm>
            <a:off x="1752600" y="1600201"/>
            <a:ext cx="8610600" cy="4525963"/>
          </a:xfrm>
        </p:spPr>
        <p:txBody>
          <a:bodyPr/>
          <a:lstStyle/>
          <a:p>
            <a:pPr marL="514350" indent="-514350">
              <a:buFont typeface="Arial" panose="020B0604020202020204" pitchFamily="34" charset="0"/>
              <a:buAutoNum type="arabicPeriod"/>
            </a:pPr>
            <a:r>
              <a:rPr lang="en-US" altLang="vi-VN" b="1">
                <a:solidFill>
                  <a:srgbClr val="FF0000"/>
                </a:solidFill>
                <a:latin typeface="Times New Roman" panose="02020603050405020304" pitchFamily="18" charset="0"/>
                <a:cs typeface="Times New Roman" panose="02020603050405020304" pitchFamily="18" charset="0"/>
              </a:rPr>
              <a:t>Sắm vai xử lí tình huống.</a:t>
            </a:r>
          </a:p>
          <a:p>
            <a:pPr marL="514350" indent="-514350">
              <a:buFont typeface="Arial" panose="020B0604020202020204" pitchFamily="34" charset="0"/>
              <a:buAutoNum type="alphaLcPeriod"/>
            </a:pPr>
            <a:r>
              <a:rPr lang="en-US" altLang="vi-VN">
                <a:solidFill>
                  <a:srgbClr val="0000FF"/>
                </a:solidFill>
                <a:latin typeface="Times New Roman" panose="02020603050405020304" pitchFamily="18" charset="0"/>
                <a:cs typeface="Times New Roman" panose="02020603050405020304" pitchFamily="18" charset="0"/>
              </a:rPr>
              <a:t>Xử lí tình huống:</a:t>
            </a:r>
          </a:p>
          <a:p>
            <a:pPr marL="514350" indent="-514350">
              <a:buNone/>
            </a:pPr>
            <a:r>
              <a:rPr lang="en-US" altLang="vi-VN">
                <a:solidFill>
                  <a:srgbClr val="0000FF"/>
                </a:solidFill>
                <a:latin typeface="Times New Roman" panose="02020603050405020304" pitchFamily="18" charset="0"/>
                <a:cs typeface="Times New Roman" panose="02020603050405020304" pitchFamily="18" charset="0"/>
              </a:rPr>
              <a:t>      </a:t>
            </a:r>
            <a:r>
              <a:rPr lang="en-US" altLang="vi-VN" b="1" u="sng">
                <a:solidFill>
                  <a:srgbClr val="FF0000"/>
                </a:solidFill>
                <a:latin typeface="Times New Roman" panose="02020603050405020304" pitchFamily="18" charset="0"/>
                <a:cs typeface="Times New Roman" panose="02020603050405020304" pitchFamily="18" charset="0"/>
              </a:rPr>
              <a:t>Tình huống 1</a:t>
            </a:r>
            <a:r>
              <a:rPr lang="en-US" altLang="vi-VN">
                <a:solidFill>
                  <a:srgbClr val="0000FF"/>
                </a:solidFill>
                <a:latin typeface="Times New Roman" panose="02020603050405020304" pitchFamily="18" charset="0"/>
                <a:cs typeface="Times New Roman" panose="02020603050405020304" pitchFamily="18" charset="0"/>
              </a:rPr>
              <a:t>: Bi và bốp đang đạp xe đi học. Cách trường khoảng 300m, làn đường phía các bạn đang đi bi tắc vì quá đông, còn làn đường bên kia vấn thông thoáng. Bốp bảo Bi: “Mình đi sang làn bên kia cho nhanh, sắp muộn học rồi đấy”.</a:t>
            </a:r>
          </a:p>
          <a:p>
            <a:pPr marL="514350" indent="-514350">
              <a:buNone/>
            </a:pPr>
            <a:r>
              <a:rPr lang="en-US" altLang="vi-VN">
                <a:solidFill>
                  <a:srgbClr val="0000FF"/>
                </a:solidFill>
                <a:latin typeface="Times New Roman" panose="02020603050405020304" pitchFamily="18" charset="0"/>
                <a:cs typeface="Times New Roman" panose="02020603050405020304" pitchFamily="18" charset="0"/>
              </a:rPr>
              <a:t>      </a:t>
            </a:r>
            <a:r>
              <a:rPr lang="en-US" altLang="vi-VN" b="1">
                <a:solidFill>
                  <a:srgbClr val="FF0000"/>
                </a:solidFill>
                <a:latin typeface="Times New Roman" panose="02020603050405020304" pitchFamily="18" charset="0"/>
                <a:cs typeface="Times New Roman" panose="02020603050405020304" pitchFamily="18" charset="0"/>
              </a:rPr>
              <a:t>Nếu là Bi, em sẽ nói gì với Bôp? Vì sao?</a:t>
            </a:r>
          </a:p>
        </p:txBody>
      </p:sp>
      <p:sp>
        <p:nvSpPr>
          <p:cNvPr id="3" name="Title 2">
            <a:extLst>
              <a:ext uri="{FF2B5EF4-FFF2-40B4-BE49-F238E27FC236}">
                <a16:creationId xmlns:a16="http://schemas.microsoft.com/office/drawing/2014/main" id="{98C48C74-0E08-264F-8955-C182DB086A73}"/>
              </a:ext>
            </a:extLst>
          </p:cNvPr>
          <p:cNvSpPr>
            <a:spLocks noGrp="1"/>
          </p:cNvSpPr>
          <p:nvPr>
            <p:ph type="title"/>
          </p:nvPr>
        </p:nvSpPr>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1000"/>
                                        <p:tgtEl>
                                          <p:spTgt spid="143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fade">
                                      <p:cBhvr>
                                        <p:cTn id="10"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0523F-10FD-B443-BF0F-A77222D1BEBC}"/>
              </a:ext>
            </a:extLst>
          </p:cNvPr>
          <p:cNvSpPr>
            <a:spLocks noGrp="1"/>
          </p:cNvSpPr>
          <p:nvPr>
            <p:ph idx="1"/>
          </p:nvPr>
        </p:nvSpPr>
        <p:spPr>
          <a:xfrm>
            <a:off x="1981200" y="152401"/>
            <a:ext cx="8229600" cy="4525963"/>
          </a:xfrm>
        </p:spPr>
        <p:txBody>
          <a:bodyPr/>
          <a:lstStyle/>
          <a:p>
            <a:r>
              <a:rPr lang="en-US" altLang="vi-VN" b="1" u="sng">
                <a:solidFill>
                  <a:srgbClr val="FF0000"/>
                </a:solidFill>
                <a:latin typeface="Times New Roman" panose="02020603050405020304" pitchFamily="18" charset="0"/>
                <a:cs typeface="Times New Roman" panose="02020603050405020304" pitchFamily="18" charset="0"/>
              </a:rPr>
              <a:t>Tình huống 2</a:t>
            </a:r>
            <a:r>
              <a:rPr lang="en-US" altLang="vi-VN">
                <a:solidFill>
                  <a:srgbClr val="0000FF"/>
                </a:solidFill>
                <a:latin typeface="Times New Roman" panose="02020603050405020304" pitchFamily="18" charset="0"/>
                <a:cs typeface="Times New Roman" panose="02020603050405020304" pitchFamily="18" charset="0"/>
              </a:rPr>
              <a:t>: Bông đang đi bộ trên vỉa hè, bỗng một bạn học sinh đang đi xe đạp mất lái đâm vào gốc cây ở ngay trước mắt Bông. Bạn học sinh bi xe đạp đè vào chân và có vẻ đau đớn.</a:t>
            </a:r>
            <a:br>
              <a:rPr lang="en-US" altLang="vi-VN">
                <a:solidFill>
                  <a:srgbClr val="0000FF"/>
                </a:solidFill>
                <a:latin typeface="Times New Roman" panose="02020603050405020304" pitchFamily="18" charset="0"/>
                <a:cs typeface="Times New Roman" panose="02020603050405020304" pitchFamily="18" charset="0"/>
              </a:rPr>
            </a:br>
            <a:r>
              <a:rPr lang="en-US" altLang="vi-VN" b="1">
                <a:solidFill>
                  <a:srgbClr val="FF0000"/>
                </a:solidFill>
                <a:latin typeface="Times New Roman" panose="02020603050405020304" pitchFamily="18" charset="0"/>
                <a:cs typeface="Times New Roman" panose="02020603050405020304" pitchFamily="18" charset="0"/>
              </a:rPr>
              <a:t>Nếu là Bông, em sẽ làm gì? Vì sao?</a:t>
            </a:r>
          </a:p>
          <a:p>
            <a:r>
              <a:rPr lang="en-US" altLang="vi-VN" b="1" u="sng">
                <a:solidFill>
                  <a:srgbClr val="FF0000"/>
                </a:solidFill>
                <a:latin typeface="Times New Roman" panose="02020603050405020304" pitchFamily="18" charset="0"/>
                <a:cs typeface="Times New Roman" panose="02020603050405020304" pitchFamily="18" charset="0"/>
              </a:rPr>
              <a:t>Tình huống 3</a:t>
            </a:r>
            <a:r>
              <a:rPr lang="en-US" altLang="vi-VN" b="1">
                <a:solidFill>
                  <a:srgbClr val="FF0000"/>
                </a:solidFill>
                <a:latin typeface="Times New Roman" panose="02020603050405020304" pitchFamily="18" charset="0"/>
                <a:cs typeface="Times New Roman" panose="02020603050405020304" pitchFamily="18" charset="0"/>
              </a:rPr>
              <a:t>: </a:t>
            </a:r>
            <a:r>
              <a:rPr lang="en-US" altLang="vi-VN">
                <a:solidFill>
                  <a:srgbClr val="0000FF"/>
                </a:solidFill>
                <a:latin typeface="Times New Roman" panose="02020603050405020304" pitchFamily="18" charset="0"/>
                <a:cs typeface="Times New Roman" panose="02020603050405020304" pitchFamily="18" charset="0"/>
              </a:rPr>
              <a:t>Trên đường Bống đi học về, bạn đi xe đạp đằng trước đột ngột đánh taylái để tránh ổ gà. Bống không phanh kịp và đâm vào đuôi xe của bạn. Cả hai ngã ra giữa đường. Rất may là Bống và bạn chỉ bi xây xát nhẹ ở tay và khuỷu tay.</a:t>
            </a:r>
          </a:p>
          <a:p>
            <a:pPr>
              <a:buFont typeface="Arial" panose="020B0604020202020204" pitchFamily="34" charset="0"/>
              <a:buNone/>
            </a:pPr>
            <a:r>
              <a:rPr lang="en-US" altLang="vi-VN" b="1">
                <a:solidFill>
                  <a:srgbClr val="FF0000"/>
                </a:solidFill>
                <a:latin typeface="Times New Roman" panose="02020603050405020304" pitchFamily="18" charset="0"/>
                <a:cs typeface="Times New Roman" panose="02020603050405020304" pitchFamily="18" charset="0"/>
              </a:rPr>
              <a:t>    Nếu là Bống, em sẽ làm gì? Vì sao?</a:t>
            </a:r>
          </a:p>
          <a:p>
            <a:endParaRPr lang="en-US"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F009A7B-426F-0A42-AEE5-A8BEB473B257}"/>
              </a:ext>
            </a:extLst>
          </p:cNvPr>
          <p:cNvSpPr>
            <a:spLocks noGrp="1"/>
          </p:cNvSpPr>
          <p:nvPr>
            <p:ph type="title"/>
          </p:nvPr>
        </p:nvSpPr>
        <p:spPr/>
        <p:txBody>
          <a:bodyPr/>
          <a:lstStyle/>
          <a:p>
            <a:pPr algn="l"/>
            <a:r>
              <a:rPr lang="en-US" altLang="vi-VN" sz="3200" b="1">
                <a:solidFill>
                  <a:srgbClr val="FF0000"/>
                </a:solidFill>
                <a:latin typeface="Times New Roman" panose="02020603050405020304" pitchFamily="18" charset="0"/>
                <a:cs typeface="Times New Roman" panose="02020603050405020304" pitchFamily="18" charset="0"/>
              </a:rPr>
              <a:t>2. Chia sẻ , thảo luận</a:t>
            </a:r>
          </a:p>
        </p:txBody>
      </p:sp>
      <p:sp>
        <p:nvSpPr>
          <p:cNvPr id="3" name="Content Placeholder 2">
            <a:extLst>
              <a:ext uri="{FF2B5EF4-FFF2-40B4-BE49-F238E27FC236}">
                <a16:creationId xmlns:a16="http://schemas.microsoft.com/office/drawing/2014/main" id="{322AED8F-6296-3748-9624-70B4ED65646B}"/>
              </a:ext>
            </a:extLst>
          </p:cNvPr>
          <p:cNvSpPr>
            <a:spLocks noGrp="1"/>
          </p:cNvSpPr>
          <p:nvPr>
            <p:ph idx="1"/>
          </p:nvPr>
        </p:nvSpPr>
        <p:spPr/>
        <p:txBody>
          <a:bodyPr/>
          <a:lstStyle/>
          <a:p>
            <a:pPr marL="514350" indent="-514350">
              <a:buFont typeface="Arial" panose="020B0604020202020204" pitchFamily="34" charset="0"/>
              <a:buAutoNum type="alphaLcPeriod"/>
            </a:pPr>
            <a:r>
              <a:rPr lang="en-US" altLang="vi-VN">
                <a:solidFill>
                  <a:srgbClr val="0000FF"/>
                </a:solidFill>
                <a:latin typeface="Times New Roman" panose="02020603050405020304" pitchFamily="18" charset="0"/>
                <a:cs typeface="Times New Roman" panose="02020603050405020304" pitchFamily="18" charset="0"/>
              </a:rPr>
              <a:t>Kể lại một sự cố giao thông mà em biết và cách ứng xử của những người có mặt tại đó.</a:t>
            </a:r>
          </a:p>
          <a:p>
            <a:pPr marL="514350" indent="-514350">
              <a:buFont typeface="Arial" panose="020B0604020202020204" pitchFamily="34" charset="0"/>
              <a:buAutoNum type="alphaLcPeriod"/>
            </a:pPr>
            <a:endParaRPr lang="en-US" altLang="vi-VN"/>
          </a:p>
          <a:p>
            <a:pPr marL="514350" indent="-514350">
              <a:buFont typeface="Arial" panose="020B0604020202020204" pitchFamily="34" charset="0"/>
              <a:buAutoNum type="alphaLcPeriod"/>
            </a:pPr>
            <a:r>
              <a:rPr lang="en-US" altLang="vi-VN">
                <a:solidFill>
                  <a:srgbClr val="0000FF"/>
                </a:solidFill>
                <a:latin typeface="Times New Roman" panose="02020603050405020304" pitchFamily="18" charset="0"/>
                <a:cs typeface="Times New Roman" panose="02020603050405020304" pitchFamily="18" charset="0"/>
              </a:rPr>
              <a:t>Thảo luận với bạn về cách ứng xử đó và rút ra 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B65B2E73-3434-A740-A9FC-94F03CDA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D093E13B-0C53-D64B-BF0A-092E9E5A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22A018FE-86F6-2C4C-A6EF-0C753BE8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EA714BB-2AE7-4C4F-8FD2-60023FD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50FBF74E-81A1-2144-A1F2-2D01D64E2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7B926B2C-DCB7-5E43-80BA-5F904848D5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3FD5D-E186-B748-93E7-BC92ED4980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E7FF79F1-FFDE-514C-8A81-3C1D2652DFBF}"/>
              </a:ext>
            </a:extLst>
          </p:cNvPr>
          <p:cNvSpPr>
            <a:spLocks noChangeArrowheads="1" noChangeShapeType="1" noTextEdit="1"/>
          </p:cNvSpPr>
          <p:nvPr/>
        </p:nvSpPr>
        <p:spPr bwMode="auto">
          <a:xfrm>
            <a:off x="3810001" y="2074730"/>
            <a:ext cx="4565262" cy="928687"/>
          </a:xfrm>
          <a:prstGeom prst="rect">
            <a:avLst/>
          </a:prstGeom>
        </p:spPr>
        <p:txBody>
          <a:bodyPr wrap="none" fromWordArt="1">
            <a:prstTxWarp prst="textPlain">
              <a:avLst>
                <a:gd name="adj" fmla="val 50000"/>
              </a:avLst>
            </a:prstTxWarp>
          </a:bodyPr>
          <a:lstStyle/>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689162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6B6E-9C51-E344-8DC6-DBCA9DAD1D50}"/>
              </a:ext>
            </a:extLst>
          </p:cNvPr>
          <p:cNvSpPr>
            <a:spLocks noGrp="1"/>
          </p:cNvSpPr>
          <p:nvPr>
            <p:ph type="title"/>
          </p:nvPr>
        </p:nvSpPr>
        <p:spPr/>
        <p:txBody>
          <a:bodyPr/>
          <a:lstStyle/>
          <a:p>
            <a:pPr algn="l">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dựng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quy</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xử</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gặp</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cố</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28674" name="Picture 2">
            <a:extLst>
              <a:ext uri="{FF2B5EF4-FFF2-40B4-BE49-F238E27FC236}">
                <a16:creationId xmlns:a16="http://schemas.microsoft.com/office/drawing/2014/main" id="{A0F8B13B-0080-C344-B8B9-ABFFCF18E4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828801"/>
            <a:ext cx="8610600" cy="45259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B65B2E73-3434-A740-A9FC-94F03CDA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D093E13B-0C53-D64B-BF0A-092E9E5A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22A018FE-86F6-2C4C-A6EF-0C753BE8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EA714BB-2AE7-4C4F-8FD2-60023FD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50FBF74E-81A1-2144-A1F2-2D01D64E2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7B926B2C-DCB7-5E43-80BA-5F904848D5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3FD5D-E186-B748-93E7-BC92ED4980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E7FF79F1-FFDE-514C-8A81-3C1D2652DFBF}"/>
              </a:ext>
            </a:extLst>
          </p:cNvPr>
          <p:cNvSpPr>
            <a:spLocks noChangeArrowheads="1" noChangeShapeType="1" noTextEdit="1"/>
          </p:cNvSpPr>
          <p:nvPr/>
        </p:nvSpPr>
        <p:spPr bwMode="auto">
          <a:xfrm>
            <a:off x="3810001" y="2074730"/>
            <a:ext cx="4565262" cy="928687"/>
          </a:xfrm>
          <a:prstGeom prst="rect">
            <a:avLst/>
          </a:prstGeom>
        </p:spPr>
        <p:txBody>
          <a:bodyPr wrap="none" fromWordArt="1">
            <a:prstTxWarp prst="textPlain">
              <a:avLst>
                <a:gd name="adj" fmla="val 50000"/>
              </a:avLst>
            </a:prstTxWarp>
          </a:bodyPr>
          <a:lstStyle/>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478618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B65B2E73-3434-A740-A9FC-94F03CDAE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D093E13B-0C53-D64B-BF0A-092E9E5A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22A018FE-86F6-2C4C-A6EF-0C753BE85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EA714BB-2AE7-4C4F-8FD2-60023FD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11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50FBF74E-81A1-2144-A1F2-2D01D64E2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7B926B2C-DCB7-5E43-80BA-5F904848D5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3FD5D-E186-B748-93E7-BC92ED4980B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E7FF79F1-FFDE-514C-8A81-3C1D2652DFBF}"/>
              </a:ext>
            </a:extLst>
          </p:cNvPr>
          <p:cNvSpPr>
            <a:spLocks noChangeArrowheads="1" noChangeShapeType="1" noTextEdit="1"/>
          </p:cNvSpPr>
          <p:nvPr/>
        </p:nvSpPr>
        <p:spPr bwMode="auto">
          <a:xfrm>
            <a:off x="2047875" y="2114319"/>
            <a:ext cx="8096249" cy="1428751"/>
          </a:xfrm>
          <a:prstGeom prst="rect">
            <a:avLst/>
          </a:prstGeom>
        </p:spPr>
        <p:txBody>
          <a:bodyPr wrap="none" fromWordArt="1">
            <a:prstTxWarp prst="textPlain">
              <a:avLst>
                <a:gd name="adj" fmla="val 50000"/>
              </a:avLst>
            </a:prstTxWarp>
          </a:bodyPr>
          <a:lstStyle/>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TIẾT HỌC KẾT THÚC!</a:t>
            </a:r>
          </a:p>
          <a:p>
            <a:pPr algn="ctr"/>
            <a:r>
              <a:rPr lang="vi-VN" sz="3900" b="1" kern="10" dirty="0">
                <a:ln w="9525">
                  <a:solidFill>
                    <a:srgbClr val="FF0000"/>
                  </a:solidFill>
                  <a:round/>
                  <a:headEnd/>
                  <a:tailEnd/>
                </a:ln>
                <a:solidFill>
                  <a:srgbClr val="0070C0"/>
                </a:solidFill>
                <a:latin typeface="Times New Roman" panose="02020603050405020304" pitchFamily="18" charset="0"/>
                <a:cs typeface="Times New Roman" panose="02020603050405020304" pitchFamily="18" charset="0"/>
              </a:rPr>
              <a:t>CHÚC CÁC CON HỌC GIỎI CHĂM NGOAN!</a:t>
            </a:r>
          </a:p>
        </p:txBody>
      </p:sp>
    </p:spTree>
    <p:extLst>
      <p:ext uri="{BB962C8B-B14F-4D97-AF65-F5344CB8AC3E}">
        <p14:creationId xmlns:p14="http://schemas.microsoft.com/office/powerpoint/2010/main" val="1450114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BE7D4B-56AD-6048-9F3D-090345A58859}"/>
              </a:ext>
            </a:extLst>
          </p:cNvPr>
          <p:cNvSpPr txBox="1">
            <a:spLocks noChangeArrowheads="1"/>
          </p:cNvSpPr>
          <p:nvPr/>
        </p:nvSpPr>
        <p:spPr bwMode="auto">
          <a:xfrm>
            <a:off x="1905000" y="2601914"/>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rabicPeriod"/>
            </a:pPr>
            <a:r>
              <a:rPr lang="en-US" altLang="vi-VN" sz="2800" b="1">
                <a:solidFill>
                  <a:srgbClr val="0000FF"/>
                </a:solidFill>
                <a:latin typeface="Times New Roman" panose="02020603050405020304" pitchFamily="18" charset="0"/>
                <a:cs typeface="Times New Roman" panose="02020603050405020304" pitchFamily="18" charset="0"/>
              </a:rPr>
              <a:t>Tìm hiểu một số sự cố giao thông thường xảy ra.</a:t>
            </a:r>
          </a:p>
          <a:p>
            <a:r>
              <a:rPr lang="en-US" altLang="vi-VN" sz="2800" b="1">
                <a:solidFill>
                  <a:srgbClr val="0000FF"/>
                </a:solidFill>
                <a:latin typeface="Times New Roman" panose="02020603050405020304" pitchFamily="18" charset="0"/>
                <a:cs typeface="Times New Roman" panose="02020603050405020304" pitchFamily="18" charset="0"/>
              </a:rPr>
              <a:t>	- Quan sát các sự cố giao thông.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9A8632B-3427-8E4E-8DC6-49DC891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B5A664EF-AE7B-6D4D-B962-961301BBD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3-chot1">
            <a:extLst>
              <a:ext uri="{FF2B5EF4-FFF2-40B4-BE49-F238E27FC236}">
                <a16:creationId xmlns:a16="http://schemas.microsoft.com/office/drawing/2014/main" id="{F13210F8-49BF-5A46-AA84-057A672E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76638"/>
            <a:ext cx="47244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attachment">
            <a:extLst>
              <a:ext uri="{FF2B5EF4-FFF2-40B4-BE49-F238E27FC236}">
                <a16:creationId xmlns:a16="http://schemas.microsoft.com/office/drawing/2014/main" id="{09A5EF4C-007D-8145-A8D9-F416D9930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descr="090710165341-102-360">
            <a:extLst>
              <a:ext uri="{FF2B5EF4-FFF2-40B4-BE49-F238E27FC236}">
                <a16:creationId xmlns:a16="http://schemas.microsoft.com/office/drawing/2014/main" id="{92AA9F97-D95D-264E-BC9D-ADB55E0DC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47244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XHXe">
            <a:extLst>
              <a:ext uri="{FF2B5EF4-FFF2-40B4-BE49-F238E27FC236}">
                <a16:creationId xmlns:a16="http://schemas.microsoft.com/office/drawing/2014/main" id="{69BE9CA9-B71E-3846-8BD4-ABBF10B7A3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
            <a:ext cx="441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ai-nan-a">
            <a:extLst>
              <a:ext uri="{FF2B5EF4-FFF2-40B4-BE49-F238E27FC236}">
                <a16:creationId xmlns:a16="http://schemas.microsoft.com/office/drawing/2014/main" id="{1C71262F-0A1F-6340-8EEC-6C7FD7B77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Cuaau1">
            <a:extLst>
              <a:ext uri="{FF2B5EF4-FFF2-40B4-BE49-F238E27FC236}">
                <a16:creationId xmlns:a16="http://schemas.microsoft.com/office/drawing/2014/main" id="{2CEBE0AB-2164-574C-838E-3845EEB1B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5238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ANd9GcR-gwQ937i78m-If9Age8NQC-bTOi5ZrEbSp4_wcrZaNNBg9BfLPr51LJNE6g">
            <a:extLst>
              <a:ext uri="{FF2B5EF4-FFF2-40B4-BE49-F238E27FC236}">
                <a16:creationId xmlns:a16="http://schemas.microsoft.com/office/drawing/2014/main" id="{839E66CF-2E94-CB4D-9FF7-0F40275FE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09600"/>
            <a:ext cx="388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f6etainanquan3">
            <a:extLst>
              <a:ext uri="{FF2B5EF4-FFF2-40B4-BE49-F238E27FC236}">
                <a16:creationId xmlns:a16="http://schemas.microsoft.com/office/drawing/2014/main" id="{C99FF513-5889-4E4D-846F-0995F4846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2">
            <a:extLst>
              <a:ext uri="{FF2B5EF4-FFF2-40B4-BE49-F238E27FC236}">
                <a16:creationId xmlns:a16="http://schemas.microsoft.com/office/drawing/2014/main" id="{AC3621C4-38C8-D04E-ABBD-C58957E823A1}"/>
              </a:ext>
            </a:extLst>
          </p:cNvPr>
          <p:cNvSpPr txBox="1">
            <a:spLocks noChangeArrowheads="1"/>
          </p:cNvSpPr>
          <p:nvPr/>
        </p:nvSpPr>
        <p:spPr bwMode="auto">
          <a:xfrm>
            <a:off x="3352800" y="1"/>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latin typeface="Times New Roman" panose="02020603050405020304" pitchFamily="18" charset="0"/>
              </a:rPr>
              <a:t>TAI NẠN GIAO THÔNG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nh-tai-nan-giao-thong-cua-">
            <a:extLst>
              <a:ext uri="{FF2B5EF4-FFF2-40B4-BE49-F238E27FC236}">
                <a16:creationId xmlns:a16="http://schemas.microsoft.com/office/drawing/2014/main" id="{722AD747-E3DE-3641-AAC7-8DAB1BEB8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86176"/>
            <a:ext cx="46482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descr="20768482_images1500771_Hien%2520truong%2520vu%2520tai%2520nan%25202%5B1%5D">
            <a:extLst>
              <a:ext uri="{FF2B5EF4-FFF2-40B4-BE49-F238E27FC236}">
                <a16:creationId xmlns:a16="http://schemas.microsoft.com/office/drawing/2014/main" id="{275B8FD7-26C8-6144-A631-AF8094011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46476"/>
            <a:ext cx="441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descr="56P-2222">
            <a:extLst>
              <a:ext uri="{FF2B5EF4-FFF2-40B4-BE49-F238E27FC236}">
                <a16:creationId xmlns:a16="http://schemas.microsoft.com/office/drawing/2014/main" id="{FAFB096C-3344-BF4F-BC11-505DD6150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1" descr="37V-1991">
            <a:extLst>
              <a:ext uri="{FF2B5EF4-FFF2-40B4-BE49-F238E27FC236}">
                <a16:creationId xmlns:a16="http://schemas.microsoft.com/office/drawing/2014/main" id="{48475905-6EE2-A947-A598-141A74578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048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2">
            <a:extLst>
              <a:ext uri="{FF2B5EF4-FFF2-40B4-BE49-F238E27FC236}">
                <a16:creationId xmlns:a16="http://schemas.microsoft.com/office/drawing/2014/main" id="{7AF3148D-9485-E74A-B132-E9BC7E9B15DE}"/>
              </a:ext>
            </a:extLst>
          </p:cNvPr>
          <p:cNvSpPr txBox="1">
            <a:spLocks noChangeArrowheads="1"/>
          </p:cNvSpPr>
          <p:nvPr/>
        </p:nvSpPr>
        <p:spPr bwMode="auto">
          <a:xfrm>
            <a:off x="3352800" y="1"/>
            <a:ext cx="48768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latin typeface="Times New Roman" panose="02020603050405020304" pitchFamily="18" charset="0"/>
              </a:rPr>
              <a:t>TAI NẠN GIAO THÔNG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69B5E42-6E6D-ED40-AD9A-43BE291F2E6F}"/>
              </a:ext>
            </a:extLst>
          </p:cNvPr>
          <p:cNvSpPr>
            <a:spLocks noGrp="1" noChangeArrowheads="1"/>
          </p:cNvSpPr>
          <p:nvPr>
            <p:ph type="title"/>
          </p:nvPr>
        </p:nvSpPr>
        <p:spPr/>
        <p:txBody>
          <a:bodyPr/>
          <a:lstStyle/>
          <a:p>
            <a:pPr eaLnBrk="1" hangingPunct="1"/>
            <a:endParaRPr lang="en-US" altLang="en-US"/>
          </a:p>
        </p:txBody>
      </p:sp>
      <p:pic>
        <p:nvPicPr>
          <p:cNvPr id="204804" name="Picture 4" descr="Hình ảnh0058">
            <a:extLst>
              <a:ext uri="{FF2B5EF4-FFF2-40B4-BE49-F238E27FC236}">
                <a16:creationId xmlns:a16="http://schemas.microsoft.com/office/drawing/2014/main" id="{9A377064-3A44-3E45-BCB1-75C08FD49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381000"/>
            <a:ext cx="4800600" cy="6172200"/>
          </a:xfrm>
          <a:noFill/>
        </p:spPr>
      </p:pic>
      <p:pic>
        <p:nvPicPr>
          <p:cNvPr id="204805" name="Picture 5" descr="Hình ảnh0060">
            <a:extLst>
              <a:ext uri="{FF2B5EF4-FFF2-40B4-BE49-F238E27FC236}">
                <a16:creationId xmlns:a16="http://schemas.microsoft.com/office/drawing/2014/main" id="{28157B0B-7D67-234C-86C3-C3879A1DD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
            <a:ext cx="4343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fade">
                                      <p:cBhvr>
                                        <p:cTn id="7" dur="800" decel="100000"/>
                                        <p:tgtEl>
                                          <p:spTgt spid="204804"/>
                                        </p:tgtEl>
                                      </p:cBhvr>
                                    </p:animEffect>
                                    <p:anim calcmode="lin" valueType="num">
                                      <p:cBhvr>
                                        <p:cTn id="8" dur="800" decel="100000" fill="hold"/>
                                        <p:tgtEl>
                                          <p:spTgt spid="204804"/>
                                        </p:tgtEl>
                                        <p:attrNameLst>
                                          <p:attrName>style.rotation</p:attrName>
                                        </p:attrNameLst>
                                      </p:cBhvr>
                                      <p:tavLst>
                                        <p:tav tm="0">
                                          <p:val>
                                            <p:fltVal val="-90"/>
                                          </p:val>
                                        </p:tav>
                                        <p:tav tm="100000">
                                          <p:val>
                                            <p:fltVal val="0"/>
                                          </p:val>
                                        </p:tav>
                                      </p:tavLst>
                                    </p:anim>
                                    <p:anim calcmode="lin" valueType="num">
                                      <p:cBhvr>
                                        <p:cTn id="9" dur="800" decel="100000" fill="hold"/>
                                        <p:tgtEl>
                                          <p:spTgt spid="204804"/>
                                        </p:tgtEl>
                                        <p:attrNameLst>
                                          <p:attrName>ppt_x</p:attrName>
                                        </p:attrNameLst>
                                      </p:cBhvr>
                                      <p:tavLst>
                                        <p:tav tm="0">
                                          <p:val>
                                            <p:strVal val="#ppt_x+0.4"/>
                                          </p:val>
                                        </p:tav>
                                        <p:tav tm="100000">
                                          <p:val>
                                            <p:strVal val="#ppt_x-0.05"/>
                                          </p:val>
                                        </p:tav>
                                      </p:tavLst>
                                    </p:anim>
                                    <p:anim calcmode="lin" valueType="num">
                                      <p:cBhvr>
                                        <p:cTn id="10" dur="800" decel="100000" fill="hold"/>
                                        <p:tgtEl>
                                          <p:spTgt spid="20480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0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0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04805"/>
                                        </p:tgtEl>
                                        <p:attrNameLst>
                                          <p:attrName>style.visibility</p:attrName>
                                        </p:attrNameLst>
                                      </p:cBhvr>
                                      <p:to>
                                        <p:strVal val="visible"/>
                                      </p:to>
                                    </p:set>
                                    <p:animEffect transition="in" filter="fade">
                                      <p:cBhvr>
                                        <p:cTn id="17" dur="800" decel="100000"/>
                                        <p:tgtEl>
                                          <p:spTgt spid="204805"/>
                                        </p:tgtEl>
                                      </p:cBhvr>
                                    </p:animEffect>
                                    <p:anim calcmode="lin" valueType="num">
                                      <p:cBhvr>
                                        <p:cTn id="18" dur="800" decel="100000" fill="hold"/>
                                        <p:tgtEl>
                                          <p:spTgt spid="204805"/>
                                        </p:tgtEl>
                                        <p:attrNameLst>
                                          <p:attrName>style.rotation</p:attrName>
                                        </p:attrNameLst>
                                      </p:cBhvr>
                                      <p:tavLst>
                                        <p:tav tm="0">
                                          <p:val>
                                            <p:fltVal val="-90"/>
                                          </p:val>
                                        </p:tav>
                                        <p:tav tm="100000">
                                          <p:val>
                                            <p:fltVal val="0"/>
                                          </p:val>
                                        </p:tav>
                                      </p:tavLst>
                                    </p:anim>
                                    <p:anim calcmode="lin" valueType="num">
                                      <p:cBhvr>
                                        <p:cTn id="19" dur="800" decel="100000" fill="hold"/>
                                        <p:tgtEl>
                                          <p:spTgt spid="204805"/>
                                        </p:tgtEl>
                                        <p:attrNameLst>
                                          <p:attrName>ppt_x</p:attrName>
                                        </p:attrNameLst>
                                      </p:cBhvr>
                                      <p:tavLst>
                                        <p:tav tm="0">
                                          <p:val>
                                            <p:strVal val="#ppt_x+0.4"/>
                                          </p:val>
                                        </p:tav>
                                        <p:tav tm="100000">
                                          <p:val>
                                            <p:strVal val="#ppt_x-0.05"/>
                                          </p:val>
                                        </p:tav>
                                      </p:tavLst>
                                    </p:anim>
                                    <p:anim calcmode="lin" valueType="num">
                                      <p:cBhvr>
                                        <p:cTn id="20" dur="800" decel="100000" fill="hold"/>
                                        <p:tgtEl>
                                          <p:spTgt spid="20480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480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48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1AA32AA-2E53-A142-95EA-DC1DE28A3B9F}"/>
              </a:ext>
            </a:extLst>
          </p:cNvPr>
          <p:cNvSpPr>
            <a:spLocks noGrp="1"/>
          </p:cNvSpPr>
          <p:nvPr>
            <p:ph type="title"/>
          </p:nvPr>
        </p:nvSpPr>
        <p:spPr/>
        <p:txBody>
          <a:bodyPr/>
          <a:lstStyle/>
          <a:p>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Kể</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thêm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những</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sự</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cố</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giao</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thông</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khác</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mà</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em</a:t>
            </a:r>
            <a:r>
              <a:rPr lang="en-US" altLang="vi-VN" sz="4000" dirty="0">
                <a:solidFill>
                  <a:srgbClr val="FF0000"/>
                </a:solidFill>
                <a:latin typeface="Times New Roman" panose="02020603050405020304" pitchFamily="18" charset="0"/>
                <a:cs typeface="Times New Roman" panose="02020603050405020304" pitchFamily="18" charset="0"/>
              </a:rPr>
              <a:t> </a:t>
            </a:r>
            <a:r>
              <a:rPr lang="en-US" altLang="vi-VN" sz="4000" dirty="0" err="1">
                <a:solidFill>
                  <a:srgbClr val="FF0000"/>
                </a:solidFill>
                <a:latin typeface="Times New Roman" panose="02020603050405020304" pitchFamily="18" charset="0"/>
                <a:cs typeface="Times New Roman" panose="02020603050405020304" pitchFamily="18" charset="0"/>
              </a:rPr>
              <a:t>biết</a:t>
            </a:r>
            <a:r>
              <a:rPr lang="en-US" altLang="vi-VN" sz="4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2109</TotalTime>
  <Words>507</Words>
  <Application>Microsoft Macintosh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VNI-Times</vt:lpstr>
      <vt:lpstr>Times New Roman</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Kể thêm những sự cố giao thông khác mà em biết.</vt:lpstr>
      <vt:lpstr>PowerPoint Presentation</vt:lpstr>
      <vt:lpstr>- Em sẽ làm gì khi thấy tai nạn giao thông nơi đường vắng?</vt:lpstr>
      <vt:lpstr>- Em sẽ làm gì khi thấy tai nạn giao thông nơi đường đông?</vt:lpstr>
      <vt:lpstr>- Khi em không may gặp sự cố giao thông em sẽ làm gì?</vt:lpstr>
      <vt:lpstr>PowerPoint Presentation</vt:lpstr>
      <vt:lpstr>PowerPoint Presentation</vt:lpstr>
      <vt:lpstr>PowerPoint Presentation</vt:lpstr>
      <vt:lpstr>2. Chia sẻ , thảo luận</vt:lpstr>
      <vt:lpstr>PowerPoint Presentation</vt:lpstr>
      <vt:lpstr>- Xây dựng bảng quy ứng xử của em khi gặp sự cố giao thông.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Cop.</dc:creator>
  <cp:lastModifiedBy>Microsoft Office User</cp:lastModifiedBy>
  <cp:revision>185</cp:revision>
  <dcterms:created xsi:type="dcterms:W3CDTF">2007-01-11T08:50:21Z</dcterms:created>
  <dcterms:modified xsi:type="dcterms:W3CDTF">2022-10-01T20:49:42Z</dcterms:modified>
</cp:coreProperties>
</file>