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2" r:id="rId3"/>
    <p:sldId id="257" r:id="rId4"/>
    <p:sldId id="263" r:id="rId5"/>
    <p:sldId id="264" r:id="rId6"/>
    <p:sldId id="304" r:id="rId7"/>
    <p:sldId id="305" r:id="rId8"/>
    <p:sldId id="306" r:id="rId9"/>
    <p:sldId id="307" r:id="rId10"/>
    <p:sldId id="308" r:id="rId11"/>
    <p:sldId id="309" r:id="rId12"/>
    <p:sldId id="310" r:id="rId13"/>
    <p:sldId id="311" r:id="rId14"/>
    <p:sldId id="265" r:id="rId15"/>
    <p:sldId id="266" r:id="rId16"/>
    <p:sldId id="258" r:id="rId17"/>
    <p:sldId id="312"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79822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09925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8541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872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737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536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96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4116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455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671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34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63952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296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941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76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80733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2314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5477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61771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96810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8629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21055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pPr/>
              <a:t>05/11/2021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210366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3207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gif"/><Relationship Id="rId1" Type="http://schemas.openxmlformats.org/officeDocument/2006/relationships/slideLayout" Target="../slideLayouts/slideLayout18.xml"/><Relationship Id="rId5" Type="http://schemas.openxmlformats.org/officeDocument/2006/relationships/image" Target="../media/image16.gif"/><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0.jpeg"/><Relationship Id="rId18" Type="http://schemas.openxmlformats.org/officeDocument/2006/relationships/slide" Target="slide11.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slide" Target="slide13.xml"/><Relationship Id="rId16" Type="http://schemas.openxmlformats.org/officeDocument/2006/relationships/slide" Target="slide10.xml"/><Relationship Id="rId1" Type="http://schemas.openxmlformats.org/officeDocument/2006/relationships/slideLayout" Target="../slideLayouts/slideLayout18.xml"/><Relationship Id="rId6" Type="http://schemas.openxmlformats.org/officeDocument/2006/relationships/slide" Target="slide7.xml"/><Relationship Id="rId11" Type="http://schemas.openxmlformats.org/officeDocument/2006/relationships/image" Target="../media/image9.jpeg"/><Relationship Id="rId5" Type="http://schemas.openxmlformats.org/officeDocument/2006/relationships/image" Target="../media/image5.jpeg"/><Relationship Id="rId15" Type="http://schemas.openxmlformats.org/officeDocument/2006/relationships/image" Target="../media/image11.jpeg"/><Relationship Id="rId10" Type="http://schemas.openxmlformats.org/officeDocument/2006/relationships/image" Target="../media/image8.jpeg"/><Relationship Id="rId4" Type="http://schemas.openxmlformats.org/officeDocument/2006/relationships/slide" Target="slide14.xml"/><Relationship Id="rId9" Type="http://schemas.openxmlformats.org/officeDocument/2006/relationships/image" Target="../media/image7.jpeg"/><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643AB921-7527-4675-91DD-E7D9D65BA71D}"/>
              </a:ext>
            </a:extLst>
          </p:cNvPr>
          <p:cNvSpPr>
            <a:spLocks noChangeArrowheads="1"/>
          </p:cNvSpPr>
          <p:nvPr/>
        </p:nvSpPr>
        <p:spPr bwMode="auto">
          <a:xfrm>
            <a:off x="1823321" y="666759"/>
            <a:ext cx="8700340" cy="575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altLang="en-US" sz="2400" b="1" dirty="0">
                <a:solidFill>
                  <a:srgbClr val="0070C0"/>
                </a:solidFill>
                <a:latin typeface="Times New Roman" panose="02020603050405020304" pitchFamily="18" charset="0"/>
                <a:cs typeface="Times New Roman" panose="02020603050405020304" pitchFamily="18" charset="0"/>
              </a:rPr>
              <a:t>PHÒNG GIÁO DỤC &amp; ĐÀO TẠO QUẬN LONG BIÊN</a:t>
            </a:r>
            <a:endParaRPr lang="en-US" altLang="en-US" sz="2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TRƯỜNG TIỂU HỌC PHÚC LỢI</a:t>
            </a:r>
            <a:endParaRPr lang="en-US" altLang="en-US" sz="9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6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r>
            <a:br>
              <a:rPr lang="en-US" altLang="en-US" dirty="0">
                <a:solidFill>
                  <a:srgbClr val="0070C0"/>
                </a:solidFill>
                <a:latin typeface="Times New Roman" panose="02020603050405020304" pitchFamily="18" charset="0"/>
                <a:cs typeface="Times New Roman" panose="02020603050405020304" pitchFamily="18" charset="0"/>
              </a:rPr>
            </a:b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CHÀO ĐÓN CÁC EM HỌC SINH</a:t>
            </a:r>
            <a:endParaRPr lang="en-US" altLang="en-US" sz="1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9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p>
        </p:txBody>
      </p:sp>
      <p:pic>
        <p:nvPicPr>
          <p:cNvPr id="6" name="图片 24">
            <a:extLst>
              <a:ext uri="{FF2B5EF4-FFF2-40B4-BE49-F238E27FC236}">
                <a16:creationId xmlns:a16="http://schemas.microsoft.com/office/drawing/2014/main" xmlns="" id="{7328B2FE-7DF9-4DF3-9BEE-087F609F6A75}"/>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111" b="99028" l="625" r="93594">
                        <a14:foregroundMark x1="8775" y1="79513" x2="9205" y2="88320"/>
                        <a14:foregroundMark x1="8707" y1="78110" x2="8747" y2="78936"/>
                        <a14:foregroundMark x1="65062" y1="87449" x2="65404" y2="87402"/>
                        <a14:foregroundMark x1="58939" y1="88281" x2="60278" y2="88099"/>
                        <a14:foregroundMark x1="58220" y1="88379" x2="58557" y2="88333"/>
                        <a14:foregroundMark x1="57227" y1="88514" x2="57939" y2="88417"/>
                        <a14:foregroundMark x1="38872" y1="91011" x2="39347" y2="90946"/>
                        <a14:foregroundMark x1="10668" y1="94846" x2="38739" y2="91029"/>
                        <a14:foregroundMark x1="86132" y1="59640" x2="89408" y2="47761"/>
                        <a14:foregroundMark x1="1563" y1="2083" x2="1670" y2="2938"/>
                        <a14:foregroundMark x1="5763" y1="80059" x2="7540" y2="88007"/>
                        <a14:foregroundMark x1="5560" y1="94990" x2="5636" y2="95407"/>
                        <a14:foregroundMark x1="3361" y1="82987" x2="4388" y2="88596"/>
                        <a14:foregroundMark x1="2739" y1="79594" x2="2863" y2="80271"/>
                        <a14:foregroundMark x1="77969" y1="51751" x2="77969" y2="72381"/>
                        <a14:foregroundMark x1="93240" y1="45572" x2="92514" y2="52822"/>
                        <a14:foregroundMark x1="97188" y1="6111" x2="96896" y2="9027"/>
                        <a14:foregroundMark x1="83563" y1="45565" x2="82578" y2="50000"/>
                        <a14:foregroundMark x1="82578" y1="50000" x2="82578" y2="50417"/>
                        <a14:foregroundMark x1="47838" y1="10854" x2="54297" y2="15417"/>
                        <a14:foregroundMark x1="36016" y1="2500" x2="36574" y2="2894"/>
                        <a14:foregroundMark x1="59299" y1="16662" x2="62197" y2="30224"/>
                        <a14:foregroundMark x1="64796" y1="43904" x2="67344" y2="51944"/>
                        <a14:foregroundMark x1="47891" y1="33194" x2="50781" y2="47639"/>
                        <a14:foregroundMark x1="24688" y1="62917" x2="28438" y2="73194"/>
                        <a14:foregroundMark x1="31797" y1="60556" x2="34219" y2="69583"/>
                        <a14:foregroundMark x1="32031" y1="58194" x2="36641" y2="68056"/>
                        <a14:foregroundMark x1="28906" y1="66111" x2="32031" y2="73194"/>
                        <a14:foregroundMark x1="31328" y1="65278" x2="33516" y2="71944"/>
                        <a14:foregroundMark x1="64717" y1="84014" x2="65391" y2="86111"/>
                        <a14:foregroundMark x1="92439" y1="5663" x2="92422" y2="5833"/>
                        <a14:foregroundMark x1="92891" y1="1111" x2="92830" y2="1720"/>
                        <a14:foregroundMark x1="32109" y1="80833" x2="38313" y2="81580"/>
                        <a14:foregroundMark x1="64021" y1="91715" x2="67333" y2="95144"/>
                        <a14:foregroundMark x1="62096" y1="89722" x2="62799" y2="90450"/>
                        <a14:foregroundMark x1="61635" y1="89245" x2="62096" y2="89722"/>
                        <a14:foregroundMark x1="79141" y1="66944" x2="80547" y2="67500"/>
                        <a14:foregroundMark x1="80781" y1="67917" x2="81563" y2="67639"/>
                        <a14:backgroundMark x1="13906" y1="64583" x2="14375" y2="71250"/>
                        <a14:backgroundMark x1="42578" y1="71944" x2="42578" y2="71944"/>
                        <a14:backgroundMark x1="34219" y1="75556" x2="34219" y2="75556"/>
                        <a14:backgroundMark x1="95703" y1="2917" x2="93438" y2="32361"/>
                        <a14:backgroundMark x1="97578" y1="13194" x2="96250" y2="24028"/>
                        <a14:backgroundMark x1="96406" y1="10556" x2="96953" y2="18056"/>
                        <a14:backgroundMark x1="96953" y1="11250" x2="96875" y2="22222"/>
                        <a14:backgroundMark x1="96875" y1="9028" x2="96953" y2="19861"/>
                        <a14:backgroundMark x1="94531" y1="32917" x2="92422" y2="45139"/>
                        <a14:backgroundMark x1="92266" y1="56806" x2="91016" y2="69306"/>
                        <a14:backgroundMark x1="91719" y1="57639" x2="94531" y2="49583"/>
                        <a14:backgroundMark x1="91719" y1="55833" x2="95391" y2="53472"/>
                        <a14:backgroundMark x1="91406" y1="55833" x2="95234" y2="50139"/>
                        <a14:backgroundMark x1="91016" y1="66528" x2="91250" y2="80278"/>
                        <a14:backgroundMark x1="91250" y1="80278" x2="91094" y2="80833"/>
                        <a14:backgroundMark x1="91563" y1="90694" x2="91094" y2="99861"/>
                        <a14:backgroundMark x1="1953" y1="93333" x2="1953" y2="93333"/>
                        <a14:backgroundMark x1="156" y1="90139" x2="2344" y2="98194"/>
                        <a14:backgroundMark x1="39688" y1="69306" x2="39688" y2="69306"/>
                        <a14:backgroundMark x1="53516" y1="73472" x2="53516" y2="73472"/>
                        <a14:backgroundMark x1="57734" y1="77917" x2="57734" y2="77917"/>
                        <a14:backgroundMark x1="40859" y1="68611" x2="40859" y2="68611"/>
                        <a14:backgroundMark x1="48672" y1="69167" x2="48672" y2="69167"/>
                        <a14:backgroundMark x1="43828" y1="66528" x2="51719" y2="72222"/>
                        <a14:backgroundMark x1="53672" y1="74306" x2="53672" y2="74306"/>
                        <a14:backgroundMark x1="41016" y1="74306" x2="41016" y2="74306"/>
                        <a14:backgroundMark x1="8516" y1="7361" x2="2656" y2="78194"/>
                        <a14:backgroundMark x1="19922" y1="54861" x2="6094" y2="77500"/>
                        <a14:backgroundMark x1="6094" y1="77500" x2="2734" y2="79583"/>
                        <a14:backgroundMark x1="14297" y1="51389" x2="1328" y2="77500"/>
                        <a14:backgroundMark x1="12266" y1="51111" x2="703" y2="61528"/>
                        <a14:backgroundMark x1="4375" y1="1667" x2="2500" y2="31389"/>
                        <a14:backgroundMark x1="6250" y1="7222" x2="6172" y2="31111"/>
                        <a14:backgroundMark x1="2891" y1="2778" x2="4219" y2="34722"/>
                        <a14:backgroundMark x1="2344" y1="2500" x2="15234" y2="7222"/>
                        <a14:backgroundMark x1="5547" y1="1944" x2="22422" y2="2778"/>
                        <a14:backgroundMark x1="35313" y1="4861" x2="47578" y2="5278"/>
                        <a14:backgroundMark x1="55625" y1="2222" x2="66016" y2="18056"/>
                        <a14:backgroundMark x1="82578" y1="17778" x2="89453" y2="31944"/>
                        <a14:backgroundMark x1="76250" y1="17083" x2="92109" y2="43333"/>
                        <a14:backgroundMark x1="89922" y1="27778" x2="97344" y2="42083"/>
                        <a14:backgroundMark x1="89922" y1="22500" x2="82578" y2="41806"/>
                        <a14:backgroundMark x1="82578" y1="41806" x2="82578" y2="41806"/>
                        <a14:backgroundMark x1="93438" y1="6389" x2="89766" y2="13889"/>
                        <a14:backgroundMark x1="74375" y1="85000" x2="80391" y2="98750"/>
                        <a14:backgroundMark x1="81094" y1="79028" x2="85547" y2="87083"/>
                        <a14:backgroundMark x1="313" y1="54583" x2="1563" y2="61806"/>
                        <a14:backgroundMark x1="703" y1="55556" x2="1172" y2="77500"/>
                        <a14:backgroundMark x1="7422" y1="44583" x2="8359" y2="73056"/>
                        <a14:backgroundMark x1="7031" y1="46528" x2="5391" y2="67500"/>
                        <a14:backgroundMark x1="5391" y1="67500" x2="5391" y2="67500"/>
                        <a14:backgroundMark x1="7031" y1="44444" x2="9531" y2="77917"/>
                        <a14:backgroundMark x1="6016" y1="43611" x2="4375" y2="78472"/>
                        <a14:backgroundMark x1="2734" y1="81111" x2="2734" y2="81111"/>
                        <a14:backgroundMark x1="3047" y1="81111" x2="3672" y2="82639"/>
                        <a14:backgroundMark x1="2891" y1="93056" x2="10469" y2="92917"/>
                        <a14:backgroundMark x1="10469" y1="92917" x2="11406" y2="92361"/>
                        <a14:backgroundMark x1="4063" y1="89444" x2="10703" y2="90694"/>
                        <a14:backgroundMark x1="9531" y1="93056" x2="8750" y2="99306"/>
                        <a14:backgroundMark x1="5547" y1="95417" x2="5703" y2="99861"/>
                        <a14:backgroundMark x1="19609" y1="70139" x2="19609" y2="70139"/>
                        <a14:backgroundMark x1="19922" y1="66806" x2="17578" y2="73056"/>
                        <a14:backgroundMark x1="57500" y1="77917" x2="57500" y2="77917"/>
                        <a14:backgroundMark x1="58672" y1="6944" x2="62656" y2="20694"/>
                        <a14:backgroundMark x1="63281" y1="26667" x2="65078" y2="40278"/>
                        <a14:backgroundMark x1="65078" y1="40278" x2="72969" y2="47500"/>
                        <a14:backgroundMark x1="72969" y1="47500" x2="77969" y2="31389"/>
                        <a14:backgroundMark x1="77969" y1="31389" x2="78047" y2="29861"/>
                        <a14:backgroundMark x1="45703" y1="9722" x2="48438" y2="9028"/>
                        <a14:backgroundMark x1="57656" y1="7917" x2="57969" y2="12917"/>
                        <a14:backgroundMark x1="44375" y1="8750" x2="46719" y2="9722"/>
                        <a14:backgroundMark x1="43594" y1="7361" x2="42344" y2="8472"/>
                        <a14:backgroundMark x1="57969" y1="13611" x2="60469" y2="15000"/>
                        <a14:backgroundMark x1="62344" y1="30139" x2="64844" y2="43333"/>
                        <a14:backgroundMark x1="64844" y1="43333" x2="65000" y2="43333"/>
                        <a14:backgroundMark x1="90781" y1="16528" x2="84219" y2="26944"/>
                        <a14:backgroundMark x1="90781" y1="19444" x2="83438" y2="24861"/>
                        <a14:backgroundMark x1="78594" y1="6111" x2="76016" y2="15972"/>
                        <a14:backgroundMark x1="80859" y1="8750" x2="74688" y2="26667"/>
                        <a14:backgroundMark x1="80938" y1="16806" x2="77188" y2="38333"/>
                        <a14:backgroundMark x1="77188" y1="38333" x2="77188" y2="38333"/>
                        <a14:backgroundMark x1="86484" y1="65833" x2="80313" y2="85972"/>
                        <a14:backgroundMark x1="79297" y1="93889" x2="90313" y2="92361"/>
                        <a14:backgroundMark x1="90313" y1="92361" x2="90781" y2="91806"/>
                        <a14:backgroundMark x1="89063" y1="74722" x2="87656" y2="94861"/>
                        <a14:backgroundMark x1="89766" y1="78750" x2="88750" y2="98889"/>
                        <a14:backgroundMark x1="87891" y1="72222" x2="81094" y2="85694"/>
                        <a14:backgroundMark x1="87344" y1="72778" x2="83203" y2="82917"/>
                        <a14:backgroundMark x1="88359" y1="69722" x2="82500" y2="77083"/>
                        <a14:backgroundMark x1="90156" y1="76667" x2="84688" y2="87222"/>
                        <a14:backgroundMark x1="88125" y1="77083" x2="84688" y2="87361"/>
                        <a14:backgroundMark x1="87188" y1="75972" x2="82891" y2="89028"/>
                        <a14:backgroundMark x1="82891" y1="89028" x2="78984" y2="95139"/>
                        <a14:backgroundMark x1="82109" y1="87500" x2="75078" y2="93611"/>
                        <a14:backgroundMark x1="75078" y1="93611" x2="67969" y2="87361"/>
                        <a14:backgroundMark x1="67969" y1="87361" x2="77969" y2="80417"/>
                        <a14:backgroundMark x1="77969" y1="80417" x2="82656" y2="68472"/>
                        <a14:backgroundMark x1="82656" y1="68472" x2="82656" y2="63056"/>
                        <a14:backgroundMark x1="53359" y1="75972" x2="53359" y2="75972"/>
                        <a14:backgroundMark x1="37188" y1="71667" x2="37188" y2="71667"/>
                        <a14:backgroundMark x1="82422" y1="44861" x2="86016" y2="41944"/>
                        <a14:backgroundMark x1="93125" y1="5694" x2="92109" y2="5278"/>
                        <a14:backgroundMark x1="76875" y1="50833" x2="79766" y2="45972"/>
                        <a14:backgroundMark x1="76875" y1="51944" x2="79219" y2="43889"/>
                        <a14:backgroundMark x1="77500" y1="44444" x2="80234" y2="35417"/>
                        <a14:backgroundMark x1="79063" y1="41389" x2="77500" y2="51528"/>
                        <a14:backgroundMark x1="77344" y1="47778" x2="78984" y2="35000"/>
                        <a14:backgroundMark x1="79063" y1="22083" x2="77031" y2="30694"/>
                        <a14:backgroundMark x1="78047" y1="23056" x2="77031" y2="41528"/>
                        <a14:backgroundMark x1="77031" y1="41528" x2="84922" y2="41111"/>
                        <a14:backgroundMark x1="84922" y1="41111" x2="91953" y2="35139"/>
                        <a14:backgroundMark x1="91953" y1="35139" x2="89688" y2="15556"/>
                        <a14:backgroundMark x1="89688" y1="15556" x2="77266" y2="6528"/>
                        <a14:backgroundMark x1="77266" y1="6528" x2="81641" y2="5694"/>
                        <a14:backgroundMark x1="90000" y1="45694" x2="91484" y2="44861"/>
                        <a14:backgroundMark x1="92734" y1="24861" x2="91563" y2="38333"/>
                        <a14:backgroundMark x1="91563" y1="38333" x2="91406" y2="37500"/>
                        <a14:backgroundMark x1="93359" y1="22083" x2="90469" y2="39167"/>
                        <a14:backgroundMark x1="91250" y1="38333" x2="90313" y2="39722"/>
                        <a14:backgroundMark x1="91016" y1="11667" x2="90703" y2="18472"/>
                        <a14:backgroundMark x1="83359" y1="64306" x2="87813" y2="61806"/>
                        <a14:backgroundMark x1="84922" y1="62639" x2="87188" y2="59722"/>
                        <a14:backgroundMark x1="82188" y1="67222" x2="86016" y2="66389"/>
                        <a14:backgroundMark x1="85469" y1="65556" x2="80547" y2="79028"/>
                        <a14:backgroundMark x1="80547" y1="79028" x2="74766" y2="87222"/>
                        <a14:backgroundMark x1="74766" y1="87222" x2="74297" y2="87361"/>
                        <a14:backgroundMark x1="83828" y1="69583" x2="78906" y2="85972"/>
                        <a14:backgroundMark x1="78906" y1="85972" x2="71797" y2="86111"/>
                        <a14:backgroundMark x1="67344" y1="87778" x2="67734" y2="86389"/>
                        <a14:backgroundMark x1="73281" y1="87361" x2="76328" y2="91944"/>
                        <a14:backgroundMark x1="82813" y1="85694" x2="84063" y2="93472"/>
                        <a14:backgroundMark x1="76094" y1="74306" x2="81641" y2="74583"/>
                        <a14:backgroundMark x1="80313" y1="64167" x2="80313" y2="64167"/>
                        <a14:backgroundMark x1="77344" y1="72639" x2="78438" y2="72222"/>
                        <a14:backgroundMark x1="62656" y1="79306" x2="62656" y2="79306"/>
                        <a14:backgroundMark x1="64219" y1="80694" x2="64219" y2="80694"/>
                        <a14:backgroundMark x1="64219" y1="80972" x2="64688" y2="84028"/>
                        <a14:backgroundMark x1="63672" y1="80694" x2="62500" y2="80000"/>
                        <a14:backgroundMark x1="60547" y1="78333" x2="59297" y2="78333"/>
                        <a14:backgroundMark x1="80391" y1="94583" x2="86641" y2="95556"/>
                        <a14:backgroundMark x1="80234" y1="95972" x2="88125" y2="96806"/>
                        <a14:backgroundMark x1="81641" y1="98056" x2="86953" y2="97083"/>
                        <a14:backgroundMark x1="70391" y1="85972" x2="73047" y2="87361"/>
                        <a14:backgroundMark x1="6250" y1="40833" x2="6719" y2="49444"/>
                        <a14:backgroundMark x1="6719" y1="42361" x2="6484" y2="52778"/>
                        <a14:backgroundMark x1="4063" y1="61389" x2="1797" y2="66389"/>
                        <a14:backgroundMark x1="2422" y1="80694" x2="2656" y2="81389"/>
                        <a14:backgroundMark x1="8516" y1="79583" x2="8750" y2="79583"/>
                        <a14:backgroundMark x1="9844" y1="76667" x2="8516" y2="77639"/>
                        <a14:backgroundMark x1="75391" y1="5278" x2="81641" y2="4444"/>
                        <a14:backgroundMark x1="75859" y1="4861" x2="95781" y2="3472"/>
                        <a14:backgroundMark x1="41641" y1="71944" x2="58047" y2="99444"/>
                        <a14:backgroundMark x1="53203" y1="84028" x2="57656" y2="83333"/>
                        <a14:backgroundMark x1="43516" y1="77778" x2="44297" y2="99722"/>
                        <a14:backgroundMark x1="41016" y1="78472" x2="41797" y2="95972"/>
                        <a14:backgroundMark x1="41797" y1="77778" x2="42578" y2="96389"/>
                        <a14:backgroundMark x1="62891" y1="82917" x2="64375" y2="91528"/>
                        <a14:backgroundMark x1="68047" y1="92917" x2="70234" y2="98056"/>
                        <a14:backgroundMark x1="61719" y1="87778" x2="61484" y2="89167"/>
                        <a14:backgroundMark x1="66797" y1="95278" x2="66797" y2="95278"/>
                        <a14:backgroundMark x1="66719" y1="86667" x2="66797" y2="90556"/>
                        <a14:backgroundMark x1="57422" y1="86528" x2="57578" y2="86806"/>
                        <a14:backgroundMark x1="58438" y1="86806" x2="58750" y2="86667"/>
                        <a14:backgroundMark x1="58984" y1="86667" x2="59531" y2="85972"/>
                        <a14:backgroundMark x1="59453" y1="85139" x2="58516" y2="86250"/>
                        <a14:backgroundMark x1="58828" y1="85417" x2="57188" y2="85833"/>
                        <a14:backgroundMark x1="57422" y1="84722" x2="54844" y2="89583"/>
                        <a14:backgroundMark x1="53359" y1="81528" x2="54688" y2="82639"/>
                        <a14:backgroundMark x1="45781" y1="81111" x2="54766" y2="89444"/>
                        <a14:backgroundMark x1="50781" y1="83750" x2="52891" y2="82639"/>
                        <a14:backgroundMark x1="44844" y1="90556" x2="50938" y2="89444"/>
                        <a14:backgroundMark x1="50234" y1="85972" x2="51563" y2="81667"/>
                        <a14:backgroundMark x1="62109" y1="89722" x2="62109" y2="89722"/>
                        <a14:backgroundMark x1="51953" y1="83194" x2="50469" y2="83333"/>
                        <a14:backgroundMark x1="62813" y1="78889" x2="62734" y2="78333"/>
                        <a14:backgroundMark x1="66641" y1="95000" x2="66641" y2="95000"/>
                        <a14:backgroundMark x1="47188" y1="11389" x2="48125" y2="9583"/>
                        <a14:backgroundMark x1="45703" y1="8750" x2="42422" y2="8889"/>
                        <a14:backgroundMark x1="40469" y1="71528" x2="38906" y2="90833"/>
                        <a14:backgroundMark x1="38906" y1="90833" x2="40703" y2="76944"/>
                        <a14:backgroundMark x1="40703" y1="76944" x2="40781" y2="96111"/>
                        <a14:backgroundMark x1="40781" y1="96111" x2="40469" y2="85694"/>
                      </a14:backgroundRemoval>
                    </a14:imgEffect>
                  </a14:imgLayer>
                </a14:imgProps>
              </a:ext>
              <a:ext uri="{28A0092B-C50C-407E-A947-70E740481C1C}">
                <a14:useLocalDpi xmlns:a14="http://schemas.microsoft.com/office/drawing/2010/main" xmlns="" val="0"/>
              </a:ext>
            </a:extLst>
          </a:blip>
          <a:srcRect l="39590" t="3514" r="4826" b="-624"/>
          <a:stretch/>
        </p:blipFill>
        <p:spPr>
          <a:xfrm>
            <a:off x="10498525" y="144234"/>
            <a:ext cx="1793329" cy="1762388"/>
          </a:xfrm>
          <a:prstGeom prst="rect">
            <a:avLst/>
          </a:prstGeom>
        </p:spPr>
      </p:pic>
      <p:pic>
        <p:nvPicPr>
          <p:cNvPr id="7" name="Picture 6">
            <a:extLst>
              <a:ext uri="{FF2B5EF4-FFF2-40B4-BE49-F238E27FC236}">
                <a16:creationId xmlns:a16="http://schemas.microsoft.com/office/drawing/2014/main" xmlns="" id="{D97924CC-35ED-4879-8E73-57A5692D7520}"/>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47592" r="62604"/>
          <a:stretch/>
        </p:blipFill>
        <p:spPr>
          <a:xfrm rot="523709">
            <a:off x="63266" y="4779056"/>
            <a:ext cx="2421695" cy="1870411"/>
          </a:xfrm>
          <a:prstGeom prst="rect">
            <a:avLst/>
          </a:prstGeom>
        </p:spPr>
      </p:pic>
    </p:spTree>
    <p:extLst>
      <p:ext uri="{BB962C8B-B14F-4D97-AF65-F5344CB8AC3E}">
        <p14:creationId xmlns:p14="http://schemas.microsoft.com/office/powerpoint/2010/main" xmlns="" val="216571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336800" y="2209800"/>
            <a:ext cx="98552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Cái gì quý nhất?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Cuộc tranh luận …..vô vị mà thôi.” </a:t>
            </a:r>
          </a:p>
          <a:p>
            <a:pPr>
              <a:spcBef>
                <a:spcPct val="20000"/>
              </a:spcBef>
              <a:buFontTx/>
              <a:buChar char="•"/>
            </a:pPr>
            <a:r>
              <a:rPr lang="en-US" altLang="en-US" sz="2800">
                <a:solidFill>
                  <a:srgbClr val="0B19C8"/>
                </a:solidFill>
                <a:latin typeface="Times New Roman" pitchFamily="18" charset="0"/>
                <a:cs typeface="Times New Roman" pitchFamily="18" charset="0"/>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srcRect/>
          <a:stretch>
            <a:fillRect/>
          </a:stretch>
        </p:blipFill>
        <p:spPr bwMode="auto">
          <a:xfrm>
            <a:off x="101600" y="2590800"/>
            <a:ext cx="2336800" cy="1143000"/>
          </a:xfrm>
          <a:prstGeom prst="rect">
            <a:avLst/>
          </a:prstGeom>
          <a:noFill/>
          <a:ln w="9525">
            <a:noFill/>
            <a:miter lim="800000"/>
            <a:headEnd/>
            <a:tailEnd/>
          </a:ln>
        </p:spPr>
      </p:pic>
      <p:sp>
        <p:nvSpPr>
          <p:cNvPr id="23556" name="AutoShape 6">
            <a:hlinkClick r:id="rId3" action="ppaction://hlinksldjump" highlightClick="1"/>
          </p:cNvPr>
          <p:cNvSpPr>
            <a:spLocks noChangeArrowheads="1"/>
          </p:cNvSpPr>
          <p:nvPr/>
        </p:nvSpPr>
        <p:spPr bwMode="auto">
          <a:xfrm>
            <a:off x="11277600" y="6172200"/>
            <a:ext cx="7112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0" y="2362200"/>
            <a:ext cx="99060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Một chuyên gia máy xúc</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Chiếc máy xúc……thân mật”.</a:t>
            </a:r>
          </a:p>
          <a:p>
            <a:pPr>
              <a:spcBef>
                <a:spcPct val="20000"/>
              </a:spcBef>
              <a:buFontTx/>
              <a:buChar char="•"/>
            </a:pPr>
            <a:r>
              <a:rPr lang="en-US" altLang="en-US" sz="2800">
                <a:solidFill>
                  <a:srgbClr val="0B19C8"/>
                </a:solidFill>
                <a:latin typeface="Times New Roman" pitchFamily="18" charset="0"/>
                <a:cs typeface="Times New Roman" pitchFamily="18" charset="0"/>
              </a:rPr>
              <a:t> Dáng vẻ của chuyên gia A-lêch-xây có gì đặc biệt?</a:t>
            </a:r>
          </a:p>
        </p:txBody>
      </p:sp>
      <p:pic>
        <p:nvPicPr>
          <p:cNvPr id="15363" name="Picture 3" descr="zeichen9"/>
          <p:cNvPicPr>
            <a:picLocks noChangeAspect="1" noChangeArrowheads="1" noCrop="1"/>
          </p:cNvPicPr>
          <p:nvPr/>
        </p:nvPicPr>
        <p:blipFill>
          <a:blip r:embed="rId2"/>
          <a:srcRect/>
          <a:stretch>
            <a:fillRect/>
          </a:stretch>
        </p:blipFill>
        <p:spPr bwMode="auto">
          <a:xfrm>
            <a:off x="101600" y="2667000"/>
            <a:ext cx="2336800" cy="1143000"/>
          </a:xfrm>
          <a:prstGeom prst="rect">
            <a:avLst/>
          </a:prstGeom>
          <a:noFill/>
          <a:ln w="9525">
            <a:noFill/>
            <a:miter lim="800000"/>
            <a:headEnd/>
            <a:tailEnd/>
          </a:ln>
        </p:spPr>
      </p:pic>
      <p:sp>
        <p:nvSpPr>
          <p:cNvPr id="24580" name="AutoShape 5">
            <a:hlinkClick r:id="rId3" action="ppaction://hlinksldjump" highlightClick="1"/>
          </p:cNvPr>
          <p:cNvSpPr>
            <a:spLocks noChangeArrowheads="1"/>
          </p:cNvSpPr>
          <p:nvPr/>
        </p:nvSpPr>
        <p:spPr bwMode="auto">
          <a:xfrm>
            <a:off x="110744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429000"/>
            <a:ext cx="5689600" cy="1384995"/>
          </a:xfrm>
          <a:prstGeom prst="rect">
            <a:avLst/>
          </a:prstGeom>
          <a:solidFill>
            <a:schemeClr val="bg1"/>
          </a:solidFill>
          <a:ln w="9525">
            <a:noFill/>
            <a:miter lim="800000"/>
            <a:headEnd/>
            <a:tailEnd/>
          </a:ln>
        </p:spPr>
        <p:txBody>
          <a:bodyPr>
            <a:spAutoFit/>
          </a:bodyPr>
          <a:lstStyle/>
          <a:p>
            <a:pPr>
              <a:spcBef>
                <a:spcPct val="20000"/>
              </a:spcBef>
              <a:buFontTx/>
              <a:buChar char="•"/>
            </a:pPr>
            <a:r>
              <a:rPr lang="en-US" altLang="en-US" sz="2800" b="1">
                <a:solidFill>
                  <a:srgbClr val="0000FF"/>
                </a:solidFill>
                <a:latin typeface="Times New Roman" pitchFamily="18" charset="0"/>
                <a:cs typeface="Times New Roman" pitchFamily="18" charset="0"/>
              </a:rPr>
              <a:t>     Đọc thuộc bài thơ “Bài ca về trái đất” và cho biết </a:t>
            </a:r>
            <a:r>
              <a:rPr lang="en-US" altLang="en-US" sz="2800" b="1">
                <a:solidFill>
                  <a:srgbClr val="0B19C8"/>
                </a:solidFill>
                <a:latin typeface="Times New Roman" pitchFamily="18" charset="0"/>
                <a:cs typeface="Times New Roman" pitchFamily="18" charset="0"/>
              </a:rPr>
              <a:t>hình ảnh trái đất đẹp như thế nào?</a:t>
            </a:r>
          </a:p>
        </p:txBody>
      </p:sp>
      <p:pic>
        <p:nvPicPr>
          <p:cNvPr id="16387" name="Picture 3" descr="zeichen9"/>
          <p:cNvPicPr>
            <a:picLocks noChangeAspect="1" noChangeArrowheads="1" noCrop="1"/>
          </p:cNvPicPr>
          <p:nvPr/>
        </p:nvPicPr>
        <p:blipFill>
          <a:blip r:embed="rId2"/>
          <a:srcRect/>
          <a:stretch>
            <a:fillRect/>
          </a:stretch>
        </p:blipFill>
        <p:spPr bwMode="auto">
          <a:xfrm>
            <a:off x="1320800" y="2362200"/>
            <a:ext cx="2336800" cy="1143000"/>
          </a:xfrm>
          <a:prstGeom prst="rect">
            <a:avLst/>
          </a:prstGeom>
          <a:noFill/>
          <a:ln w="9525">
            <a:noFill/>
            <a:miter lim="800000"/>
            <a:headEnd/>
            <a:tailEnd/>
          </a:ln>
        </p:spPr>
      </p:pic>
      <p:pic>
        <p:nvPicPr>
          <p:cNvPr id="25604" name="Picture 4" descr="IMG_1120"/>
          <p:cNvPicPr>
            <a:picLocks noChangeAspect="1" noChangeArrowheads="1"/>
          </p:cNvPicPr>
          <p:nvPr/>
        </p:nvPicPr>
        <p:blipFill>
          <a:blip r:embed="rId3"/>
          <a:srcRect/>
          <a:stretch>
            <a:fillRect/>
          </a:stretch>
        </p:blipFill>
        <p:spPr bwMode="auto">
          <a:xfrm>
            <a:off x="5791200" y="1905000"/>
            <a:ext cx="6248400" cy="4114800"/>
          </a:xfrm>
          <a:prstGeom prst="rect">
            <a:avLst/>
          </a:prstGeom>
          <a:noFill/>
          <a:ln w="9525">
            <a:noFill/>
            <a:miter lim="800000"/>
            <a:headEnd/>
            <a:tailEnd/>
          </a:ln>
        </p:spPr>
      </p:pic>
      <p:sp>
        <p:nvSpPr>
          <p:cNvPr id="25605" name="AutoShape 7">
            <a:hlinkClick r:id="rId4" action="ppaction://hlinksldjump" highlightClick="1"/>
          </p:cNvPr>
          <p:cNvSpPr>
            <a:spLocks noChangeArrowheads="1"/>
          </p:cNvSpPr>
          <p:nvPr/>
        </p:nvSpPr>
        <p:spPr bwMode="auto">
          <a:xfrm>
            <a:off x="112776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200" y="2057400"/>
            <a:ext cx="7543800" cy="19875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latin typeface="Times New Roman" panose="02020603050405020304" pitchFamily="18" charset="0"/>
                <a:cs typeface="Times New Roman" panose="02020603050405020304" pitchFamily="18" charset="0"/>
              </a:rPr>
              <a:t>Bài  : Thư gửi các học sinh</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Đọc thuộc lòng đoạn “ Sau 80 năm giời nô lệ……..của các em.”</a:t>
            </a: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Nêu nội dung của bài?</a:t>
            </a:r>
          </a:p>
        </p:txBody>
      </p:sp>
      <p:pic>
        <p:nvPicPr>
          <p:cNvPr id="6147" name="Picture 3" descr="zeichen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3017838"/>
            <a:ext cx="2032000"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AutoShape 5">
            <a:hlinkClick r:id="rId3" action="ppaction://hlinksldjump" highlightClick="1"/>
          </p:cNvPr>
          <p:cNvSpPr>
            <a:spLocks noChangeArrowheads="1"/>
          </p:cNvSpPr>
          <p:nvPr/>
        </p:nvSpPr>
        <p:spPr bwMode="auto">
          <a:xfrm>
            <a:off x="9829800" y="6096000"/>
            <a:ext cx="533400" cy="4572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7413" name="TextBox 1"/>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Tree>
    <p:extLst>
      <p:ext uri="{BB962C8B-B14F-4D97-AF65-F5344CB8AC3E}">
        <p14:creationId xmlns:p14="http://schemas.microsoft.com/office/powerpoint/2010/main" xmlns="" val="322277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2520950"/>
            <a:ext cx="3810000"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Bài : Kì diệu rừng xanh</a:t>
            </a:r>
            <a:endParaRPr lang="en-US" altLang="en-US" sz="2800"/>
          </a:p>
          <a:p>
            <a:pPr>
              <a:buFontTx/>
              <a:buNone/>
            </a:pPr>
            <a:r>
              <a:rPr lang="en-US" altLang="en-US" sz="2800"/>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1" y="1219200"/>
            <a:ext cx="2162175"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AutoShape 6">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9" name="Picture 8" descr="DSC_0133[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48288" y="1646238"/>
            <a:ext cx="51371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pic>
        <p:nvPicPr>
          <p:cNvPr id="18440" name="Picture 7" descr="sun14[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7" descr="sun14[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594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444580"/>
            <a:ext cx="11277600" cy="5509200"/>
          </a:xfrm>
          <a:prstGeom prst="rect">
            <a:avLst/>
          </a:prstGeom>
        </p:spPr>
        <p:txBody>
          <a:bodyPr wrap="square">
            <a:spAutoFit/>
          </a:bodyPr>
          <a:lstStyle/>
          <a:p>
            <a:pPr algn="ctr" defTabSz="1219170"/>
            <a:r>
              <a:rPr lang="vi-VN" sz="3200" b="1" dirty="0" smtClean="0">
                <a:solidFill>
                  <a:prstClr val="black"/>
                </a:solidFill>
                <a:latin typeface="Times New Roman" pitchFamily="18" charset="0"/>
                <a:ea typeface="Times" pitchFamily="34" charset="0"/>
                <a:cs typeface="Times New Roman" pitchFamily="18" charset="0"/>
              </a:rPr>
              <a:t>Nỗi </a:t>
            </a:r>
            <a:r>
              <a:rPr lang="vi-VN" sz="3200" b="1" dirty="0">
                <a:solidFill>
                  <a:prstClr val="black"/>
                </a:solidFill>
                <a:latin typeface="Times New Roman" pitchFamily="18" charset="0"/>
                <a:ea typeface="Times" pitchFamily="34" charset="0"/>
                <a:cs typeface="Times New Roman" pitchFamily="18" charset="0"/>
              </a:rPr>
              <a:t>niềm giữ nước giữ rừng</a:t>
            </a:r>
          </a:p>
          <a:p>
            <a:pPr algn="just" defTabSz="1219170"/>
            <a:endParaRPr lang="vi-VN" sz="3200" b="1" dirty="0">
              <a:solidFill>
                <a:prstClr val="black"/>
              </a:solidFill>
              <a:latin typeface="Times New Roman" pitchFamily="18" charset="0"/>
              <a:ea typeface="Times" pitchFamily="34" charset="0"/>
              <a:cs typeface="Times New Roman" pitchFamily="18" charset="0"/>
            </a:endParaRPr>
          </a:p>
          <a:p>
            <a:pPr algn="just" defTabSz="1219170"/>
            <a:r>
              <a:rPr lang="en-US" sz="3200" b="1" dirty="0" smtClean="0">
                <a:solidFill>
                  <a:prstClr val="black"/>
                </a:solidFill>
                <a:latin typeface="Times New Roman" pitchFamily="18" charset="0"/>
                <a:ea typeface="Times" pitchFamily="34" charset="0"/>
                <a:cs typeface="Times New Roman" pitchFamily="18" charset="0"/>
              </a:rPr>
              <a:t>	</a:t>
            </a:r>
            <a:r>
              <a:rPr lang="vi-VN" sz="3200" b="1" dirty="0" smtClean="0">
                <a:solidFill>
                  <a:prstClr val="black"/>
                </a:solidFill>
                <a:latin typeface="Times New Roman" pitchFamily="18" charset="0"/>
                <a:ea typeface="Times" pitchFamily="34" charset="0"/>
                <a:cs typeface="Times New Roman" pitchFamily="18" charset="0"/>
              </a:rPr>
              <a:t>Tôi </a:t>
            </a:r>
            <a:r>
              <a:rPr lang="vi-VN" sz="3200" b="1" dirty="0">
                <a:solidFill>
                  <a:prstClr val="black"/>
                </a:solidFill>
                <a:latin typeface="Times New Roman" pitchFamily="18" charset="0"/>
                <a:ea typeface="Times" pitchFamily="34" charset="0"/>
                <a:cs typeface="Times New Roman" pitchFamily="18" charset="0"/>
              </a:rPr>
              <a:t>biết tờ giấy tôi đang viết và cuốn sách này làm bằng bột nứa, nột gỗ của rừng. Ngồi trong lòng đò ngược sông Đà, nhìn lên nhiều đám cháy nghĩ mà giận người đốt rừng. Chính người đốt rừng đang đốt cơ man nào là sách.</a:t>
            </a:r>
          </a:p>
          <a:p>
            <a:pPr algn="just" defTabSz="1219170"/>
            <a:r>
              <a:rPr lang="en-US" sz="3200" b="1" dirty="0" smtClean="0">
                <a:solidFill>
                  <a:prstClr val="black"/>
                </a:solidFill>
                <a:latin typeface="Times New Roman" pitchFamily="18" charset="0"/>
                <a:ea typeface="Times" pitchFamily="34" charset="0"/>
                <a:cs typeface="Times New Roman" pitchFamily="18" charset="0"/>
              </a:rPr>
              <a:t>	</a:t>
            </a:r>
            <a:r>
              <a:rPr lang="vi-VN" sz="3200" b="1" dirty="0" smtClean="0">
                <a:solidFill>
                  <a:prstClr val="black"/>
                </a:solidFill>
                <a:latin typeface="Times New Roman" pitchFamily="18" charset="0"/>
                <a:ea typeface="Times" pitchFamily="34" charset="0"/>
                <a:cs typeface="Times New Roman" pitchFamily="18" charset="0"/>
              </a:rPr>
              <a:t>Tôi </a:t>
            </a:r>
            <a:r>
              <a:rPr lang="vi-VN" sz="3200" b="1" dirty="0">
                <a:solidFill>
                  <a:prstClr val="black"/>
                </a:solidFill>
                <a:latin typeface="Times New Roman" pitchFamily="18" charset="0"/>
                <a:ea typeface="Times" pitchFamily="34" charset="0"/>
                <a:cs typeface="Times New Roman" pitchFamily="18" charset="0"/>
              </a:rPr>
              <a:t>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r" defTabSz="1219170"/>
            <a:r>
              <a:rPr lang="vi-VN" sz="3200" i="1" dirty="0" smtClean="0">
                <a:solidFill>
                  <a:prstClr val="black"/>
                </a:solidFill>
                <a:latin typeface="Times New Roman" pitchFamily="18" charset="0"/>
                <a:ea typeface="Times" pitchFamily="34" charset="0"/>
                <a:cs typeface="Times New Roman" pitchFamily="18" charset="0"/>
              </a:rPr>
              <a:t>Theo </a:t>
            </a:r>
            <a:r>
              <a:rPr lang="vi-VN" sz="3200" i="1" dirty="0">
                <a:solidFill>
                  <a:prstClr val="black"/>
                </a:solidFill>
                <a:latin typeface="Times New Roman" pitchFamily="18" charset="0"/>
                <a:ea typeface="Times" pitchFamily="34" charset="0"/>
                <a:cs typeface="Times New Roman" pitchFamily="18" charset="0"/>
              </a:rPr>
              <a:t>Nguyễn Tuân</a:t>
            </a:r>
            <a:endParaRPr lang="en-US" sz="3200" i="1" dirty="0">
              <a:solidFill>
                <a:prstClr val="black"/>
              </a:solidFill>
              <a:latin typeface="Times New Roman" pitchFamily="18" charset="0"/>
              <a:ea typeface="Times" pitchFamily="34" charset="0"/>
              <a:cs typeface="Times New Roman" pitchFamily="18" charset="0"/>
            </a:endParaRPr>
          </a:p>
        </p:txBody>
      </p:sp>
    </p:spTree>
    <p:extLst>
      <p:ext uri="{BB962C8B-B14F-4D97-AF65-F5344CB8AC3E}">
        <p14:creationId xmlns:p14="http://schemas.microsoft.com/office/powerpoint/2010/main" xmlns="" val="2760098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0"/>
          <p:cNvSpPr>
            <a:spLocks noChangeArrowheads="1" noChangeShapeType="1" noTextEdit="1"/>
          </p:cNvSpPr>
          <p:nvPr/>
        </p:nvSpPr>
        <p:spPr bwMode="auto">
          <a:xfrm>
            <a:off x="1524000" y="1371600"/>
            <a:ext cx="9804400" cy="10668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tạm biệt các em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xmlns=""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787400"/>
            <a:ext cx="5486400" cy="1569660"/>
          </a:xfrm>
          <a:prstGeom prst="rect">
            <a:avLst/>
          </a:prstGeom>
          <a:noFill/>
        </p:spPr>
        <p:txBody>
          <a:bodyPr wrap="square" rtlCol="0">
            <a:spAutoFit/>
          </a:bodyPr>
          <a:lstStyle/>
          <a:p>
            <a:pPr defTabSz="1219170"/>
            <a:r>
              <a:rPr lang="en-US" sz="9600" b="1" u="sng" dirty="0" err="1">
                <a:solidFill>
                  <a:srgbClr val="FF0000"/>
                </a:solidFill>
                <a:latin typeface="Times New Roman" pitchFamily="18" charset="0"/>
                <a:cs typeface="Times New Roman" pitchFamily="18" charset="0"/>
              </a:rPr>
              <a:t>TIẾT</a:t>
            </a:r>
            <a:r>
              <a:rPr lang="en-US" sz="9600" b="1" u="sng" dirty="0">
                <a:solidFill>
                  <a:srgbClr val="FF0000"/>
                </a:solidFill>
                <a:latin typeface="Times New Roman" pitchFamily="18" charset="0"/>
                <a:cs typeface="Times New Roman" pitchFamily="18" charset="0"/>
              </a:rPr>
              <a:t> 2</a:t>
            </a:r>
          </a:p>
        </p:txBody>
      </p:sp>
      <p:sp>
        <p:nvSpPr>
          <p:cNvPr id="3" name="TextBox 2"/>
          <p:cNvSpPr txBox="1"/>
          <p:nvPr/>
        </p:nvSpPr>
        <p:spPr>
          <a:xfrm>
            <a:off x="1117600" y="3530601"/>
            <a:ext cx="10058400" cy="1405641"/>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2. </a:t>
            </a:r>
            <a:r>
              <a:rPr lang="en-US" sz="4267" b="1" dirty="0" err="1">
                <a:solidFill>
                  <a:prstClr val="black"/>
                </a:solidFill>
                <a:latin typeface="Times New Roman" pitchFamily="18" charset="0"/>
                <a:cs typeface="Times New Roman" pitchFamily="18" charset="0"/>
              </a:rPr>
              <a:t>Nghe</a:t>
            </a:r>
            <a:r>
              <a:rPr lang="en-US" sz="4267" b="1" dirty="0">
                <a:solidFill>
                  <a:prstClr val="black"/>
                </a:solidFill>
                <a:latin typeface="Times New Roman" pitchFamily="18" charset="0"/>
                <a:cs typeface="Times New Roman" pitchFamily="18" charset="0"/>
              </a:rPr>
              <a:t> – </a:t>
            </a:r>
            <a:r>
              <a:rPr lang="en-US" sz="4267" b="1" dirty="0" err="1">
                <a:solidFill>
                  <a:prstClr val="black"/>
                </a:solidFill>
                <a:latin typeface="Times New Roman" pitchFamily="18" charset="0"/>
                <a:cs typeface="Times New Roman" pitchFamily="18" charset="0"/>
              </a:rPr>
              <a:t>viết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Nỗi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niềm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nước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rừng</a:t>
            </a:r>
            <a:r>
              <a:rPr lang="en-US" sz="4267" b="1" dirty="0">
                <a:solidFill>
                  <a:prstClr val="black"/>
                </a:solidFill>
                <a:latin typeface="Times New Roman" pitchFamily="18" charset="0"/>
                <a:cs typeface="Times New Roman" pitchFamily="18" charset="0"/>
              </a:rPr>
              <a:t>.</a:t>
            </a:r>
          </a:p>
        </p:txBody>
      </p:sp>
      <p:sp>
        <p:nvSpPr>
          <p:cNvPr id="4" name="TextBox 3"/>
          <p:cNvSpPr txBox="1"/>
          <p:nvPr/>
        </p:nvSpPr>
        <p:spPr>
          <a:xfrm>
            <a:off x="1066800" y="2387839"/>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1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1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985568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520950"/>
            <a:ext cx="5080000" cy="1902059"/>
          </a:xfrm>
          <a:prstGeom prst="rect">
            <a:avLst/>
          </a:prstGeom>
          <a:noFill/>
          <a:ln w="9525">
            <a:noFill/>
            <a:miter lim="800000"/>
            <a:headEnd/>
            <a:tailEnd/>
          </a:ln>
        </p:spPr>
        <p:txBody>
          <a:bodyPr>
            <a:spAutoFit/>
          </a:bodyPr>
          <a:lstStyle/>
          <a:p>
            <a:pPr>
              <a:spcBef>
                <a:spcPct val="20000"/>
              </a:spcBef>
            </a:pPr>
            <a:r>
              <a:rPr lang="en-US" altLang="en-US" sz="2800" b="1">
                <a:latin typeface="Times New Roman" pitchFamily="18" charset="0"/>
                <a:ea typeface="Tahoma" pitchFamily="34" charset="0"/>
                <a:cs typeface="Times New Roman" pitchFamily="18" charset="0"/>
              </a:rPr>
              <a:t>Bài : Kì diệu rừng xanh</a:t>
            </a:r>
            <a:endParaRPr lang="en-US" altLang="en-US" sz="2800">
              <a:latin typeface="Times New Roman" pitchFamily="18" charset="0"/>
              <a:ea typeface="Tahoma" pitchFamily="34" charset="0"/>
              <a:cs typeface="Times New Roman" pitchFamily="18" charset="0"/>
            </a:endParaRPr>
          </a:p>
          <a:p>
            <a:pPr>
              <a:spcBef>
                <a:spcPct val="20000"/>
              </a:spcBef>
            </a:pPr>
            <a:r>
              <a:rPr lang="en-US" altLang="en-US" sz="2800">
                <a:latin typeface="Times New Roman" pitchFamily="18" charset="0"/>
                <a:ea typeface="Tahoma" pitchFamily="34" charset="0"/>
                <a:cs typeface="Times New Roman" pitchFamily="18" charset="0"/>
              </a:rPr>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srcRect/>
          <a:stretch>
            <a:fillRect/>
          </a:stretch>
        </p:blipFill>
        <p:spPr bwMode="auto">
          <a:xfrm>
            <a:off x="1117601" y="1219200"/>
            <a:ext cx="2882900" cy="1409700"/>
          </a:xfrm>
          <a:prstGeom prst="rect">
            <a:avLst/>
          </a:prstGeom>
          <a:noFill/>
          <a:ln w="9525">
            <a:noFill/>
            <a:miter lim="800000"/>
            <a:headEnd/>
            <a:tailEnd/>
          </a:ln>
        </p:spPr>
      </p:pic>
      <p:sp>
        <p:nvSpPr>
          <p:cNvPr id="18436" name="AutoShape 6">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a typeface="Tahoma" pitchFamily="34" charset="0"/>
              <a:cs typeface="Times New Roman" pitchFamily="18" charset="0"/>
            </a:endParaRPr>
          </a:p>
        </p:txBody>
      </p:sp>
      <p:pic>
        <p:nvPicPr>
          <p:cNvPr id="9" name="Picture 8" descr="DSC_0133[1]"/>
          <p:cNvPicPr>
            <a:picLocks noChangeAspect="1" noChangeArrowheads="1"/>
          </p:cNvPicPr>
          <p:nvPr/>
        </p:nvPicPr>
        <p:blipFill>
          <a:blip r:embed="rId4"/>
          <a:srcRect/>
          <a:stretch>
            <a:fillRect/>
          </a:stretch>
        </p:blipFill>
        <p:spPr bwMode="auto">
          <a:xfrm>
            <a:off x="5099051" y="1646238"/>
            <a:ext cx="6849533"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641600" y="1295400"/>
            <a:ext cx="9550400" cy="1987550"/>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latin typeface="Times New Roman" pitchFamily="18" charset="0"/>
                <a:cs typeface="Times New Roman" pitchFamily="18" charset="0"/>
              </a:rPr>
              <a:t>         Bài : Sắc màu em yêu</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Đọc thuộc lòng bài thơ.</a:t>
            </a:r>
          </a:p>
          <a:p>
            <a:pPr>
              <a:spcBef>
                <a:spcPct val="20000"/>
              </a:spcBef>
              <a:buFontTx/>
              <a:buChar char="•"/>
            </a:pPr>
            <a:r>
              <a:rPr lang="en-US" altLang="en-US" sz="2800">
                <a:solidFill>
                  <a:srgbClr val="0B19C8"/>
                </a:solidFill>
                <a:latin typeface="Times New Roman" pitchFamily="18" charset="0"/>
                <a:cs typeface="Times New Roman" pitchFamily="18" charset="0"/>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srcRect/>
          <a:stretch>
            <a:fillRect/>
          </a:stretch>
        </p:blipFill>
        <p:spPr bwMode="auto">
          <a:xfrm>
            <a:off x="508000" y="1447800"/>
            <a:ext cx="2336800" cy="1143000"/>
          </a:xfrm>
          <a:prstGeom prst="rect">
            <a:avLst/>
          </a:prstGeom>
          <a:noFill/>
          <a:ln w="9525">
            <a:noFill/>
            <a:miter lim="800000"/>
            <a:headEnd/>
            <a:tailEnd/>
          </a:ln>
        </p:spPr>
      </p:pic>
      <p:sp>
        <p:nvSpPr>
          <p:cNvPr id="19460" name="AutoShape 5">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641600" y="2051051"/>
            <a:ext cx="9550400" cy="1618905"/>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rPr>
              <a:t>    </a:t>
            </a:r>
            <a:r>
              <a:rPr lang="en-US" altLang="en-US" sz="3200" b="1">
                <a:solidFill>
                  <a:srgbClr val="0B19C8"/>
                </a:solidFill>
                <a:latin typeface="Times New Roman" pitchFamily="18" charset="0"/>
                <a:cs typeface="Times New Roman" pitchFamily="18" charset="0"/>
              </a:rPr>
              <a:t>Bài 3: Bài ca về trái đất</a:t>
            </a:r>
            <a:endParaRPr lang="en-US" altLang="en-US" sz="3200">
              <a:solidFill>
                <a:srgbClr val="0B19C8"/>
              </a:solidFill>
              <a:latin typeface="Times New Roman" pitchFamily="18" charset="0"/>
              <a:cs typeface="Times New Roman" pitchFamily="18" charset="0"/>
            </a:endParaRPr>
          </a:p>
          <a:p>
            <a:pPr>
              <a:spcBef>
                <a:spcPct val="20000"/>
              </a:spcBef>
            </a:pPr>
            <a:r>
              <a:rPr lang="en-US" altLang="en-US" sz="2800">
                <a:solidFill>
                  <a:srgbClr val="0B19C8"/>
                </a:solidFill>
                <a:latin typeface="Times New Roman" pitchFamily="18" charset="0"/>
                <a:cs typeface="Times New Roman" pitchFamily="18" charset="0"/>
              </a:rPr>
              <a:t> * </a:t>
            </a:r>
            <a:r>
              <a:rPr lang="en-US" altLang="en-US" sz="2800" b="1">
                <a:solidFill>
                  <a:srgbClr val="0B19C8"/>
                </a:solidFill>
                <a:latin typeface="Times New Roman" pitchFamily="18" charset="0"/>
                <a:cs typeface="Times New Roman" pitchFamily="18" charset="0"/>
              </a:rPr>
              <a:t>Đọc thuộc lòng bài thơ .</a:t>
            </a:r>
          </a:p>
          <a:p>
            <a:pPr>
              <a:spcBef>
                <a:spcPct val="20000"/>
              </a:spcBef>
            </a:pPr>
            <a:r>
              <a:rPr lang="en-US" altLang="en-US" sz="2800" b="1">
                <a:solidFill>
                  <a:srgbClr val="0B19C8"/>
                </a:solidFill>
                <a:latin typeface="Times New Roman" pitchFamily="18" charset="0"/>
                <a:cs typeface="Times New Roman"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srcRect/>
          <a:stretch>
            <a:fillRect/>
          </a:stretch>
        </p:blipFill>
        <p:spPr bwMode="auto">
          <a:xfrm>
            <a:off x="101600" y="2514600"/>
            <a:ext cx="2336800" cy="1143000"/>
          </a:xfrm>
          <a:prstGeom prst="rect">
            <a:avLst/>
          </a:prstGeom>
          <a:noFill/>
          <a:ln w="9525">
            <a:noFill/>
            <a:miter lim="800000"/>
            <a:headEnd/>
            <a:tailEnd/>
          </a:ln>
        </p:spPr>
      </p:pic>
      <p:sp>
        <p:nvSpPr>
          <p:cNvPr id="20484" name="AutoShape 7">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10871200" y="6019800"/>
            <a:ext cx="9144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
        <p:nvSpPr>
          <p:cNvPr id="21507" name="Text Box 2"/>
          <p:cNvSpPr txBox="1">
            <a:spLocks noChangeArrowheads="1"/>
          </p:cNvSpPr>
          <p:nvPr/>
        </p:nvSpPr>
        <p:spPr bwMode="auto">
          <a:xfrm>
            <a:off x="2743200" y="2209801"/>
            <a:ext cx="9448800" cy="2074414"/>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7030A0"/>
                </a:solidFill>
                <a:latin typeface="Times New Roman" pitchFamily="18" charset="0"/>
                <a:cs typeface="Times New Roman" pitchFamily="18" charset="0"/>
              </a:rPr>
              <a:t>Bài : Một chuyên gia máy xúc</a:t>
            </a:r>
            <a:endParaRPr lang="en-US" altLang="en-US" sz="2800">
              <a:solidFill>
                <a:srgbClr val="7030A0"/>
              </a:solidFill>
              <a:latin typeface="Times New Roman" pitchFamily="18" charset="0"/>
              <a:cs typeface="Times New Roman" pitchFamily="18" charset="0"/>
            </a:endParaRPr>
          </a:p>
          <a:p>
            <a:pPr>
              <a:spcBef>
                <a:spcPct val="20000"/>
              </a:spcBef>
              <a:buFontTx/>
              <a:buChar char="•"/>
            </a:pPr>
            <a:r>
              <a:rPr lang="en-US" altLang="en-US" sz="2800">
                <a:solidFill>
                  <a:srgbClr val="7030A0"/>
                </a:solidFill>
                <a:latin typeface="Times New Roman" pitchFamily="18" charset="0"/>
                <a:cs typeface="Times New Roman" pitchFamily="18" charset="0"/>
              </a:rPr>
              <a:t> Đọc đoạn “ Chiếc máy xúc……thân mật” và trả lời câu hỏi:</a:t>
            </a:r>
          </a:p>
          <a:p>
            <a:pPr>
              <a:spcBef>
                <a:spcPct val="20000"/>
              </a:spcBef>
              <a:buFontTx/>
              <a:buChar char="•"/>
            </a:pPr>
            <a:r>
              <a:rPr lang="en-US" altLang="en-US" sz="2800">
                <a:solidFill>
                  <a:srgbClr val="7030A0"/>
                </a:solidFill>
                <a:latin typeface="Times New Roman" pitchFamily="18" charset="0"/>
                <a:cs typeface="Times New Roman" pitchFamily="18" charset="0"/>
              </a:rPr>
              <a:t> Dáng vẻ của chuyên gia A-lếch-xây có gì đặc biệt?</a:t>
            </a:r>
          </a:p>
          <a:p>
            <a:pPr>
              <a:spcBef>
                <a:spcPct val="20000"/>
              </a:spcBef>
            </a:pPr>
            <a:endParaRPr lang="en-US" altLang="en-US" sz="2800">
              <a:latin typeface="Times New Roman" pitchFamily="18" charset="0"/>
              <a:cs typeface="Times New Roman" pitchFamily="18" charset="0"/>
            </a:endParaRPr>
          </a:p>
        </p:txBody>
      </p:sp>
      <p:pic>
        <p:nvPicPr>
          <p:cNvPr id="5" name="Picture 3" descr="zeichen9"/>
          <p:cNvPicPr>
            <a:picLocks noChangeAspect="1" noChangeArrowheads="1" noCrop="1"/>
          </p:cNvPicPr>
          <p:nvPr/>
        </p:nvPicPr>
        <p:blipFill>
          <a:blip r:embed="rId3"/>
          <a:srcRect/>
          <a:stretch>
            <a:fillRect/>
          </a:stretch>
        </p:blipFill>
        <p:spPr bwMode="auto">
          <a:xfrm>
            <a:off x="101600" y="2514600"/>
            <a:ext cx="23368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1905000"/>
            <a:ext cx="97536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Những người bạn tốt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latin typeface="Times New Roman" pitchFamily="18" charset="0"/>
                <a:cs typeface="Times New Roman" pitchFamily="18" charset="0"/>
              </a:rPr>
              <a:t> </a:t>
            </a:r>
            <a:r>
              <a:rPr lang="en-US" altLang="en-US" sz="2800">
                <a:solidFill>
                  <a:srgbClr val="0B19C8"/>
                </a:solidFill>
                <a:latin typeface="Times New Roman" pitchFamily="18" charset="0"/>
                <a:cs typeface="Times New Roman" pitchFamily="18" charset="0"/>
              </a:rPr>
              <a:t>Đọc đoạn “ Hai hôm sau…..loài cá thông minh”. </a:t>
            </a:r>
          </a:p>
          <a:p>
            <a:pPr>
              <a:spcBef>
                <a:spcPct val="20000"/>
              </a:spcBef>
              <a:buFontTx/>
              <a:buChar char="•"/>
            </a:pPr>
            <a:r>
              <a:rPr lang="en-US" altLang="en-US" sz="2800">
                <a:solidFill>
                  <a:srgbClr val="0B19C8"/>
                </a:solidFill>
                <a:latin typeface="Times New Roman" pitchFamily="18" charset="0"/>
                <a:cs typeface="Times New Roman" pitchFamily="18" charset="0"/>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srcRect/>
          <a:stretch>
            <a:fillRect/>
          </a:stretch>
        </p:blipFill>
        <p:spPr bwMode="auto">
          <a:xfrm>
            <a:off x="203200" y="2743200"/>
            <a:ext cx="2336800" cy="1143000"/>
          </a:xfrm>
          <a:prstGeom prst="rect">
            <a:avLst/>
          </a:prstGeom>
          <a:noFill/>
          <a:ln w="9525">
            <a:noFill/>
            <a:miter lim="800000"/>
            <a:headEnd/>
            <a:tailEnd/>
          </a:ln>
        </p:spPr>
      </p:pic>
      <p:sp>
        <p:nvSpPr>
          <p:cNvPr id="22532" name="AutoShape 5">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425</Words>
  <Application>Microsoft Office PowerPoint</Application>
  <PresentationFormat>Custom</PresentationFormat>
  <Paragraphs>50</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cp:revision>
  <dcterms:created xsi:type="dcterms:W3CDTF">2021-11-04T00:49:05Z</dcterms:created>
  <dcterms:modified xsi:type="dcterms:W3CDTF">2021-11-05T16:11:46Z</dcterms:modified>
</cp:coreProperties>
</file>