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9"/>
  </p:notesMasterIdLst>
  <p:sldIdLst>
    <p:sldId id="298" r:id="rId3"/>
    <p:sldId id="285" r:id="rId4"/>
    <p:sldId id="256" r:id="rId5"/>
    <p:sldId id="291" r:id="rId6"/>
    <p:sldId id="296" r:id="rId7"/>
    <p:sldId id="288" r:id="rId8"/>
    <p:sldId id="258" r:id="rId9"/>
    <p:sldId id="297" r:id="rId10"/>
    <p:sldId id="262" r:id="rId11"/>
    <p:sldId id="289" r:id="rId12"/>
    <p:sldId id="290" r:id="rId13"/>
    <p:sldId id="295" r:id="rId14"/>
    <p:sldId id="292" r:id="rId15"/>
    <p:sldId id="293" r:id="rId16"/>
    <p:sldId id="294" r:id="rId17"/>
    <p:sldId id="266" r:id="rId1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Itim" panose="020B0604020202020204" charset="-34"/>
      <p:regular r:id="rId25"/>
    </p:embeddedFont>
    <p:embeddedFont>
      <p:font typeface="Kalam" panose="020B0604020202020204" charset="0"/>
      <p:regular r:id="rId26"/>
      <p:bold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6" autoAdjust="0"/>
  </p:normalViewPr>
  <p:slideViewPr>
    <p:cSldViewPr snapToGrid="0">
      <p:cViewPr varScale="1">
        <p:scale>
          <a:sx n="83" d="100"/>
          <a:sy n="83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GT%20V&#7872;%20TI%20SO%20PHAN%20TRAM\MHOA-CAUCAM\07%20Em%20yeu%20truong%20em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B31D-C021-4B4D-B3CF-1C28B1E7E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556327A-061F-4AA5-9627-472DE8DA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BAFEA-3BCE-4515-B08D-B7B3DCB30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5" name="Picture 7" descr="BAR_EL~1">
            <a:extLst>
              <a:ext uri="{FF2B5EF4-FFF2-40B4-BE49-F238E27FC236}">
                <a16:creationId xmlns:a16="http://schemas.microsoft.com/office/drawing/2014/main" id="{351EA4FE-2FAA-4B21-AE4F-33F5E3C9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91F6201A-BBE9-4A5F-99F6-7A7A7382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ĐẾN VỚI TIẾT HỌC HÔM NAY!</a:t>
            </a:r>
          </a:p>
        </p:txBody>
      </p:sp>
      <p:pic>
        <p:nvPicPr>
          <p:cNvPr id="7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BDC81AC4-6760-415F-B9BA-EBBF3979828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1018265obiutmb6vk">
            <a:extLst>
              <a:ext uri="{FF2B5EF4-FFF2-40B4-BE49-F238E27FC236}">
                <a16:creationId xmlns:a16="http://schemas.microsoft.com/office/drawing/2014/main" id="{46917430-799A-4732-B728-ECBB243C49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1956594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1018265obiutmb6vk">
            <a:extLst>
              <a:ext uri="{FF2B5EF4-FFF2-40B4-BE49-F238E27FC236}">
                <a16:creationId xmlns:a16="http://schemas.microsoft.com/office/drawing/2014/main" id="{23E37DF2-B2FC-4D83-945E-64BABF14E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3384" y="35433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9">
            <a:extLst>
              <a:ext uri="{FF2B5EF4-FFF2-40B4-BE49-F238E27FC236}">
                <a16:creationId xmlns:a16="http://schemas.microsoft.com/office/drawing/2014/main" id="{102F8636-6AA9-42F1-82D7-6C8F3F2AB0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003798"/>
            <a:ext cx="4267200" cy="1220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36149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0338" y="420477"/>
                <a:ext cx="7801350" cy="141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hỗn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;        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 ;    </a:t>
                </a:r>
                <a:r>
                  <a:rPr lang="en-US" sz="24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  </a:t>
                </a:r>
                <a:r>
                  <a:rPr lang="en-US" altLang="en-US" sz="20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810</a:t>
                </a:r>
                <a:r>
                  <a:rPr lang="en-US" altLang="en-US" sz="2400" dirty="0">
                    <a:solidFill>
                      <a:schemeClr val="bg2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+mj-lt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20477"/>
                <a:ext cx="7801350" cy="1418530"/>
              </a:xfrm>
              <a:prstGeom prst="rect">
                <a:avLst/>
              </a:prstGeom>
              <a:blipFill>
                <a:blip r:embed="rId3"/>
                <a:stretch>
                  <a:fillRect l="-704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443804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443804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" t="-80000" r="-400000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" t="-180000" r="-400000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7" t="-280000" r="-400000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03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0,1;   0,02;   0,004;   0,095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1959" y="1591135"/>
                <a:ext cx="138691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1591135"/>
                <a:ext cx="1386918" cy="892552"/>
              </a:xfrm>
              <a:prstGeom prst="rect">
                <a:avLst/>
              </a:prstGeom>
              <a:blipFill>
                <a:blip r:embed="rId3"/>
                <a:stretch>
                  <a:fillRect l="-9251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301959" y="2907316"/>
                <a:ext cx="1752403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907316"/>
                <a:ext cx="1752403" cy="892552"/>
              </a:xfrm>
              <a:prstGeom prst="rect">
                <a:avLst/>
              </a:prstGeom>
              <a:blipFill>
                <a:blip r:embed="rId4"/>
                <a:stretch>
                  <a:fillRect l="-7317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956095" y="1591135"/>
                <a:ext cx="2117887" cy="891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1591135"/>
                <a:ext cx="2117887" cy="891078"/>
              </a:xfrm>
              <a:prstGeom prst="rect">
                <a:avLst/>
              </a:prstGeom>
              <a:blipFill>
                <a:blip r:embed="rId5"/>
                <a:stretch>
                  <a:fillRect l="-5764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4956095" y="2907316"/>
                <a:ext cx="2117887" cy="900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+mj-lt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+mj-lt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2907316"/>
                <a:ext cx="2117887" cy="900824"/>
              </a:xfrm>
              <a:prstGeom prst="rect">
                <a:avLst/>
              </a:prstGeom>
              <a:blipFill>
                <a:blip r:embed="rId6"/>
                <a:stretch>
                  <a:fillRect l="-5764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+mj-lt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213054"/>
                        </a:solidFill>
                        <a:latin typeface="+mj-lt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của 8kg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…….kg? </a:t>
                </a:r>
                <a:endParaRPr lang="vi-VN" sz="2100" b="1" dirty="0">
                  <a:solidFill>
                    <a:srgbClr val="21305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vi-VN" sz="2100" b="1" dirty="0">
              <a:solidFill>
                <a:srgbClr val="2130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A. 5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+mj-lt"/>
              </a:rPr>
              <a:pPr/>
              <a:t>13</a:t>
            </a:fld>
            <a:endParaRPr lang="en-US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+mj-lt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+mj-lt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+mj-lt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</a:rPr>
                  <a:t>của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</a:rPr>
                  <a:t> 24 l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</a:rPr>
                  <a:t>……..l ?</a:t>
                </a:r>
                <a:endParaRPr lang="en-US" sz="2100" dirty="0">
                  <a:solidFill>
                    <a:srgbClr val="213054"/>
                  </a:solidFill>
                  <a:latin typeface="+mj-lt"/>
                </a:endParaRPr>
              </a:p>
              <a:p>
                <a:pPr algn="just">
                  <a:defRPr/>
                </a:pPr>
                <a:endParaRPr lang="vi-VN" sz="21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100" b="1" dirty="0">
                <a:solidFill>
                  <a:srgbClr val="213054"/>
                </a:solidFill>
                <a:latin typeface="+mj-lt"/>
              </a:rPr>
              <a:t>6</a:t>
            </a:r>
            <a:endParaRPr lang="en-US" sz="2100" b="1" dirty="0">
              <a:solidFill>
                <a:srgbClr val="2130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D. 9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A. 8 </a:t>
            </a:r>
            <a:endParaRPr lang="en-US" sz="1950" b="1" dirty="0">
              <a:solidFill>
                <a:srgbClr val="213054">
                  <a:lumMod val="95000"/>
                  <a:lumOff val="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+mj-lt"/>
              </a:rPr>
              <a:pPr/>
              <a:t>14</a:t>
            </a:fld>
            <a:endParaRPr lang="en-US">
              <a:latin typeface="+mj-lt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" y="699542"/>
            <a:ext cx="1444284" cy="850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2874798" y="474717"/>
                <a:ext cx="3803225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+mj-lt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213054"/>
                        </a:solidFill>
                        <a:latin typeface="+mj-lt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của 35m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+mj-lt"/>
                    <a:cs typeface="Arial" panose="020B0604020202020204" pitchFamily="34" charset="0"/>
                  </a:rPr>
                  <a:t>……….?</a:t>
                </a:r>
                <a:endParaRPr lang="vi-VN" sz="2100" b="1" dirty="0">
                  <a:solidFill>
                    <a:srgbClr val="21305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798" y="474717"/>
                <a:ext cx="3803225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B. 3cm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0821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vi-VN" sz="2100" b="1" dirty="0">
                <a:solidFill>
                  <a:srgbClr val="213054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100" b="1" dirty="0">
                <a:solidFill>
                  <a:srgbClr val="213054"/>
                </a:solidFill>
                <a:latin typeface="+mj-lt"/>
              </a:rPr>
              <a:t>7m</a:t>
            </a:r>
            <a:endParaRPr lang="vi-VN" sz="2100" b="1" dirty="0">
              <a:solidFill>
                <a:srgbClr val="21305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A. 7cm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+mj-lt"/>
                <a:cs typeface="Arial" panose="020B0604020202020204" pitchFamily="34" charset="0"/>
              </a:rPr>
              <a:t>C. 8m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+mj-lt"/>
              </a:rPr>
              <a:pPr/>
              <a:t>15</a:t>
            </a:fld>
            <a:endParaRPr lang="en-US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B918922A-FBF5-42DF-A024-D8B727CD81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6" y="3935268"/>
            <a:ext cx="1859195" cy="11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1384784"/>
            <a:ext cx="2697600" cy="507232"/>
          </a:xfrm>
        </p:spPr>
        <p:txBody>
          <a:bodyPr/>
          <a:lstStyle/>
          <a:p>
            <a:r>
              <a:rPr lang="en-US">
                <a:latin typeface="+mj-lt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545061" y="1700711"/>
            <a:ext cx="402351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+mj-lt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  <a:ea typeface="Cambria" panose="02040503050406030204" pitchFamily="18" charset="0"/>
              </a:rPr>
              <a:t>Khởi động</a:t>
            </a:r>
            <a:endParaRPr sz="4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B3D00AA-09E1-416D-A350-3DD337F057D1}"/>
              </a:ext>
            </a:extLst>
          </p:cNvPr>
          <p:cNvSpPr txBox="1"/>
          <p:nvPr/>
        </p:nvSpPr>
        <p:spPr>
          <a:xfrm>
            <a:off x="2366432" y="2087890"/>
            <a:ext cx="54297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là m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PSTP </a:t>
            </a:r>
            <a:r>
              <a:rPr lang="fr-FR" sz="2000" b="1" dirty="0" err="1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0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STP</a:t>
            </a:r>
            <a:endParaRPr lang="en-US" sz="2000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+mj-lt"/>
                <a:ea typeface="Cambria" panose="02040503050406030204" pitchFamily="18" charset="0"/>
              </a:rPr>
              <a:t>12cm; 123mm</a:t>
            </a:r>
            <a:endParaRPr lang="en-US" sz="2000" b="1" dirty="0">
              <a:latin typeface="+mj-lt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30780" y="1234614"/>
            <a:ext cx="630148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j-lt"/>
                <a:ea typeface="Cambria" panose="02040503050406030204" pitchFamily="18" charset="0"/>
              </a:rPr>
              <a:t>Toán </a:t>
            </a:r>
            <a:br>
              <a:rPr lang="en" sz="2800" dirty="0">
                <a:latin typeface="+mj-lt"/>
                <a:ea typeface="Cambria" panose="02040503050406030204" pitchFamily="18" charset="0"/>
              </a:rPr>
            </a:br>
            <a:r>
              <a:rPr lang="en" sz="2800" dirty="0">
                <a:latin typeface="+mj-lt"/>
                <a:ea typeface="Cambria" panose="02040503050406030204" pitchFamily="18" charset="0"/>
              </a:rPr>
              <a:t>Khái niệm số thập phân (TT)</a:t>
            </a:r>
            <a:br>
              <a:rPr lang="en" sz="2800" dirty="0">
                <a:latin typeface="+mj-lt"/>
                <a:ea typeface="Cambria" panose="02040503050406030204" pitchFamily="18" charset="0"/>
              </a:rPr>
            </a:br>
            <a:r>
              <a:rPr lang="en" sz="2800" dirty="0">
                <a:latin typeface="+mj-lt"/>
                <a:ea typeface="Cambria" panose="02040503050406030204" pitchFamily="18" charset="0"/>
              </a:rPr>
              <a:t>(tr 36)</a:t>
            </a:r>
            <a:endParaRPr sz="2800" dirty="0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+mj-lt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+mj-lt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  <a:ea typeface="Cambria" panose="02040503050406030204" pitchFamily="18" charset="0"/>
              </a:rPr>
              <a:t>Khám phá</a:t>
            </a:r>
            <a:endParaRPr sz="4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537125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93461" y="188184"/>
                <a:ext cx="5244866" cy="12540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+mj-lt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2,7m;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61" y="188184"/>
                <a:ext cx="5244866" cy="1254061"/>
              </a:xfrm>
              <a:prstGeom prst="rect">
                <a:avLst/>
              </a:prstGeom>
              <a:blipFill>
                <a:blip r:embed="rId3"/>
                <a:stretch>
                  <a:fillRect l="-929" b="-72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395173" y="-260425"/>
            <a:ext cx="2423407" cy="879163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705026" y="1014098"/>
                <a:ext cx="5244866" cy="16816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+mj-lt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026" y="1014098"/>
                <a:ext cx="5244866" cy="1681679"/>
              </a:xfrm>
              <a:prstGeom prst="rect">
                <a:avLst/>
              </a:prstGeom>
              <a:blipFill>
                <a:blip r:embed="rId4"/>
                <a:stretch>
                  <a:fillRect l="-1047" b="-54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798290" y="2347922"/>
                <a:ext cx="6149848" cy="16816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+mj-lt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+mj-lt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+mj-lt"/>
                    <a:ea typeface="Cambria" panose="02040503050406030204" pitchFamily="18" charset="0"/>
                    <a:cs typeface="Open Sans" panose="020B0606030504020204" pitchFamily="34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+mj-lt"/>
                    <a:ea typeface="Cambria" panose="02040503050406030204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+mj-lt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290" y="2347922"/>
                <a:ext cx="6149848" cy="1681679"/>
              </a:xfrm>
              <a:prstGeom prst="rect">
                <a:avLst/>
              </a:prstGeom>
              <a:blipFill>
                <a:blip r:embed="rId5"/>
                <a:stretch>
                  <a:fillRect l="-892" b="-50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61113" y="4171143"/>
            <a:ext cx="567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+mj-lt"/>
                <a:ea typeface="Cambria" panose="02040503050406030204" pitchFamily="18" charset="0"/>
              </a:rPr>
              <a:t>-&gt;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số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: 2,7 ;  8,56 ;  0,195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cũng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+mj-lt"/>
                <a:ea typeface="Cambria" panose="02040503050406030204" pitchFamily="18" charset="0"/>
              </a:rPr>
              <a:t>là</a:t>
            </a:r>
            <a:r>
              <a:rPr lang="en-US" sz="1800" b="1" dirty="0">
                <a:latin typeface="+mj-lt"/>
                <a:ea typeface="Cambria" panose="02040503050406030204" pitchFamily="18" charset="0"/>
              </a:rPr>
              <a:t> </a:t>
            </a:r>
            <a:r>
              <a:rPr lang="en-US" sz="1800" b="1" i="1" dirty="0" err="1">
                <a:latin typeface="+mj-lt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+mj-lt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+mj-lt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latin typeface="+mj-lt"/>
                <a:ea typeface="Cambria" panose="02040503050406030204" pitchFamily="18" charset="0"/>
              </a:rPr>
              <a:t>.</a:t>
            </a:r>
            <a:endParaRPr lang="en-US" sz="1800" b="1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76466" y="176433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sz="3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140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số thập phân gồm hai phần: phần nguyên và phần thập phân,</a:t>
            </a:r>
            <a:r>
              <a:rPr lang="en-US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 được phân cách nhau bởi dấu phẩy.</a:t>
            </a:r>
            <a:endParaRPr lang="vi-VN" sz="1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91725" y="2676557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28096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i="1" dirty="0">
                <a:solidFill>
                  <a:srgbClr val="3936E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3936EA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347391" cy="417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8,56 đọc là: </a:t>
            </a:r>
            <a:r>
              <a:rPr lang="vi-VN" sz="1600" b="1" i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 phẩy năm mươi sáu</a:t>
            </a:r>
            <a:r>
              <a:rPr lang="vi-VN" sz="1600" b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78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90,638</a:t>
            </a:r>
            <a:r>
              <a:rPr lang="vi-VN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đọc là: 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1600" b="1" i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sz="1600" b="1" dirty="0">
                <a:solidFill>
                  <a:schemeClr val="bg2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600" b="1" dirty="0">
              <a:solidFill>
                <a:schemeClr val="bg2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+mj-lt"/>
                <a:ea typeface="Cambria" panose="02040503050406030204" pitchFamily="18" charset="0"/>
              </a:rPr>
              <a:t>Luyện tập</a:t>
            </a:r>
            <a:endParaRPr sz="4800" dirty="0"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9132" y="304397"/>
            <a:ext cx="7801350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Đọc mỗi số thập phân sau : </a:t>
            </a:r>
          </a:p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68" y="1822473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9,4: Chín phẩy bốn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024" y="2327573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7,98: Bảy phẩy chín mươi tám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24" y="2875406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24" y="3374160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4" y="3889744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544</Words>
  <Application>Microsoft Office PowerPoint</Application>
  <PresentationFormat>On-screen Show (16:9)</PresentationFormat>
  <Paragraphs>104</Paragraphs>
  <Slides>16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Kalam</vt:lpstr>
      <vt:lpstr>Arial</vt:lpstr>
      <vt:lpstr>Muli</vt:lpstr>
      <vt:lpstr>Times New Roman</vt:lpstr>
      <vt:lpstr>Cambria</vt:lpstr>
      <vt:lpstr>Cambria Math</vt:lpstr>
      <vt:lpstr>Montserrat</vt:lpstr>
      <vt:lpstr>Itim</vt:lpstr>
      <vt:lpstr>Online Notebook by Slidesgo</vt:lpstr>
      <vt:lpstr>Doodle Sketchbook by Slidesgo</vt:lpstr>
      <vt:lpstr>PowerPoint Presentation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Swift3</cp:lastModifiedBy>
  <cp:revision>20</cp:revision>
  <dcterms:modified xsi:type="dcterms:W3CDTF">2021-10-15T04:25:49Z</dcterms:modified>
</cp:coreProperties>
</file>