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360" r:id="rId2"/>
    <p:sldId id="323" r:id="rId3"/>
    <p:sldId id="334" r:id="rId4"/>
    <p:sldId id="324" r:id="rId5"/>
    <p:sldId id="333" r:id="rId6"/>
    <p:sldId id="335" r:id="rId7"/>
    <p:sldId id="336" r:id="rId8"/>
    <p:sldId id="306" r:id="rId9"/>
    <p:sldId id="337" r:id="rId10"/>
    <p:sldId id="257" r:id="rId11"/>
    <p:sldId id="327" r:id="rId12"/>
    <p:sldId id="359" r:id="rId13"/>
    <p:sldId id="309" r:id="rId14"/>
    <p:sldId id="339" r:id="rId15"/>
    <p:sldId id="340" r:id="rId16"/>
    <p:sldId id="341" r:id="rId17"/>
    <p:sldId id="338" r:id="rId18"/>
    <p:sldId id="342" r:id="rId19"/>
    <p:sldId id="348" r:id="rId20"/>
    <p:sldId id="349" r:id="rId21"/>
    <p:sldId id="350" r:id="rId22"/>
    <p:sldId id="351" r:id="rId23"/>
    <p:sldId id="352" r:id="rId24"/>
    <p:sldId id="353" r:id="rId25"/>
    <p:sldId id="354" r:id="rId26"/>
    <p:sldId id="343" r:id="rId27"/>
    <p:sldId id="344" r:id="rId28"/>
    <p:sldId id="346" r:id="rId29"/>
    <p:sldId id="347" r:id="rId30"/>
    <p:sldId id="355" r:id="rId31"/>
    <p:sldId id="356" r:id="rId32"/>
    <p:sldId id="357"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59">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B554"/>
    <a:srgbClr val="4CA83B"/>
    <a:srgbClr val="B9D582"/>
    <a:srgbClr val="277945"/>
    <a:srgbClr val="448E4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10"/>
    <p:restoredTop sz="94590"/>
  </p:normalViewPr>
  <p:slideViewPr>
    <p:cSldViewPr snapToGrid="0" showGuides="1">
      <p:cViewPr varScale="1">
        <p:scale>
          <a:sx n="66" d="100"/>
          <a:sy n="66" d="100"/>
        </p:scale>
        <p:origin x="-876" y="-96"/>
      </p:cViewPr>
      <p:guideLst>
        <p:guide orient="horz" pos="2159"/>
        <p:guide pos="3839"/>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3971D-6CF5-4C4F-9E95-0AA08D2BDB6B}" type="datetimeFigureOut">
              <a:rPr lang="zh-CN" altLang="en-US" smtClean="0"/>
              <a:pPr/>
              <a:t>2021/10/22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A5AC6-D80E-4C38-88E9-E758FA05378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8F6036-E835-44CB-A25A-34C755DFD5D4}"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8F6036-E835-44CB-A25A-34C755DFD5D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28" name="图片 27"/>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t="76087"/>
          <a:stretch>
            <a:fillRect/>
          </a:stretch>
        </p:blipFill>
        <p:spPr>
          <a:xfrm>
            <a:off x="0" y="5395327"/>
            <a:ext cx="12192000" cy="146267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A759D546-96EE-4D21-A47C-92A9066D43E1}" type="datetimeFigureOut">
              <a:rPr lang="zh-CN" altLang="en-US" smtClean="0"/>
              <a:pPr/>
              <a:t>2021/10/22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666697-2AF5-48CC-B609-F74F4CB67217}"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A759D546-96EE-4D21-A47C-92A9066D43E1}" type="datetimeFigureOut">
              <a:rPr lang="zh-CN" altLang="en-US" smtClean="0"/>
              <a:pPr/>
              <a:t>2021/10/22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666697-2AF5-48CC-B609-F74F4CB67217}"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9ECDE7-8CF9-4CF4-A43B-3166DA58D2FA}" type="datetimeFigureOut">
              <a:rPr lang="en-US" smtClean="0"/>
              <a:pPr/>
              <a:t>22/10/2021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029D2-9F00-4F65-A322-DF8753133381}"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9ECDE7-8CF9-4CF4-A43B-3166DA58D2FA}" type="datetimeFigureOut">
              <a:rPr lang="en-US" smtClean="0"/>
              <a:pPr/>
              <a:t>22/10/2021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029D2-9F00-4F65-A322-DF8753133381}"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1500" advTm="3000">
        <p:random/>
      </p:transition>
    </mc:Choice>
    <mc:Fallback>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xmlns="" val="0"/>
              </a:ext>
            </a:extLst>
          </a:blip>
          <a:srcRect b="44778"/>
          <a:stretch>
            <a:fillRect/>
          </a:stretch>
        </p:blipFill>
        <p:spPr>
          <a:xfrm>
            <a:off x="0" y="0"/>
            <a:ext cx="12192000" cy="6858000"/>
          </a:xfrm>
          <a:prstGeom prst="rect">
            <a:avLst/>
          </a:prstGeom>
        </p:spPr>
      </p:pic>
      <p:sp>
        <p:nvSpPr>
          <p:cNvPr id="8" name="矩形 7"/>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A759D546-96EE-4D21-A47C-92A9066D43E1}" type="datetimeFigureOut">
              <a:rPr lang="zh-CN" altLang="en-US" smtClean="0"/>
              <a:pPr/>
              <a:t>2021/10/22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666697-2AF5-48CC-B609-F74F4CB67217}"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A759D546-96EE-4D21-A47C-92A9066D43E1}" type="datetimeFigureOut">
              <a:rPr lang="zh-CN" altLang="en-US" smtClean="0"/>
              <a:pPr/>
              <a:t>2021/10/22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D666697-2AF5-48CC-B609-F74F4CB67217}"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759D546-96EE-4D21-A47C-92A9066D43E1}" type="datetimeFigureOut">
              <a:rPr lang="zh-CN" altLang="en-US" smtClean="0"/>
              <a:pPr/>
              <a:t>2021/10/22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D666697-2AF5-48CC-B609-F74F4CB67217}"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759D546-96EE-4D21-A47C-92A9066D43E1}" type="datetimeFigureOut">
              <a:rPr lang="zh-CN" altLang="en-US" smtClean="0"/>
              <a:pPr/>
              <a:t>2021/10/22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D666697-2AF5-48CC-B609-F74F4CB67217}"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759D546-96EE-4D21-A47C-92A9066D43E1}" type="datetimeFigureOut">
              <a:rPr lang="zh-CN" altLang="en-US" smtClean="0"/>
              <a:pPr/>
              <a:t>2021/10/22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666697-2AF5-48CC-B609-F74F4CB67217}"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759D546-96EE-4D21-A47C-92A9066D43E1}" type="datetimeFigureOut">
              <a:rPr lang="zh-CN" altLang="en-US" smtClean="0"/>
              <a:pPr/>
              <a:t>2021/10/22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666697-2AF5-48CC-B609-F74F4CB67217}"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D546-96EE-4D21-A47C-92A9066D43E1}" type="datetimeFigureOut">
              <a:rPr lang="zh-CN" altLang="en-US" smtClean="0"/>
              <a:pPr/>
              <a:t>2021/10/22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66697-2AF5-48CC-B609-F74F4CB67217}" type="slidenum">
              <a:rPr lang="zh-CN" altLang="en-US" smtClean="0"/>
              <a:pPr/>
              <a:t>‹#›</a:t>
            </a:fld>
            <a:endParaRPr lang="zh-CN" altLang="en-US"/>
          </a:p>
        </p:txBody>
      </p:sp>
      <p:pic>
        <p:nvPicPr>
          <p:cNvPr id="7" name="Picture 6" descr="Picture5"/>
          <p:cNvPicPr>
            <a:picLocks noChangeAspect="1"/>
          </p:cNvPicPr>
          <p:nvPr userDrawn="1"/>
        </p:nvPicPr>
        <p:blipFill>
          <a:blip r:embed="rId16" cstate="print"/>
          <a:stretch>
            <a:fillRect/>
          </a:stretch>
        </p:blipFill>
        <p:spPr>
          <a:xfrm>
            <a:off x="-2919095" y="0"/>
            <a:ext cx="1679575" cy="16795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7.sv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7.sv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7.sv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8.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lowersFrame_png_ydh_0009_2291x1500"/>
          <p:cNvPicPr>
            <a:picLocks noChangeAspect="1" noChangeArrowheads="1"/>
          </p:cNvPicPr>
          <p:nvPr/>
        </p:nvPicPr>
        <p:blipFill>
          <a:blip r:embed="rId2"/>
          <a:srcRect/>
          <a:stretch>
            <a:fillRect/>
          </a:stretch>
        </p:blipFill>
        <p:spPr bwMode="auto">
          <a:xfrm>
            <a:off x="-1008063" y="-531813"/>
            <a:ext cx="14611351" cy="7561263"/>
          </a:xfrm>
          <a:prstGeom prst="rect">
            <a:avLst/>
          </a:prstGeom>
          <a:noFill/>
          <a:ln w="9525">
            <a:noFill/>
            <a:miter lim="800000"/>
            <a:headEnd/>
            <a:tailEnd/>
          </a:ln>
        </p:spPr>
      </p:pic>
      <p:sp>
        <p:nvSpPr>
          <p:cNvPr id="11" name="WordArt 4"/>
          <p:cNvSpPr>
            <a:spLocks noChangeArrowheads="1" noChangeShapeType="1" noTextEdit="1"/>
          </p:cNvSpPr>
          <p:nvPr/>
        </p:nvSpPr>
        <p:spPr bwMode="auto">
          <a:xfrm>
            <a:off x="3468914" y="3962400"/>
            <a:ext cx="4836886" cy="990600"/>
          </a:xfrm>
          <a:prstGeom prst="rect">
            <a:avLst/>
          </a:prstGeom>
        </p:spPr>
        <p:txBody>
          <a:bodyPr wrap="none" lIns="68580" tIns="34290" rIns="68580" bIns="34290" fromWordArt="1">
            <a:prstTxWarp prst="textPlain">
              <a:avLst>
                <a:gd name="adj" fmla="val 50000"/>
              </a:avLst>
            </a:prstTxWarp>
          </a:bodyPr>
          <a:lstStyle/>
          <a:p>
            <a:pPr algn="ctr">
              <a:defRPr/>
            </a:pPr>
            <a:r>
              <a:rPr lang="en-US" sz="1500" b="1" kern="1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TẬP</a:t>
            </a:r>
            <a:r>
              <a:rPr lang="en-US" sz="1500" b="1" kern="1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1500" b="1" kern="1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LÀM</a:t>
            </a:r>
            <a:r>
              <a:rPr lang="en-US" sz="1500" b="1" kern="1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1500" b="1" kern="1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VĂN</a:t>
            </a:r>
            <a:r>
              <a:rPr lang="en-US" sz="1500" b="1" kern="1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5</a:t>
            </a:r>
            <a:endParaRPr lang="en-US" sz="1500" b="1" kern="1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2052" name="Text Box 5"/>
          <p:cNvSpPr txBox="1">
            <a:spLocks noChangeArrowheads="1"/>
          </p:cNvSpPr>
          <p:nvPr/>
        </p:nvSpPr>
        <p:spPr bwMode="auto">
          <a:xfrm>
            <a:off x="812800" y="914400"/>
            <a:ext cx="10972800" cy="346075"/>
          </a:xfrm>
          <a:prstGeom prst="rect">
            <a:avLst/>
          </a:prstGeom>
          <a:noFill/>
          <a:ln w="9525">
            <a:noFill/>
            <a:miter lim="800000"/>
            <a:headEnd/>
            <a:tailEnd/>
          </a:ln>
        </p:spPr>
        <p:txBody>
          <a:bodyPr lIns="68580" tIns="34290" rIns="68580" bIns="34290">
            <a:spAutoFit/>
          </a:bodyPr>
          <a:lstStyle/>
          <a:p>
            <a:pPr algn="ctr">
              <a:spcBef>
                <a:spcPct val="50000"/>
              </a:spcBef>
            </a:pPr>
            <a:r>
              <a:rPr lang="en-US" b="1">
                <a:solidFill>
                  <a:srgbClr val="0000FF"/>
                </a:solidFill>
                <a:latin typeface="Times New Roman" pitchFamily="18" charset="0"/>
                <a:cs typeface="Times New Roman" pitchFamily="18" charset="0"/>
              </a:rPr>
              <a:t>PHÒNG GIÁO DỤC &amp; ĐÀO TẠO QUẬN LONG BIÊN</a:t>
            </a:r>
          </a:p>
        </p:txBody>
      </p:sp>
      <p:sp>
        <p:nvSpPr>
          <p:cNvPr id="2053" name="Rectangle 6"/>
          <p:cNvSpPr>
            <a:spLocks noChangeArrowheads="1"/>
          </p:cNvSpPr>
          <p:nvPr/>
        </p:nvSpPr>
        <p:spPr bwMode="auto">
          <a:xfrm>
            <a:off x="609600" y="1295400"/>
            <a:ext cx="10972800" cy="457200"/>
          </a:xfrm>
          <a:prstGeom prst="rect">
            <a:avLst/>
          </a:prstGeom>
          <a:noFill/>
          <a:ln w="9525">
            <a:noFill/>
            <a:miter lim="800000"/>
            <a:headEnd/>
            <a:tailEnd/>
          </a:ln>
        </p:spPr>
        <p:txBody>
          <a:bodyPr lIns="68580" tIns="34290" rIns="68580" bIns="34290" anchor="ctr"/>
          <a:lstStyle/>
          <a:p>
            <a:pPr algn="ctr"/>
            <a:r>
              <a:rPr lang="en-US" b="1">
                <a:solidFill>
                  <a:srgbClr val="FF0066"/>
                </a:solidFill>
                <a:latin typeface="Times New Roman" pitchFamily="18" charset="0"/>
                <a:cs typeface="Times New Roman" pitchFamily="18" charset="0"/>
              </a:rPr>
              <a:t>TRƯỜNG TIỂU HỌC PHÚC LỢI</a:t>
            </a:r>
          </a:p>
        </p:txBody>
      </p:sp>
      <p:sp>
        <p:nvSpPr>
          <p:cNvPr id="2054" name="Text Box 8"/>
          <p:cNvSpPr txBox="1">
            <a:spLocks noChangeArrowheads="1"/>
          </p:cNvSpPr>
          <p:nvPr/>
        </p:nvSpPr>
        <p:spPr bwMode="auto">
          <a:xfrm>
            <a:off x="101600" y="1981200"/>
            <a:ext cx="12090400" cy="1108075"/>
          </a:xfrm>
          <a:prstGeom prst="rect">
            <a:avLst/>
          </a:prstGeom>
          <a:noFill/>
          <a:ln w="9525">
            <a:noFill/>
            <a:miter lim="800000"/>
            <a:headEnd/>
            <a:tailEnd/>
          </a:ln>
        </p:spPr>
        <p:txBody>
          <a:bodyPr lIns="68580" tIns="34290" rIns="68580" bIns="34290">
            <a:spAutoFit/>
          </a:bodyPr>
          <a:lstStyle/>
          <a:p>
            <a:pPr algn="ctr">
              <a:spcBef>
                <a:spcPct val="50000"/>
              </a:spcBef>
            </a:pPr>
            <a:r>
              <a:rPr lang="en-US" sz="2700" b="1">
                <a:solidFill>
                  <a:srgbClr val="FF6600"/>
                </a:solidFill>
                <a:latin typeface="Times New Roman" pitchFamily="18" charset="0"/>
                <a:cs typeface="Times New Roman" pitchFamily="18" charset="0"/>
              </a:rPr>
              <a:t>CHÀO ĐÓN CÁC EM HỌC SINH</a:t>
            </a:r>
          </a:p>
          <a:p>
            <a:pPr algn="ctr">
              <a:spcBef>
                <a:spcPct val="50000"/>
              </a:spcBef>
            </a:pPr>
            <a:r>
              <a:rPr lang="en-US" sz="2700" b="1">
                <a:solidFill>
                  <a:srgbClr val="FF6600"/>
                </a:solidFill>
                <a:latin typeface="Times New Roman" pitchFamily="18" charset="0"/>
                <a:cs typeface="Times New Roman" pitchFamily="18" charset="0"/>
              </a:rPr>
              <a:t>ĐẾN VỚI TIẾT HỌC HÔM NAY!</a:t>
            </a: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xmlns="" val="0"/>
              </a:ext>
            </a:extLst>
          </a:blip>
          <a:srcRect l="82565" t="21218" r="-81" b="276"/>
          <a:stretch>
            <a:fillRect/>
          </a:stretch>
        </p:blipFill>
        <p:spPr>
          <a:xfrm>
            <a:off x="2806700" y="1284605"/>
            <a:ext cx="558165" cy="1250315"/>
          </a:xfrm>
          <a:prstGeom prst="rect">
            <a:avLst/>
          </a:prstGeom>
        </p:spPr>
      </p:pic>
      <p:pic>
        <p:nvPicPr>
          <p:cNvPr id="2" name="图片 30"/>
          <p:cNvPicPr>
            <a:picLocks noChangeAspect="1"/>
          </p:cNvPicPr>
          <p:nvPr/>
        </p:nvPicPr>
        <p:blipFill rotWithShape="1">
          <a:blip r:embed="rId2" cstate="print">
            <a:extLst>
              <a:ext uri="{28A0092B-C50C-407E-A947-70E740481C1C}">
                <a14:useLocalDpi xmlns:a14="http://schemas.microsoft.com/office/drawing/2010/main" xmlns="" val="0"/>
              </a:ext>
            </a:extLst>
          </a:blip>
          <a:srcRect l="82565" t="21218" r="-81" b="276"/>
          <a:stretch>
            <a:fillRect/>
          </a:stretch>
        </p:blipFill>
        <p:spPr>
          <a:xfrm>
            <a:off x="2806700" y="3169285"/>
            <a:ext cx="558165" cy="1250315"/>
          </a:xfrm>
          <a:prstGeom prst="rect">
            <a:avLst/>
          </a:prstGeom>
        </p:spPr>
      </p:pic>
      <p:pic>
        <p:nvPicPr>
          <p:cNvPr id="12" name="图片 30"/>
          <p:cNvPicPr>
            <a:picLocks noChangeAspect="1"/>
          </p:cNvPicPr>
          <p:nvPr/>
        </p:nvPicPr>
        <p:blipFill rotWithShape="1">
          <a:blip r:embed="rId2" cstate="print">
            <a:extLst>
              <a:ext uri="{28A0092B-C50C-407E-A947-70E740481C1C}">
                <a14:useLocalDpi xmlns:a14="http://schemas.microsoft.com/office/drawing/2010/main" xmlns="" val="0"/>
              </a:ext>
            </a:extLst>
          </a:blip>
          <a:srcRect l="82565" t="21218" r="-81" b="276"/>
          <a:stretch>
            <a:fillRect/>
          </a:stretch>
        </p:blipFill>
        <p:spPr>
          <a:xfrm>
            <a:off x="2806700" y="4521200"/>
            <a:ext cx="558165" cy="1250315"/>
          </a:xfrm>
          <a:prstGeom prst="rect">
            <a:avLst/>
          </a:prstGeom>
        </p:spPr>
      </p:pic>
      <p:pic>
        <p:nvPicPr>
          <p:cNvPr id="27" name="图片 20"/>
          <p:cNvPicPr>
            <a:picLocks noChangeAspect="1"/>
          </p:cNvPicPr>
          <p:nvPr/>
        </p:nvPicPr>
        <p:blipFill>
          <a:blip r:embed="rId3">
            <a:extLst>
              <a:ext uri="{28A0092B-C50C-407E-A947-70E740481C1C}">
                <a14:useLocalDpi xmlns:a14="http://schemas.microsoft.com/office/drawing/2010/main" xmlns="" val="0"/>
              </a:ext>
            </a:extLst>
          </a:blip>
          <a:srcRect b="19960"/>
          <a:stretch>
            <a:fillRect/>
          </a:stretch>
        </p:blipFill>
        <p:spPr>
          <a:xfrm flipH="1">
            <a:off x="25400" y="355600"/>
            <a:ext cx="3364865" cy="5558790"/>
          </a:xfrm>
          <a:prstGeom prst="rect">
            <a:avLst/>
          </a:prstGeom>
          <a:ln>
            <a:noFill/>
          </a:ln>
        </p:spPr>
      </p:pic>
      <p:pic>
        <p:nvPicPr>
          <p:cNvPr id="40" name="Picture 39"/>
          <p:cNvPicPr>
            <a:picLocks noChangeAspect="1"/>
          </p:cNvPicPr>
          <p:nvPr/>
        </p:nvPicPr>
        <p:blipFill>
          <a:blip r:embed="rId4"/>
          <a:stretch>
            <a:fillRect/>
          </a:stretch>
        </p:blipFill>
        <p:spPr>
          <a:xfrm>
            <a:off x="4488180" y="-29845"/>
            <a:ext cx="2981325" cy="1314450"/>
          </a:xfrm>
          <a:prstGeom prst="rect">
            <a:avLst/>
          </a:prstGeom>
        </p:spPr>
      </p:pic>
      <p:sp>
        <p:nvSpPr>
          <p:cNvPr id="100" name="Text Box 99"/>
          <p:cNvSpPr txBox="1"/>
          <p:nvPr/>
        </p:nvSpPr>
        <p:spPr>
          <a:xfrm>
            <a:off x="3679190" y="1284605"/>
            <a:ext cx="7889875" cy="1706880"/>
          </a:xfrm>
          <a:prstGeom prst="rect">
            <a:avLst/>
          </a:prstGeom>
          <a:noFill/>
          <a:ln w="9525">
            <a:noFill/>
          </a:ln>
        </p:spPr>
        <p:txBody>
          <a:bodyPr wrap="square">
            <a:spAutoFit/>
          </a:bodyPr>
          <a:lstStyle/>
          <a:p>
            <a:pPr indent="0"/>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Lập</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được</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dàn</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ý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bài</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văn</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tả</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một</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cảnh</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đẹp</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ở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địa</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phương</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đủ</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ba</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phần</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mở</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bài</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thân</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bài</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kết</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bài</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a:t>
            </a:r>
            <a:endParaRPr lang="en-US" alt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endParaRPr>
          </a:p>
        </p:txBody>
      </p:sp>
      <p:sp>
        <p:nvSpPr>
          <p:cNvPr id="5" name="Text Box 4"/>
          <p:cNvSpPr txBox="1"/>
          <p:nvPr/>
        </p:nvSpPr>
        <p:spPr>
          <a:xfrm>
            <a:off x="3728720" y="3385820"/>
            <a:ext cx="7889875" cy="1168400"/>
          </a:xfrm>
          <a:prstGeom prst="rect">
            <a:avLst/>
          </a:prstGeom>
          <a:noFill/>
          <a:ln w="9525">
            <a:noFill/>
          </a:ln>
        </p:spPr>
        <p:txBody>
          <a:bodyPr wrap="square">
            <a:spAutoFit/>
          </a:bodyPr>
          <a:lstStyle/>
          <a:p>
            <a:pPr indent="0"/>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Dựa</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vào</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dàn</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ý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thân</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bài</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viết</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được</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đoạn</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văn</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miêu</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tả</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cảnh</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đẹp</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ở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địa</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phương</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a:t>
            </a:r>
            <a:r>
              <a:rPr lang="en-US" sz="3500" b="1"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endParaRPr lang="en-US" altLang="en-US" sz="3500" b="1" dirty="0">
              <a:solidFill>
                <a:srgbClr val="002060"/>
              </a:solidFill>
              <a:effectLst>
                <a:outerShdw blurRad="50800" dist="38100" dir="8100000" algn="tr" rotWithShape="0">
                  <a:prstClr val="black">
                    <a:alpha val="40000"/>
                  </a:prstClr>
                </a:outerShdw>
              </a:effectLst>
              <a:latin typeface="Times New Roman" panose="02020603050405020304" pitchFamily="18" charset="0"/>
            </a:endParaRPr>
          </a:p>
        </p:txBody>
      </p:sp>
      <p:sp>
        <p:nvSpPr>
          <p:cNvPr id="7" name="Text Box 6"/>
          <p:cNvSpPr txBox="1"/>
          <p:nvPr/>
        </p:nvSpPr>
        <p:spPr>
          <a:xfrm>
            <a:off x="3679190" y="4864417"/>
            <a:ext cx="5080000" cy="629920"/>
          </a:xfrm>
          <a:prstGeom prst="rect">
            <a:avLst/>
          </a:prstGeom>
          <a:noFill/>
          <a:ln w="9525">
            <a:noFill/>
          </a:ln>
        </p:spPr>
        <p:txBody>
          <a:bodyPr>
            <a:spAutoFit/>
          </a:bodyPr>
          <a:lstStyle/>
          <a:p>
            <a:pPr indent="0"/>
            <a:r>
              <a:rPr lang="en-GB" alt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Biết</a:t>
            </a:r>
            <a:r>
              <a:rPr lang="en-GB" alt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yêu</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thiên</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nhiên</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a:t>
            </a:r>
            <a:endParaRPr lang="en-US" alt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advClick="0" advTm="3000">
        <p:wipe/>
      </p:transition>
    </mc:Choice>
    <mc:Fallback>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537710" y="1844040"/>
            <a:ext cx="3502660" cy="3169285"/>
          </a:xfrm>
          <a:prstGeom prst="rect">
            <a:avLst/>
          </a:prstGeom>
          <a:noFill/>
          <a:ln w="9525">
            <a:noFill/>
          </a:ln>
        </p:spPr>
        <p:txBody>
          <a:bodyPr wrap="square">
            <a:spAutoFit/>
          </a:bodyPr>
          <a:lstStyle/>
          <a:p>
            <a:pPr algn="ctr" fontAlgn="auto">
              <a:spcBef>
                <a:spcPts val="0"/>
              </a:spcBef>
              <a:spcAft>
                <a:spcPts val="0"/>
              </a:spcAft>
              <a:defRPr/>
            </a:pPr>
            <a:r>
              <a:rPr lang="en-GB" altLang="en-US" sz="4000" b="1" dirty="0" err="1">
                <a:latin typeface="Times New Roman" panose="02020603050405020304" pitchFamily="18" charset="0"/>
                <a:cs typeface="Times New Roman" panose="02020603050405020304" pitchFamily="18" charset="0"/>
                <a:sym typeface="+mn-ea"/>
              </a:rPr>
              <a:t>Bài 1. Lập dàn ý miêu tả một cảnh đẹp ở </a:t>
            </a:r>
          </a:p>
          <a:p>
            <a:pPr algn="ctr" fontAlgn="auto">
              <a:spcBef>
                <a:spcPts val="0"/>
              </a:spcBef>
              <a:spcAft>
                <a:spcPts val="0"/>
              </a:spcAft>
              <a:defRPr/>
            </a:pPr>
            <a:r>
              <a:rPr lang="en-GB" altLang="en-US" sz="4000" b="1" dirty="0" err="1">
                <a:latin typeface="Times New Roman" panose="02020603050405020304" pitchFamily="18" charset="0"/>
                <a:cs typeface="Times New Roman" panose="02020603050405020304" pitchFamily="18" charset="0"/>
                <a:sym typeface="+mn-ea"/>
              </a:rPr>
              <a:t>địa phương em.	</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ltLang="en-US"/>
          </a:p>
        </p:txBody>
      </p:sp>
      <p:pic>
        <p:nvPicPr>
          <p:cNvPr id="2" name="Content Placeholder 1"/>
          <p:cNvPicPr>
            <a:picLocks noGrp="1" noChangeAspect="1"/>
          </p:cNvPicPr>
          <p:nvPr>
            <p:ph idx="1"/>
          </p:nvPr>
        </p:nvPicPr>
        <p:blipFill>
          <a:blip r:embed="rId2">
            <a:extLst>
              <a:ext uri="{BEBA8EAE-BF5A-486C-A8C5-ECC9F3942E4B}">
                <a14:imgProps xmlns:a14="http://schemas.microsoft.com/office/drawing/2010/main" xmlns="">
                  <a14:imgLayer r:embed="rId3">
                    <a14:imgEffect>
                      <a14:sharpenSoften amount="50000"/>
                    </a14:imgEffect>
                    <a14:imgEffect>
                      <a14:brightnessContrast contrast="40000"/>
                    </a14:imgEffect>
                  </a14:imgLayer>
                </a14:imgProps>
              </a:ext>
            </a:extLst>
          </a:blip>
          <a:srcRect l="2104" t="12844" r="2877" b="2084"/>
          <a:stretch>
            <a:fillRect/>
          </a:stretch>
        </p:blipFill>
        <p:spPr>
          <a:xfrm>
            <a:off x="-635" y="0"/>
            <a:ext cx="12192000" cy="6857365"/>
          </a:xfrm>
          <a:prstGeom prst="rect">
            <a:avLst/>
          </a:prstGeom>
        </p:spPr>
      </p:pic>
    </p:spTree>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912495" y="518795"/>
            <a:ext cx="11052810" cy="5486400"/>
          </a:xfrm>
        </p:spPr>
        <p:txBody>
          <a:bodyPr>
            <a:noAutofit/>
          </a:bodyPr>
          <a:lstStyle/>
          <a:p>
            <a:pPr marL="0" indent="0" algn="l">
              <a:lnSpc>
                <a:spcPct val="80000"/>
              </a:lnSpc>
              <a:buNone/>
            </a:pPr>
            <a:r>
              <a:rPr lang="en-GB" altLang="vi-VN" sz="3500" b="1" dirty="0">
                <a:solidFill>
                  <a:srgbClr val="FF0000"/>
                </a:solidFill>
                <a:latin typeface="Times New Roman" panose="02020603050405020304" pitchFamily="18" charset="0"/>
                <a:cs typeface="Times New Roman" panose="02020603050405020304" pitchFamily="18" charset="0"/>
                <a:sym typeface="+mn-ea"/>
              </a:rPr>
              <a:t>1. </a:t>
            </a:r>
            <a:r>
              <a:rPr lang="vi-VN" sz="3500" b="1" dirty="0">
                <a:solidFill>
                  <a:srgbClr val="FF0000"/>
                </a:solidFill>
                <a:latin typeface="Times New Roman" panose="02020603050405020304" pitchFamily="18" charset="0"/>
                <a:cs typeface="Times New Roman" panose="02020603050405020304" pitchFamily="18" charset="0"/>
                <a:sym typeface="+mn-ea"/>
              </a:rPr>
              <a:t>Mở bài</a:t>
            </a:r>
          </a:p>
          <a:p>
            <a:pPr marL="0" indent="0" algn="l">
              <a:lnSpc>
                <a:spcPct val="80000"/>
              </a:lnSpc>
              <a:buNone/>
            </a:pPr>
            <a:r>
              <a:rPr lang="en-US" sz="3500" dirty="0">
                <a:latin typeface="Times New Roman" panose="02020603050405020304" pitchFamily="18" charset="0"/>
                <a:cs typeface="Times New Roman" panose="02020603050405020304" pitchFamily="18" charset="0"/>
              </a:rPr>
              <a:t>- Giới thiệu cảnh đẹp đó</a:t>
            </a:r>
            <a:r>
              <a:rPr lang="en-GB" altLang="en-US" sz="3500" dirty="0">
                <a:latin typeface="Times New Roman" panose="02020603050405020304" pitchFamily="18" charset="0"/>
                <a:cs typeface="Times New Roman" panose="02020603050405020304" pitchFamily="18" charset="0"/>
              </a:rPr>
              <a:t> là gì và</a:t>
            </a:r>
            <a:r>
              <a:rPr lang="en-US" sz="3500" dirty="0">
                <a:latin typeface="Times New Roman" panose="02020603050405020304" pitchFamily="18" charset="0"/>
                <a:cs typeface="Times New Roman" panose="02020603050405020304" pitchFamily="18" charset="0"/>
              </a:rPr>
              <a:t> ở đâu</a:t>
            </a:r>
            <a:r>
              <a:rPr lang="en-GB" altLang="en-US" sz="3500" dirty="0">
                <a:latin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a:p>
            <a:pPr marL="0" indent="0" algn="l">
              <a:lnSpc>
                <a:spcPct val="80000"/>
              </a:lnSpc>
              <a:buNone/>
            </a:pPr>
            <a:r>
              <a:rPr lang="en-US" sz="3500" dirty="0">
                <a:latin typeface="Times New Roman" panose="02020603050405020304" pitchFamily="18" charset="0"/>
                <a:cs typeface="Times New Roman" panose="02020603050405020304" pitchFamily="18" charset="0"/>
              </a:rPr>
              <a:t>+ Đồng lúa</a:t>
            </a:r>
          </a:p>
          <a:p>
            <a:pPr marL="0" indent="0" algn="l">
              <a:lnSpc>
                <a:spcPct val="80000"/>
              </a:lnSpc>
              <a:buNone/>
            </a:pPr>
            <a:r>
              <a:rPr lang="en-US" sz="3500" dirty="0">
                <a:latin typeface="Times New Roman" panose="02020603050405020304" pitchFamily="18" charset="0"/>
                <a:cs typeface="Times New Roman" panose="02020603050405020304" pitchFamily="18" charset="0"/>
              </a:rPr>
              <a:t>+ Biển, hồ, sông nước</a:t>
            </a:r>
          </a:p>
          <a:p>
            <a:pPr marL="0" indent="0" algn="l">
              <a:lnSpc>
                <a:spcPct val="80000"/>
              </a:lnSpc>
              <a:buNone/>
            </a:pPr>
            <a:r>
              <a:rPr lang="en-US" sz="3500" dirty="0">
                <a:latin typeface="Times New Roman" panose="02020603050405020304" pitchFamily="18" charset="0"/>
                <a:cs typeface="Times New Roman" panose="02020603050405020304" pitchFamily="18" charset="0"/>
              </a:rPr>
              <a:t>+ Núi non</a:t>
            </a:r>
          </a:p>
          <a:p>
            <a:pPr marL="0" indent="0" algn="l">
              <a:lnSpc>
                <a:spcPct val="80000"/>
              </a:lnSpc>
              <a:buNone/>
            </a:pPr>
            <a:r>
              <a:rPr lang="en-US" sz="3500" dirty="0">
                <a:latin typeface="Times New Roman" panose="02020603050405020304" pitchFamily="18" charset="0"/>
                <a:cs typeface="Times New Roman" panose="02020603050405020304" pitchFamily="18" charset="0"/>
              </a:rPr>
              <a:t>+ Phố xá, con đường làng, công viên</a:t>
            </a:r>
          </a:p>
          <a:p>
            <a:pPr marL="0" indent="0" algn="l">
              <a:lnSpc>
                <a:spcPct val="80000"/>
              </a:lnSpc>
              <a:buNone/>
            </a:pPr>
            <a:r>
              <a:rPr lang="en-US" sz="3500" dirty="0">
                <a:latin typeface="Times New Roman" panose="02020603050405020304" pitchFamily="18" charset="0"/>
                <a:cs typeface="Times New Roman" panose="02020603050405020304" pitchFamily="18" charset="0"/>
              </a:rPr>
              <a:t>+ Danh lam thắng cảnh, chùa</a:t>
            </a:r>
          </a:p>
          <a:p>
            <a:pPr marL="0" indent="0" algn="l">
              <a:lnSpc>
                <a:spcPct val="80000"/>
              </a:lnSpc>
              <a:buNone/>
            </a:pPr>
            <a:r>
              <a:rPr lang="en-US" sz="3500" dirty="0">
                <a:latin typeface="Times New Roman" panose="02020603050405020304" pitchFamily="18" charset="0"/>
                <a:cs typeface="Times New Roman" panose="02020603050405020304" pitchFamily="18" charset="0"/>
              </a:rPr>
              <a:t>- </a:t>
            </a:r>
            <a:r>
              <a:rPr lang="en-GB" altLang="en-US" sz="3500" dirty="0">
                <a:latin typeface="Times New Roman" panose="02020603050405020304" pitchFamily="18" charset="0"/>
                <a:cs typeface="Times New Roman" panose="02020603050405020304" pitchFamily="18" charset="0"/>
              </a:rPr>
              <a:t>Em đi dịp </a:t>
            </a:r>
            <a:r>
              <a:rPr lang="en-US" sz="3500" dirty="0">
                <a:latin typeface="Times New Roman" panose="02020603050405020304" pitchFamily="18" charset="0"/>
                <a:cs typeface="Times New Roman" panose="02020603050405020304" pitchFamily="18" charset="0"/>
              </a:rPr>
              <a:t>nào? Với ai?</a:t>
            </a:r>
          </a:p>
          <a:p>
            <a:pPr marL="0" indent="0" algn="l">
              <a:lnSpc>
                <a:spcPct val="80000"/>
              </a:lnSpc>
              <a:buNone/>
            </a:pPr>
            <a:r>
              <a:rPr lang="en-US" sz="3500" dirty="0">
                <a:latin typeface="Times New Roman" panose="02020603050405020304" pitchFamily="18" charset="0"/>
                <a:cs typeface="Times New Roman" panose="02020603050405020304" pitchFamily="18" charset="0"/>
              </a:rPr>
              <a:t>- Em cảm thấy như thế nào?/ Vì sao em tả?</a:t>
            </a:r>
          </a:p>
          <a:p>
            <a:pPr marL="0" indent="0" algn="l">
              <a:lnSpc>
                <a:spcPct val="80000"/>
              </a:lnSpc>
              <a:buNone/>
            </a:pPr>
            <a:endParaRPr lang="en-GB" sz="35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8228330" y="226060"/>
            <a:ext cx="3480435" cy="6631940"/>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770890" y="354330"/>
            <a:ext cx="11120755" cy="7058025"/>
          </a:xfrm>
        </p:spPr>
        <p:txBody>
          <a:bodyPr>
            <a:noAutofit/>
          </a:bodyPr>
          <a:lstStyle/>
          <a:p>
            <a:pPr marL="0" indent="0" algn="l">
              <a:lnSpc>
                <a:spcPct val="80000"/>
              </a:lnSpc>
              <a:buNone/>
            </a:pPr>
            <a:r>
              <a:rPr lang="en-GB" sz="3500" b="1" dirty="0">
                <a:solidFill>
                  <a:srgbClr val="FF0000"/>
                </a:solidFill>
                <a:latin typeface="Times New Roman" panose="02020603050405020304" pitchFamily="18" charset="0"/>
                <a:cs typeface="Times New Roman" panose="02020603050405020304" pitchFamily="18" charset="0"/>
                <a:sym typeface="+mn-ea"/>
              </a:rPr>
              <a:t>        2. Thân bài </a:t>
            </a:r>
            <a:r>
              <a:rPr lang="en-GB" sz="3500" b="1" dirty="0">
                <a:solidFill>
                  <a:schemeClr val="tx1"/>
                </a:solidFill>
                <a:latin typeface="Times New Roman" panose="02020603050405020304" pitchFamily="18" charset="0"/>
                <a:cs typeface="Times New Roman" panose="02020603050405020304" pitchFamily="18" charset="0"/>
                <a:sym typeface="+mn-ea"/>
              </a:rPr>
              <a:t>(</a:t>
            </a:r>
            <a:r>
              <a:rPr sz="3500" b="1" dirty="0">
                <a:solidFill>
                  <a:schemeClr val="tx1"/>
                </a:solidFill>
                <a:latin typeface="Times New Roman" panose="02020603050405020304" pitchFamily="18" charset="0"/>
                <a:cs typeface="Times New Roman" panose="02020603050405020304" pitchFamily="18" charset="0"/>
              </a:rPr>
              <a:t>Nếu đó là danh lam thắng cảnh</a:t>
            </a:r>
            <a:r>
              <a:rPr lang="en-GB" sz="3500" b="1" dirty="0">
                <a:solidFill>
                  <a:schemeClr val="tx1"/>
                </a:solidFill>
                <a:latin typeface="Times New Roman" panose="02020603050405020304" pitchFamily="18" charset="0"/>
                <a:cs typeface="Times New Roman" panose="02020603050405020304" pitchFamily="18" charset="0"/>
              </a:rPr>
              <a:t>)</a:t>
            </a:r>
            <a:endParaRPr sz="3500" dirty="0">
              <a:latin typeface="Times New Roman" panose="02020603050405020304" pitchFamily="18" charset="0"/>
              <a:cs typeface="Times New Roman" panose="02020603050405020304" pitchFamily="18" charset="0"/>
            </a:endParaRPr>
          </a:p>
          <a:p>
            <a:pPr marL="0" indent="0" algn="l">
              <a:lnSpc>
                <a:spcPct val="80000"/>
              </a:lnSpc>
              <a:buNone/>
            </a:pPr>
            <a:r>
              <a:rPr sz="3500" dirty="0">
                <a:latin typeface="Times New Roman" panose="02020603050405020304" pitchFamily="18" charset="0"/>
                <a:cs typeface="Times New Roman" panose="02020603050405020304" pitchFamily="18" charset="0"/>
              </a:rPr>
              <a:t>+ Vị trí địa lí của địa danh: Nơi đó nằm ở đâu, tỉnh nào? Là miền biển hay đồi núi, đồng bằng?</a:t>
            </a:r>
          </a:p>
          <a:p>
            <a:pPr marL="0" indent="0" algn="l">
              <a:lnSpc>
                <a:spcPct val="80000"/>
              </a:lnSpc>
              <a:buNone/>
            </a:pPr>
            <a:r>
              <a:rPr sz="3500" dirty="0">
                <a:latin typeface="Times New Roman" panose="02020603050405020304" pitchFamily="18" charset="0"/>
                <a:cs typeface="Times New Roman" panose="02020603050405020304" pitchFamily="18" charset="0"/>
              </a:rPr>
              <a:t>+ Cảnh đẹp trên đường đi: cảnh thiên nhiên, con người cũng như sự biến đổi của cảnh vậy.</a:t>
            </a:r>
          </a:p>
          <a:p>
            <a:pPr marL="0" indent="0" algn="l">
              <a:lnSpc>
                <a:spcPct val="80000"/>
              </a:lnSpc>
              <a:buNone/>
            </a:pPr>
            <a:r>
              <a:rPr sz="3500" dirty="0">
                <a:latin typeface="Times New Roman" panose="02020603050405020304" pitchFamily="18" charset="0"/>
                <a:cs typeface="Times New Roman" panose="02020603050405020304" pitchFamily="18" charset="0"/>
              </a:rPr>
              <a:t>+ Khung cảnh thiên nhiên nơi đó nhìn khái quát, tổng thể: từ xa đã thấy những ngôi nhà mái đỏ lấp ló dưới những tán cây kề trên biển xanh tít tắp/ những hòn đảo lô nhô/ những ngọn núi xanh hùng vĩ,... </a:t>
            </a:r>
          </a:p>
          <a:p>
            <a:pPr marL="0" indent="0" algn="l">
              <a:lnSpc>
                <a:spcPct val="80000"/>
              </a:lnSpc>
              <a:buNone/>
            </a:pPr>
            <a:r>
              <a:rPr sz="3500" dirty="0">
                <a:latin typeface="Times New Roman" panose="02020603050405020304" pitchFamily="18" charset="0"/>
                <a:cs typeface="Times New Roman" panose="02020603050405020304" pitchFamily="18" charset="0"/>
              </a:rPr>
              <a:t>+ Hoạt động của con người, con vật,…</a:t>
            </a:r>
          </a:p>
          <a:p>
            <a:pPr marL="0" indent="0" algn="l">
              <a:lnSpc>
                <a:spcPct val="80000"/>
              </a:lnSpc>
              <a:buNone/>
            </a:pPr>
            <a:r>
              <a:rPr sz="3500" dirty="0">
                <a:latin typeface="Times New Roman" panose="02020603050405020304" pitchFamily="18" charset="0"/>
                <a:cs typeface="Times New Roman" panose="02020603050405020304" pitchFamily="18" charset="0"/>
              </a:rPr>
              <a:t>+ Suy nghĩ, tình cảm của em về cảnh đẹp đó: đây là vùng biển / khu nghỉ mát đẹp nhất mà em từng đến, đọng lại trong em nhiều cảm xúc ...</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671830" y="283845"/>
            <a:ext cx="11216640" cy="7058025"/>
          </a:xfrm>
        </p:spPr>
        <p:txBody>
          <a:bodyPr>
            <a:noAutofit/>
          </a:bodyPr>
          <a:lstStyle/>
          <a:p>
            <a:pPr marL="0" indent="0" algn="l">
              <a:lnSpc>
                <a:spcPct val="80000"/>
              </a:lnSpc>
              <a:buNone/>
            </a:pPr>
            <a:r>
              <a:rPr lang="en-GB" sz="3500" b="1" dirty="0">
                <a:solidFill>
                  <a:srgbClr val="FF0000"/>
                </a:solidFill>
                <a:latin typeface="Times New Roman" panose="02020603050405020304" pitchFamily="18" charset="0"/>
                <a:cs typeface="Times New Roman" panose="02020603050405020304" pitchFamily="18" charset="0"/>
                <a:sym typeface="+mn-ea"/>
              </a:rPr>
              <a:t>        2. Thân bài </a:t>
            </a:r>
            <a:r>
              <a:rPr lang="en-GB" sz="3500" b="1" dirty="0">
                <a:solidFill>
                  <a:schemeClr val="tx1"/>
                </a:solidFill>
                <a:latin typeface="Times New Roman" panose="02020603050405020304" pitchFamily="18" charset="0"/>
                <a:cs typeface="Times New Roman" panose="02020603050405020304" pitchFamily="18" charset="0"/>
                <a:sym typeface="+mn-ea"/>
              </a:rPr>
              <a:t>(</a:t>
            </a:r>
            <a:r>
              <a:rPr sz="3500" b="1" dirty="0">
                <a:solidFill>
                  <a:schemeClr val="tx1"/>
                </a:solidFill>
                <a:latin typeface="Times New Roman" panose="02020603050405020304" pitchFamily="18" charset="0"/>
                <a:cs typeface="Times New Roman" panose="02020603050405020304" pitchFamily="18" charset="0"/>
              </a:rPr>
              <a:t>Nếu đó là cảnh đẹp của quê hương em</a:t>
            </a:r>
            <a:r>
              <a:rPr lang="en-GB" sz="3500" b="1" dirty="0">
                <a:solidFill>
                  <a:schemeClr val="tx1"/>
                </a:solidFill>
                <a:latin typeface="Times New Roman" panose="02020603050405020304" pitchFamily="18" charset="0"/>
                <a:cs typeface="Times New Roman" panose="02020603050405020304" pitchFamily="18" charset="0"/>
              </a:rPr>
              <a:t>)</a:t>
            </a:r>
            <a:endParaRPr sz="3500" dirty="0">
              <a:latin typeface="Times New Roman" panose="02020603050405020304" pitchFamily="18" charset="0"/>
              <a:cs typeface="Times New Roman" panose="02020603050405020304" pitchFamily="18" charset="0"/>
            </a:endParaRPr>
          </a:p>
          <a:p>
            <a:pPr marL="0" indent="0" algn="l">
              <a:lnSpc>
                <a:spcPct val="80000"/>
              </a:lnSpc>
              <a:buNone/>
            </a:pPr>
            <a:r>
              <a:rPr sz="3500" dirty="0">
                <a:latin typeface="Times New Roman" panose="02020603050405020304" pitchFamily="18" charset="0"/>
                <a:cs typeface="Times New Roman" panose="02020603050405020304" pitchFamily="18" charset="0"/>
              </a:rPr>
              <a:t>+ Tả bao quát khung cảnh thiên nhiên.</a:t>
            </a:r>
          </a:p>
          <a:p>
            <a:pPr marL="0" indent="0" algn="l">
              <a:lnSpc>
                <a:spcPct val="80000"/>
              </a:lnSpc>
              <a:buNone/>
            </a:pPr>
            <a:r>
              <a:rPr sz="3500" dirty="0">
                <a:latin typeface="Times New Roman" panose="02020603050405020304" pitchFamily="18" charset="0"/>
                <a:cs typeface="Times New Roman" panose="02020603050405020304" pitchFamily="18" charset="0"/>
              </a:rPr>
              <a:t>+ Tả cụ thể cảnh vật thiên nhiên: hình dáng, màu sắc, sự biến đổi của cảnh vật thiên nhiên (nếu có)</a:t>
            </a:r>
          </a:p>
          <a:p>
            <a:pPr marL="0" indent="0" algn="l">
              <a:lnSpc>
                <a:spcPct val="80000"/>
              </a:lnSpc>
              <a:buNone/>
            </a:pPr>
            <a:r>
              <a:rPr lang="en-GB" sz="3500" b="1" i="1" dirty="0">
                <a:latin typeface="Times New Roman" panose="02020603050405020304" pitchFamily="18" charset="0"/>
                <a:cs typeface="Times New Roman" panose="02020603050405020304" pitchFamily="18" charset="0"/>
              </a:rPr>
              <a:t>VD</a:t>
            </a:r>
            <a:r>
              <a:rPr sz="3500" b="1" i="1" dirty="0">
                <a:latin typeface="Times New Roman" panose="02020603050405020304" pitchFamily="18" charset="0"/>
                <a:cs typeface="Times New Roman" panose="02020603050405020304" pitchFamily="18" charset="0"/>
              </a:rPr>
              <a:t>: </a:t>
            </a:r>
            <a:r>
              <a:rPr sz="3500" dirty="0">
                <a:latin typeface="Times New Roman" panose="02020603050405020304" pitchFamily="18" charset="0"/>
                <a:cs typeface="Times New Roman" panose="02020603050405020304" pitchFamily="18" charset="0"/>
              </a:rPr>
              <a:t>những ngọn núi được cây cối tươi xanh tô màu, (tả hình dáng, tư thế ngọn núi, tả cây cối, chim chóc,...) / nước biển trong xanh như màu ngọc bích (sự biến đổi của màu sắc nước biển trong ngày theo sự biến đổi của ánh sáng) / đồng lúa rập rờn tươi xanh (tả những bông lúa trĩu nặng, lá lúa ngả vàng, tiếng chim tu hú,…)</a:t>
            </a:r>
          </a:p>
          <a:p>
            <a:pPr marL="0" indent="0" algn="l">
              <a:lnSpc>
                <a:spcPct val="80000"/>
              </a:lnSpc>
              <a:buNone/>
            </a:pPr>
            <a:r>
              <a:rPr sz="3500" dirty="0">
                <a:latin typeface="Times New Roman" panose="02020603050405020304" pitchFamily="18" charset="0"/>
                <a:cs typeface="Times New Roman" panose="02020603050405020304" pitchFamily="18" charset="0"/>
              </a:rPr>
              <a:t>+ Hoạt động của con người, con vật,…</a:t>
            </a:r>
          </a:p>
          <a:p>
            <a:pPr marL="0" indent="0" algn="l">
              <a:lnSpc>
                <a:spcPct val="80000"/>
              </a:lnSpc>
              <a:buNone/>
            </a:pPr>
            <a:r>
              <a:rPr sz="3500" dirty="0">
                <a:latin typeface="Times New Roman" panose="02020603050405020304" pitchFamily="18" charset="0"/>
                <a:cs typeface="Times New Roman" panose="02020603050405020304" pitchFamily="18" charset="0"/>
              </a:rPr>
              <a:t>+ Suy nghĩ, tình cảm của em về cảnh đẹp đó: đây là vẻ đẹp bình dị của quê hương mà em gắn bó,..</a:t>
            </a:r>
            <a:r>
              <a:rPr sz="3200" dirty="0">
                <a:latin typeface="Times New Roman" panose="02020603050405020304" pitchFamily="18" charset="0"/>
                <a:cs typeface="Times New Roman" panose="02020603050405020304" pitchFamily="18" charset="0"/>
              </a:rPr>
              <a:t>.</a:t>
            </a:r>
          </a:p>
          <a:p>
            <a:pPr marL="0" indent="0" algn="l">
              <a:lnSpc>
                <a:spcPct val="80000"/>
              </a:lnSpc>
              <a:buNone/>
            </a:pPr>
            <a:endParaRPr sz="3200" dirty="0">
              <a:latin typeface="Times New Roman" panose="02020603050405020304" pitchFamily="18" charset="0"/>
              <a:cs typeface="Times New Roman" panose="02020603050405020304" pitchFamily="18" charset="0"/>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671830" y="518795"/>
            <a:ext cx="11216640" cy="7058025"/>
          </a:xfrm>
        </p:spPr>
        <p:txBody>
          <a:bodyPr>
            <a:noAutofit/>
          </a:bodyPr>
          <a:lstStyle/>
          <a:p>
            <a:pPr marL="0" indent="0" algn="l">
              <a:lnSpc>
                <a:spcPct val="80000"/>
              </a:lnSpc>
              <a:buNone/>
            </a:pPr>
            <a:r>
              <a:rPr lang="en-GB" sz="3200" b="1" dirty="0">
                <a:solidFill>
                  <a:srgbClr val="FF0000"/>
                </a:solidFill>
                <a:latin typeface="Times New Roman" panose="02020603050405020304" pitchFamily="18" charset="0"/>
                <a:cs typeface="Times New Roman" panose="02020603050405020304" pitchFamily="18" charset="0"/>
                <a:sym typeface="+mn-ea"/>
              </a:rPr>
              <a:t>       3. Kết bài </a:t>
            </a: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1563370" y="1430655"/>
            <a:ext cx="2595880" cy="857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altLang="en-US" sz="3200" b="1">
                <a:latin typeface="Times New Roman" panose="02020603050405020304" pitchFamily="18" charset="0"/>
                <a:cs typeface="Times New Roman" panose="02020603050405020304" pitchFamily="18" charset="0"/>
              </a:rPr>
              <a:t>Cảm nghĩ</a:t>
            </a:r>
          </a:p>
        </p:txBody>
      </p:sp>
      <p:sp>
        <p:nvSpPr>
          <p:cNvPr id="5" name="Rounded Rectangle 4"/>
          <p:cNvSpPr/>
          <p:nvPr/>
        </p:nvSpPr>
        <p:spPr>
          <a:xfrm>
            <a:off x="1563370" y="2624455"/>
            <a:ext cx="2595880" cy="857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altLang="en-US" sz="3200" b="1">
                <a:latin typeface="Times New Roman" panose="02020603050405020304" pitchFamily="18" charset="0"/>
                <a:cs typeface="Times New Roman" panose="02020603050405020304" pitchFamily="18" charset="0"/>
              </a:rPr>
              <a:t>Mong muốn</a:t>
            </a:r>
          </a:p>
        </p:txBody>
      </p:sp>
      <p:sp>
        <p:nvSpPr>
          <p:cNvPr id="6" name="Rounded Rectangle 5"/>
          <p:cNvSpPr/>
          <p:nvPr/>
        </p:nvSpPr>
        <p:spPr>
          <a:xfrm>
            <a:off x="1563370" y="4358640"/>
            <a:ext cx="2595880" cy="857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altLang="en-US" sz="3200" b="1">
                <a:latin typeface="Times New Roman" panose="02020603050405020304" pitchFamily="18" charset="0"/>
                <a:cs typeface="Times New Roman" panose="02020603050405020304" pitchFamily="18" charset="0"/>
              </a:rPr>
              <a:t>Lời hứa</a:t>
            </a:r>
          </a:p>
        </p:txBody>
      </p:sp>
      <p:sp>
        <p:nvSpPr>
          <p:cNvPr id="7" name="Rectangles 6"/>
          <p:cNvSpPr/>
          <p:nvPr/>
        </p:nvSpPr>
        <p:spPr>
          <a:xfrm>
            <a:off x="4621530" y="1562100"/>
            <a:ext cx="2750820" cy="629920"/>
          </a:xfrm>
          <a:prstGeom prst="rect">
            <a:avLst/>
          </a:prstGeom>
          <a:noFill/>
          <a:ln>
            <a:noFill/>
          </a:ln>
        </p:spPr>
        <p:txBody>
          <a:bodyPr wrap="none" rtlCol="0" anchor="t">
            <a:spAutoFit/>
          </a:bodyPr>
          <a:lstStyle/>
          <a:p>
            <a:pPr algn="ctr"/>
            <a:r>
              <a:rPr lang="en-GB" altLang="en-US" sz="35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rất yêu ...</a:t>
            </a:r>
          </a:p>
        </p:txBody>
      </p:sp>
      <p:sp>
        <p:nvSpPr>
          <p:cNvPr id="8" name="Rectangles 7"/>
          <p:cNvSpPr/>
          <p:nvPr/>
        </p:nvSpPr>
        <p:spPr>
          <a:xfrm>
            <a:off x="4621530" y="2745740"/>
            <a:ext cx="2466975" cy="629920"/>
          </a:xfrm>
          <a:prstGeom prst="rect">
            <a:avLst/>
          </a:prstGeom>
          <a:noFill/>
          <a:ln>
            <a:noFill/>
          </a:ln>
        </p:spPr>
        <p:txBody>
          <a:bodyPr wrap="none" rtlCol="0" anchor="t">
            <a:spAutoFit/>
          </a:bodyPr>
          <a:lstStyle/>
          <a:p>
            <a:pPr algn="ctr"/>
            <a:r>
              <a:rPr lang="en-GB" altLang="en-US" sz="35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mong ...</a:t>
            </a:r>
          </a:p>
        </p:txBody>
      </p:sp>
      <p:sp>
        <p:nvSpPr>
          <p:cNvPr id="9" name="Rectangles 8"/>
          <p:cNvSpPr/>
          <p:nvPr/>
        </p:nvSpPr>
        <p:spPr>
          <a:xfrm>
            <a:off x="4621530" y="4076700"/>
            <a:ext cx="6719570" cy="1568450"/>
          </a:xfrm>
          <a:prstGeom prst="rect">
            <a:avLst/>
          </a:prstGeom>
          <a:noFill/>
          <a:ln>
            <a:noFill/>
          </a:ln>
        </p:spPr>
        <p:txBody>
          <a:bodyPr wrap="square" rtlCol="0" anchor="t">
            <a:spAutoFit/>
          </a:bodyPr>
          <a:lstStyle/>
          <a:p>
            <a:pPr algn="l"/>
            <a:r>
              <a:rPr lang="en-GB" altLang="en-US" sz="3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Ý thức trách nhiệm của bản thân đối với việc giữ gìn và phát huy những giá trị của cảnh đẹp đất nước.</a:t>
            </a:r>
          </a:p>
        </p:txBody>
      </p:sp>
      <p:pic>
        <p:nvPicPr>
          <p:cNvPr id="10" name="Picture 5"/>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7834630" y="702945"/>
            <a:ext cx="4358640" cy="2778760"/>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570" y="2202180"/>
            <a:ext cx="11182350" cy="4526280"/>
          </a:xfrm>
        </p:spPr>
        <p:txBody>
          <a:bodyPr>
            <a:normAutofit/>
          </a:bodyPr>
          <a:lstStyle/>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Dàn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đúng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yêu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cầu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bài</a:t>
            </a:r>
            <a:r>
              <a:rPr lang="en-US" sz="4000" dirty="0">
                <a:solidFill>
                  <a:schemeClr val="tx1"/>
                </a:solidFill>
                <a:latin typeface="Times New Roman" panose="02020603050405020304" pitchFamily="18" charset="0"/>
                <a:cs typeface="Times New Roman" panose="02020603050405020304" pitchFamily="18" charset="0"/>
              </a:rPr>
              <a:t>.</a:t>
            </a:r>
          </a:p>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Dàn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đủ</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cân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đối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giữa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phần</a:t>
            </a:r>
            <a:r>
              <a:rPr lang="en-US" sz="4000" dirty="0">
                <a:solidFill>
                  <a:schemeClr val="tx1"/>
                </a:solidFill>
                <a:latin typeface="Times New Roman" panose="02020603050405020304" pitchFamily="18" charset="0"/>
                <a:cs typeface="Times New Roman" panose="02020603050405020304" pitchFamily="18" charset="0"/>
              </a:rPr>
              <a:t>.</a:t>
            </a:r>
          </a:p>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lớn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nhỏ</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trình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tự</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trong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phần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thân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bài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có</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sự</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kết</a:t>
            </a:r>
            <a:r>
              <a:rPr lang="en-US" sz="4000" dirty="0">
                <a:solidFill>
                  <a:schemeClr val="tx1"/>
                </a:solidFill>
                <a:latin typeface="Times New Roman" panose="02020603050405020304" pitchFamily="18" charset="0"/>
                <a:cs typeface="Times New Roman" panose="02020603050405020304" pitchFamily="18" charset="0"/>
              </a:rPr>
              <a:t>.</a:t>
            </a:r>
          </a:p>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Dàn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có</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phát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hiện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nhận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riêng</a:t>
            </a:r>
            <a:r>
              <a:rPr lang="en-US" sz="4000" dirty="0">
                <a:solidFill>
                  <a:schemeClr val="tx1"/>
                </a:solidFill>
                <a:latin typeface="Times New Roman" panose="02020603050405020304" pitchFamily="18" charset="0"/>
                <a:cs typeface="Times New Roman" panose="02020603050405020304" pitchFamily="18" charset="0"/>
              </a:rPr>
              <a:t>.</a:t>
            </a:r>
          </a:p>
        </p:txBody>
      </p:sp>
      <p:pic>
        <p:nvPicPr>
          <p:cNvPr id="8" name="Picture 8"/>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2438400" y="365125"/>
            <a:ext cx="7841615" cy="1837055"/>
          </a:xfrm>
          <a:prstGeom prst="rect">
            <a:avLst/>
          </a:prstGeom>
        </p:spPr>
      </p:pic>
      <p:pic>
        <p:nvPicPr>
          <p:cNvPr id="5" name="Picture 4"/>
          <p:cNvPicPr>
            <a:picLocks noChangeAspect="1"/>
          </p:cNvPicPr>
          <p:nvPr/>
        </p:nvPicPr>
        <p:blipFill>
          <a:blip r:embed="rId4"/>
          <a:stretch>
            <a:fillRect/>
          </a:stretch>
        </p:blipFill>
        <p:spPr>
          <a:xfrm>
            <a:off x="3825240" y="412115"/>
            <a:ext cx="5067300" cy="1209675"/>
          </a:xfrm>
          <a:prstGeom prst="rect">
            <a:avLst/>
          </a:prstGeom>
        </p:spPr>
      </p:pic>
      <p:pic>
        <p:nvPicPr>
          <p:cNvPr id="7" name="图片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673465" y="613410"/>
            <a:ext cx="854075" cy="80708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155950" y="1206500"/>
            <a:ext cx="7510145" cy="404114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32760" r="39529"/>
          <a:stretch>
            <a:fillRect/>
          </a:stretch>
        </p:blipFill>
        <p:spPr>
          <a:xfrm flipH="1">
            <a:off x="2212975" y="1206500"/>
            <a:ext cx="2453640" cy="5059045"/>
          </a:xfrm>
          <a:prstGeom prst="rect">
            <a:avLst/>
          </a:prstGeom>
        </p:spPr>
      </p:pic>
      <p:sp>
        <p:nvSpPr>
          <p:cNvPr id="7170" name="Title 1"/>
          <p:cNvSpPr>
            <a:spLocks noGrp="1"/>
          </p:cNvSpPr>
          <p:nvPr>
            <p:ph type="title"/>
          </p:nvPr>
        </p:nvSpPr>
        <p:spPr bwMode="auto">
          <a:xfrm>
            <a:off x="4309110" y="2465070"/>
            <a:ext cx="4895215" cy="1927860"/>
          </a:xfrm>
          <a:noFill/>
          <a:ln>
            <a:miter lim="800000"/>
          </a:ln>
        </p:spPr>
        <p:txBody>
          <a:bodyPr vert="horz" wrap="square" lIns="91440" tIns="45720" rIns="91440" bIns="45720" numCol="1" anchor="t" anchorCtr="0" compatLnSpc="1">
            <a:normAutofit fontScale="90000"/>
          </a:bodyPr>
          <a:lstStyle/>
          <a:p>
            <a:pPr algn="ctr"/>
            <a:r>
              <a:rPr lang="en-US" sz="6000" b="1" dirty="0" err="1">
                <a:solidFill>
                  <a:schemeClr val="tx1"/>
                </a:solidFill>
                <a:latin typeface="Times New Roman" panose="02020603050405020304" pitchFamily="18" charset="0"/>
                <a:cs typeface="Times New Roman" panose="02020603050405020304" pitchFamily="18" charset="0"/>
              </a:rPr>
              <a:t>Em</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hãy</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lập</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dàn</a:t>
            </a:r>
            <a:r>
              <a:rPr lang="en-US" sz="6000" b="1" dirty="0">
                <a:solidFill>
                  <a:schemeClr val="tx1"/>
                </a:solidFill>
                <a:latin typeface="Times New Roman" panose="02020603050405020304" pitchFamily="18" charset="0"/>
                <a:cs typeface="Times New Roman" panose="02020603050405020304" pitchFamily="18" charset="0"/>
              </a:rPr>
              <a:t> ý </a:t>
            </a:r>
            <a:r>
              <a:rPr lang="en-US" sz="6000" b="1" dirty="0" err="1">
                <a:solidFill>
                  <a:schemeClr val="tx1"/>
                </a:solidFill>
                <a:latin typeface="Times New Roman" panose="02020603050405020304" pitchFamily="18" charset="0"/>
                <a:cs typeface="Times New Roman" panose="02020603050405020304" pitchFamily="18" charset="0"/>
              </a:rPr>
              <a:t>cảnh</a:t>
            </a:r>
            <a:r>
              <a:rPr lang="en-US" sz="6000" b="1" dirty="0">
                <a:solidFill>
                  <a:schemeClr val="tx1"/>
                </a:solidFill>
                <a:latin typeface="Times New Roman" panose="02020603050405020304" pitchFamily="18" charset="0"/>
                <a:cs typeface="Times New Roman" panose="02020603050405020304" pitchFamily="18" charset="0"/>
              </a:rPr>
              <a:t> </a:t>
            </a:r>
            <a:r>
              <a:rPr lang="en-GB" altLang="en-US" sz="6000" b="1" dirty="0">
                <a:solidFill>
                  <a:schemeClr val="tx1"/>
                </a:solidFill>
                <a:latin typeface="Times New Roman" panose="02020603050405020304" pitchFamily="18" charset="0"/>
                <a:cs typeface="Times New Roman" panose="02020603050405020304" pitchFamily="18" charset="0"/>
              </a:rPr>
              <a:t>mà </a:t>
            </a:r>
            <a:r>
              <a:rPr lang="en-US" sz="6000" b="1" dirty="0" err="1">
                <a:solidFill>
                  <a:schemeClr val="tx1"/>
                </a:solidFill>
                <a:latin typeface="Times New Roman" panose="02020603050405020304" pitchFamily="18" charset="0"/>
                <a:cs typeface="Times New Roman" panose="02020603050405020304" pitchFamily="18" charset="0"/>
              </a:rPr>
              <a:t>em</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đã</a:t>
            </a:r>
            <a:r>
              <a:rPr lang="en-US" sz="6000" b="1" dirty="0">
                <a:solidFill>
                  <a:schemeClr val="tx1"/>
                </a:solidFill>
                <a:latin typeface="Times New Roman" panose="02020603050405020304" pitchFamily="18" charset="0"/>
                <a:cs typeface="Times New Roman" panose="02020603050405020304" pitchFamily="18" charset="0"/>
              </a:rPr>
              <a:t> ch</a:t>
            </a:r>
            <a:r>
              <a:rPr lang="en-GB" altLang="en-US" sz="6000" b="1" dirty="0">
                <a:solidFill>
                  <a:schemeClr val="tx1"/>
                </a:solidFill>
                <a:latin typeface="Times New Roman" panose="02020603050405020304" pitchFamily="18" charset="0"/>
                <a:cs typeface="Times New Roman" panose="02020603050405020304" pitchFamily="18" charset="0"/>
              </a:rPr>
              <a:t>ọ</a:t>
            </a:r>
            <a:r>
              <a:rPr lang="en-US" sz="6000" b="1" dirty="0">
                <a:solidFill>
                  <a:schemeClr val="tx1"/>
                </a:solidFill>
                <a:latin typeface="Times New Roman" panose="02020603050405020304" pitchFamily="18" charset="0"/>
                <a:cs typeface="Times New Roman" panose="02020603050405020304" pitchFamily="18" charset="0"/>
              </a:rPr>
              <a:t>n.</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539750" y="2560320"/>
            <a:ext cx="11113135" cy="2245360"/>
          </a:xfrm>
          <a:prstGeom prst="rect">
            <a:avLst/>
          </a:prstGeom>
          <a:noFill/>
          <a:ln w="9525">
            <a:noFill/>
          </a:ln>
        </p:spPr>
        <p:txBody>
          <a:bodyPr wrap="square">
            <a:spAutoFit/>
          </a:bodyPr>
          <a:lstStyle/>
          <a:p>
            <a:pPr indent="0" algn="l"/>
            <a:r>
              <a:rPr lang="en-US" sz="3500" b="0">
                <a:latin typeface="Times New Roman" panose="02020603050405020304" pitchFamily="18" charset="0"/>
              </a:rPr>
              <a:t>- Quê ngoại em nằm ngay bên cạnh dòng sông ………. .</a:t>
            </a:r>
          </a:p>
          <a:p>
            <a:pPr indent="0" algn="l"/>
            <a:r>
              <a:rPr lang="en-US" sz="3500" b="0">
                <a:latin typeface="Times New Roman" panose="02020603050405020304" pitchFamily="18" charset="0"/>
              </a:rPr>
              <a:t>- Nghỉ hè, em được về quê ngoại chơi, được chèo xuồng dạo chơi trên sông, hòa mình vào làn nước mát trong.</a:t>
            </a:r>
          </a:p>
          <a:p>
            <a:pPr indent="0" algn="l"/>
            <a:r>
              <a:rPr lang="en-US" sz="3500" b="0">
                <a:latin typeface="Times New Roman" panose="02020603050405020304" pitchFamily="18" charset="0"/>
              </a:rPr>
              <a:t>- Con sông quê ngoại có nhiều kỉ niệm gắn bó với em.</a:t>
            </a:r>
            <a:endParaRPr lang="en-GB" altLang="en-US" sz="3500"/>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539115" y="1203325"/>
            <a:ext cx="1164590" cy="1356995"/>
          </a:xfrm>
          <a:prstGeom prst="rect">
            <a:avLst/>
          </a:prstGeom>
        </p:spPr>
      </p:pic>
      <p:pic>
        <p:nvPicPr>
          <p:cNvPr id="8" name="Picture 7"/>
          <p:cNvPicPr>
            <a:picLocks noChangeAspect="1"/>
          </p:cNvPicPr>
          <p:nvPr/>
        </p:nvPicPr>
        <p:blipFill>
          <a:blip r:embed="rId5"/>
          <a:stretch>
            <a:fillRect/>
          </a:stretch>
        </p:blipFill>
        <p:spPr>
          <a:xfrm>
            <a:off x="1703705" y="1807845"/>
            <a:ext cx="1419225"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up)">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algn="ctr">
              <a:lnSpc>
                <a:spcPts val="3920"/>
              </a:lnSpc>
            </a:pPr>
            <a:r>
              <a:rPr lang="en-GB" altLang="en-US" sz="4800" b="1" spc="75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901"/>
            <a:ext cx="12192000" cy="6856195"/>
          </a:xfrm>
          <a:prstGeom prst="rect">
            <a:avLst/>
          </a:prstGeom>
        </p:spPr>
      </p:pic>
      <p:grpSp>
        <p:nvGrpSpPr>
          <p:cNvPr id="7" name="组合 3"/>
          <p:cNvGrpSpPr/>
          <p:nvPr/>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grpSp>
      <p:sp>
        <p:nvSpPr>
          <p:cNvPr id="16" name="TextBox 10"/>
          <p:cNvSpPr txBox="1"/>
          <p:nvPr/>
        </p:nvSpPr>
        <p:spPr>
          <a:xfrm>
            <a:off x="1828165" y="2002570"/>
            <a:ext cx="8958580" cy="502285"/>
          </a:xfrm>
          <a:prstGeom prst="rect">
            <a:avLst/>
          </a:prstGeom>
        </p:spPr>
        <p:txBody>
          <a:bodyPr wrap="square" lIns="0" tIns="0" rIns="0" bIns="0" rtlCol="0" anchor="t">
            <a:spAutoFit/>
          </a:bodyPr>
          <a:lstStyle/>
          <a:p>
            <a:pPr algn="ctr">
              <a:lnSpc>
                <a:spcPts val="3920"/>
              </a:lnSpc>
            </a:pPr>
            <a:r>
              <a:rPr lang="en-GB" altLang="en-US" sz="4800" b="1" spc="75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rPr>
              <a:t>TẬP LÀM VĂN TUẦN 8  </a:t>
            </a:r>
          </a:p>
        </p:txBody>
      </p:sp>
      <p:pic>
        <p:nvPicPr>
          <p:cNvPr id="18" name="Picture 17"/>
          <p:cNvPicPr>
            <a:picLocks noChangeAspect="1"/>
          </p:cNvPicPr>
          <p:nvPr/>
        </p:nvPicPr>
        <p:blipFill>
          <a:blip r:embed="rId4"/>
          <a:stretch>
            <a:fillRect/>
          </a:stretch>
        </p:blipFill>
        <p:spPr>
          <a:xfrm>
            <a:off x="1125855" y="1891665"/>
            <a:ext cx="10463530" cy="27051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advClick="0" advTm="3000">
        <p:wipe/>
      </p:transition>
    </mc:Choice>
    <mc:Fallback>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6"/>
                                        </p:tgtEl>
                                        <p:attrNameLst>
                                          <p:attrName>ppt_x</p:attrName>
                                          <p:attrName>ppt_y</p:attrName>
                                        </p:attrNameLst>
                                      </p:cBhvr>
                                    </p:animMotion>
                                    <p:animRot by="1500000">
                                      <p:cBhvr>
                                        <p:cTn id="7" dur="125" fill="hold">
                                          <p:stCondLst>
                                            <p:cond delay="0"/>
                                          </p:stCondLst>
                                        </p:cTn>
                                        <p:tgtEl>
                                          <p:spTgt spid="16"/>
                                        </p:tgtEl>
                                        <p:attrNameLst>
                                          <p:attrName>r</p:attrName>
                                        </p:attrNameLst>
                                      </p:cBhvr>
                                    </p:animRot>
                                    <p:animRot by="-1500000">
                                      <p:cBhvr>
                                        <p:cTn id="8" dur="125" fill="hold">
                                          <p:stCondLst>
                                            <p:cond delay="125"/>
                                          </p:stCondLst>
                                        </p:cTn>
                                        <p:tgtEl>
                                          <p:spTgt spid="16"/>
                                        </p:tgtEl>
                                        <p:attrNameLst>
                                          <p:attrName>r</p:attrName>
                                        </p:attrNameLst>
                                      </p:cBhvr>
                                    </p:animRot>
                                    <p:animRot by="-1500000">
                                      <p:cBhvr>
                                        <p:cTn id="9" dur="125" fill="hold">
                                          <p:stCondLst>
                                            <p:cond delay="250"/>
                                          </p:stCondLst>
                                        </p:cTn>
                                        <p:tgtEl>
                                          <p:spTgt spid="16"/>
                                        </p:tgtEl>
                                        <p:attrNameLst>
                                          <p:attrName>r</p:attrName>
                                        </p:attrNameLst>
                                      </p:cBhvr>
                                    </p:animRot>
                                    <p:animRot by="1500000">
                                      <p:cBhvr>
                                        <p:cTn id="10" dur="125" fill="hold">
                                          <p:stCondLst>
                                            <p:cond delay="375"/>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539750" y="2560320"/>
            <a:ext cx="7279640" cy="2784475"/>
          </a:xfrm>
          <a:prstGeom prst="rect">
            <a:avLst/>
          </a:prstGeom>
          <a:noFill/>
          <a:ln w="9525">
            <a:noFill/>
          </a:ln>
        </p:spPr>
        <p:txBody>
          <a:bodyPr wrap="square">
            <a:spAutoFit/>
          </a:bodyPr>
          <a:lstStyle/>
          <a:p>
            <a:pPr indent="0" algn="l"/>
            <a:r>
              <a:rPr lang="en-US" sz="3500" b="0">
                <a:latin typeface="Times New Roman" panose="02020603050405020304" pitchFamily="18" charset="0"/>
              </a:rPr>
              <a:t>- Con sông này không rõ nguồn gốc từ đâu, chỉ thấy có đoạn chảy qua trước nhà như một dãy lụa mềm ôm chặt đôi bờ cù lao.</a:t>
            </a:r>
          </a:p>
          <a:p>
            <a:pPr indent="0" algn="l"/>
            <a:r>
              <a:rPr lang="en-US" sz="3500" b="0">
                <a:latin typeface="Times New Roman" panose="02020603050405020304" pitchFamily="18" charset="0"/>
              </a:rPr>
              <a:t>- Mặt sông rộng mênh mông. </a:t>
            </a: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539115" y="1203325"/>
            <a:ext cx="1164590" cy="1356995"/>
          </a:xfrm>
          <a:prstGeom prst="rect">
            <a:avLst/>
          </a:prstGeom>
        </p:spPr>
      </p:pic>
      <p:pic>
        <p:nvPicPr>
          <p:cNvPr id="4" name="Picture 5"/>
          <p:cNvPicPr>
            <a:picLocks noChangeAspect="1"/>
          </p:cNvPicPr>
          <p:nvPr/>
        </p:nvPicPr>
        <p:blipFill>
          <a:blip r:embed="rId5" cstate="print"/>
          <a:srcRect/>
          <a:stretch>
            <a:fillRect/>
          </a:stretch>
        </p:blipFill>
        <p:spPr>
          <a:xfrm>
            <a:off x="7819390" y="2560320"/>
            <a:ext cx="3900805" cy="2600960"/>
          </a:xfrm>
          <a:prstGeom prst="rect">
            <a:avLst/>
          </a:prstGeom>
        </p:spPr>
      </p:pic>
      <p:pic>
        <p:nvPicPr>
          <p:cNvPr id="9" name="Picture 8"/>
          <p:cNvPicPr>
            <a:picLocks noChangeAspect="1"/>
          </p:cNvPicPr>
          <p:nvPr/>
        </p:nvPicPr>
        <p:blipFill>
          <a:blip r:embed="rId6"/>
          <a:stretch>
            <a:fillRect/>
          </a:stretch>
        </p:blipFill>
        <p:spPr>
          <a:xfrm>
            <a:off x="1703705" y="18078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649605" y="1938020"/>
            <a:ext cx="11542395" cy="3861435"/>
          </a:xfrm>
          <a:prstGeom prst="rect">
            <a:avLst/>
          </a:prstGeom>
          <a:noFill/>
          <a:ln w="9525">
            <a:noFill/>
          </a:ln>
        </p:spPr>
        <p:txBody>
          <a:bodyPr wrap="square">
            <a:spAutoFit/>
          </a:bodyPr>
          <a:lstStyle/>
          <a:p>
            <a:pPr indent="0" algn="l"/>
            <a:r>
              <a:rPr lang="en-US" sz="3500" b="1">
                <a:solidFill>
                  <a:srgbClr val="FF0000"/>
                </a:solidFill>
                <a:latin typeface="Times New Roman" panose="02020603050405020304" pitchFamily="18" charset="0"/>
              </a:rPr>
              <a:t>a) Buổi sớm:</a:t>
            </a:r>
          </a:p>
          <a:p>
            <a:pPr indent="0" algn="l"/>
            <a:r>
              <a:rPr lang="en-US" sz="3500" b="0">
                <a:latin typeface="Times New Roman" panose="02020603050405020304" pitchFamily="18" charset="0"/>
              </a:rPr>
              <a:t>- Khi ông mặt trời lên, mặt sông lấp lánh như sao sa</a:t>
            </a:r>
            <a:r>
              <a:rPr lang="en-GB" altLang="en-US" sz="3500" b="0">
                <a:latin typeface="Times New Roman" panose="02020603050405020304" pitchFamily="18" charset="0"/>
              </a:rPr>
              <a:t>.</a:t>
            </a:r>
            <a:endParaRPr lang="en-US" sz="3500" b="0">
              <a:latin typeface="Times New Roman" panose="02020603050405020304" pitchFamily="18" charset="0"/>
            </a:endParaRPr>
          </a:p>
          <a:p>
            <a:pPr indent="0" algn="l"/>
            <a:r>
              <a:rPr lang="en-US" sz="3500" b="0">
                <a:latin typeface="Times New Roman" panose="02020603050405020304" pitchFamily="18" charset="0"/>
              </a:rPr>
              <a:t>- Dòng sông trong xanh như ngọc bích long lanh.</a:t>
            </a:r>
          </a:p>
          <a:p>
            <a:pPr indent="0" algn="l"/>
            <a:r>
              <a:rPr lang="en-US" sz="3500" b="0">
                <a:latin typeface="Times New Roman" panose="02020603050405020304" pitchFamily="18" charset="0"/>
              </a:rPr>
              <a:t>- Hai bên bờ, lũy tre xanh nghiêng mình soi bóng xuống mặt sông, bãi mía bên kia sông xanh mờ mờ.</a:t>
            </a:r>
          </a:p>
          <a:p>
            <a:pPr indent="0" algn="l"/>
            <a:r>
              <a:rPr lang="en-US" sz="3500" b="0">
                <a:latin typeface="Times New Roman" panose="02020603050405020304" pitchFamily="18" charset="0"/>
              </a:rPr>
              <a:t>- Dãy thuyền chài neo sát bờ le lói ánh lửa nấu cơm sớm.</a:t>
            </a:r>
          </a:p>
          <a:p>
            <a:pPr indent="0" algn="l"/>
            <a:endParaRPr lang="en-US" sz="3500" b="0">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316230" y="1938020"/>
            <a:ext cx="12018645" cy="3861435"/>
          </a:xfrm>
          <a:prstGeom prst="rect">
            <a:avLst/>
          </a:prstGeom>
          <a:noFill/>
          <a:ln w="9525">
            <a:noFill/>
          </a:ln>
        </p:spPr>
        <p:txBody>
          <a:bodyPr wrap="square">
            <a:spAutoFit/>
          </a:bodyPr>
          <a:lstStyle/>
          <a:p>
            <a:pPr indent="0" algn="l"/>
            <a:r>
              <a:rPr lang="en-US" sz="3500" b="0">
                <a:latin typeface="Times New Roman" panose="02020603050405020304" pitchFamily="18" charset="0"/>
              </a:rPr>
              <a:t>- Âm thanh: </a:t>
            </a:r>
          </a:p>
          <a:p>
            <a:pPr indent="0" algn="l"/>
            <a:r>
              <a:rPr lang="en-US" sz="3500" b="0">
                <a:latin typeface="Times New Roman" panose="02020603050405020304" pitchFamily="18" charset="0"/>
              </a:rPr>
              <a:t>+ Tiếng người í ới</a:t>
            </a:r>
            <a:r>
              <a:rPr lang="en-GB" altLang="en-US" sz="3500" b="0">
                <a:latin typeface="Times New Roman" panose="02020603050405020304" pitchFamily="18" charset="0"/>
              </a:rPr>
              <a:t>.</a:t>
            </a:r>
          </a:p>
          <a:p>
            <a:pPr indent="0" algn="l"/>
            <a:r>
              <a:rPr lang="en-US" sz="3500" b="0">
                <a:latin typeface="Times New Roman" panose="02020603050405020304" pitchFamily="18" charset="0"/>
              </a:rPr>
              <a:t>+ Tiếng mái chèo khua nước lao xao.</a:t>
            </a:r>
          </a:p>
          <a:p>
            <a:pPr indent="0" algn="l"/>
            <a:r>
              <a:rPr lang="en-US" sz="3500" b="0">
                <a:latin typeface="Times New Roman" panose="02020603050405020304" pitchFamily="18" charset="0"/>
              </a:rPr>
              <a:t>+ Chim chóc đua nhau chuyền cành</a:t>
            </a:r>
            <a:r>
              <a:rPr lang="en-GB" altLang="en-US" sz="3500" b="0">
                <a:latin typeface="Times New Roman" panose="02020603050405020304" pitchFamily="18" charset="0"/>
              </a:rPr>
              <a:t>.</a:t>
            </a:r>
          </a:p>
          <a:p>
            <a:pPr indent="0" algn="l"/>
            <a:r>
              <a:rPr lang="en-US" sz="3500" b="0">
                <a:latin typeface="Times New Roman" panose="02020603050405020304" pitchFamily="18" charset="0"/>
              </a:rPr>
              <a:t>- Khi có gió nhẹ thổi qua, mặt nước sông nhấp nhô gợn sóng</a:t>
            </a:r>
            <a:r>
              <a:rPr lang="en-GB" altLang="en-US" sz="3500" b="0">
                <a:latin typeface="Times New Roman" panose="02020603050405020304" pitchFamily="18" charset="0"/>
              </a:rPr>
              <a:t>.</a:t>
            </a:r>
            <a:endParaRPr lang="en-US" sz="3500" b="0">
              <a:latin typeface="Times New Roman" panose="02020603050405020304" pitchFamily="18" charset="0"/>
            </a:endParaRPr>
          </a:p>
          <a:p>
            <a:pPr indent="0" algn="l"/>
            <a:r>
              <a:rPr lang="en-US" sz="3500" b="0">
                <a:latin typeface="Times New Roman" panose="02020603050405020304" pitchFamily="18" charset="0"/>
              </a:rPr>
              <a:t>- Những giọt sương còn đọng lại trên cành lá.</a:t>
            </a:r>
          </a:p>
          <a:p>
            <a:pPr indent="0" algn="l"/>
            <a:r>
              <a:rPr lang="en-US" sz="3500" b="0">
                <a:latin typeface="Times New Roman" panose="02020603050405020304" pitchFamily="18" charset="0"/>
              </a:rPr>
              <a:t>- Những bạn nhỏ tung tăng đến trường.</a:t>
            </a: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649605" y="1938020"/>
            <a:ext cx="11542395" cy="4399915"/>
          </a:xfrm>
          <a:prstGeom prst="rect">
            <a:avLst/>
          </a:prstGeom>
          <a:noFill/>
          <a:ln w="9525">
            <a:noFill/>
          </a:ln>
        </p:spPr>
        <p:txBody>
          <a:bodyPr wrap="square">
            <a:spAutoFit/>
          </a:bodyPr>
          <a:lstStyle/>
          <a:p>
            <a:pPr indent="0" algn="l"/>
            <a:r>
              <a:rPr lang="en-GB" altLang="en-US" sz="3500" b="1">
                <a:solidFill>
                  <a:srgbClr val="FF0000"/>
                </a:solidFill>
                <a:latin typeface="Times New Roman" panose="02020603050405020304" pitchFamily="18" charset="0"/>
              </a:rPr>
              <a:t>b</a:t>
            </a:r>
            <a:r>
              <a:rPr lang="en-US" sz="3500" b="1">
                <a:solidFill>
                  <a:srgbClr val="FF0000"/>
                </a:solidFill>
                <a:latin typeface="Times New Roman" panose="02020603050405020304" pitchFamily="18" charset="0"/>
              </a:rPr>
              <a:t>) Buổi </a:t>
            </a:r>
            <a:r>
              <a:rPr lang="en-GB" altLang="en-US" sz="3500" b="1">
                <a:solidFill>
                  <a:srgbClr val="FF0000"/>
                </a:solidFill>
                <a:latin typeface="Times New Roman" panose="02020603050405020304" pitchFamily="18" charset="0"/>
              </a:rPr>
              <a:t>trưa</a:t>
            </a:r>
            <a:r>
              <a:rPr lang="en-US" sz="3500" b="1">
                <a:solidFill>
                  <a:srgbClr val="FF0000"/>
                </a:solidFill>
                <a:latin typeface="Times New Roman" panose="02020603050405020304" pitchFamily="18" charset="0"/>
              </a:rPr>
              <a:t>:</a:t>
            </a:r>
          </a:p>
          <a:p>
            <a:pPr indent="0" algn="l"/>
            <a:r>
              <a:rPr lang="en-US" sz="3500" b="0">
                <a:latin typeface="Times New Roman" panose="02020603050405020304" pitchFamily="18" charset="0"/>
              </a:rPr>
              <a:t>- Nắng lên, mặt nước lấp lánh, như khoác lên mình chiếc áo xanh bóng bẩy</a:t>
            </a:r>
            <a:r>
              <a:rPr lang="en-GB" altLang="en-US" sz="3500" b="0">
                <a:latin typeface="Times New Roman" panose="02020603050405020304" pitchFamily="18" charset="0"/>
              </a:rPr>
              <a:t>.</a:t>
            </a:r>
            <a:endParaRPr lang="en-US" sz="3500" b="0">
              <a:latin typeface="Times New Roman" panose="02020603050405020304" pitchFamily="18" charset="0"/>
            </a:endParaRPr>
          </a:p>
          <a:p>
            <a:pPr indent="0" algn="l"/>
            <a:r>
              <a:rPr lang="en-US" sz="3500" b="0">
                <a:latin typeface="Times New Roman" panose="02020603050405020304" pitchFamily="18" charset="0"/>
              </a:rPr>
              <a:t>- Dòng sông xanh biếc, mang phù sa cuồn cuộn trôi xuôi theo dòng nước. </a:t>
            </a:r>
          </a:p>
          <a:p>
            <a:pPr indent="0" algn="l"/>
            <a:r>
              <a:rPr lang="en-US" sz="3500" b="0">
                <a:latin typeface="Times New Roman" panose="02020603050405020304" pitchFamily="18" charset="0"/>
              </a:rPr>
              <a:t>- Một vài bạn nhỏ ra sông tắm, tạt nước vào nhau, cười nói vui vẻ, các bạn bơi lội khéo léo như những chú cá heo.</a:t>
            </a:r>
          </a:p>
          <a:p>
            <a:pPr indent="0" algn="l"/>
            <a:endParaRPr lang="en-US" sz="3500" b="0">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0" y="1938020"/>
            <a:ext cx="12192000" cy="4399915"/>
          </a:xfrm>
          <a:prstGeom prst="rect">
            <a:avLst/>
          </a:prstGeom>
          <a:noFill/>
          <a:ln w="9525">
            <a:noFill/>
          </a:ln>
        </p:spPr>
        <p:txBody>
          <a:bodyPr wrap="square">
            <a:spAutoFit/>
          </a:bodyPr>
          <a:lstStyle/>
          <a:p>
            <a:pPr indent="0" algn="l"/>
            <a:r>
              <a:rPr lang="en-GB" altLang="en-US" sz="3500" b="1">
                <a:solidFill>
                  <a:srgbClr val="FF0000"/>
                </a:solidFill>
                <a:latin typeface="Times New Roman" panose="02020603050405020304" pitchFamily="18" charset="0"/>
              </a:rPr>
              <a:t>b</a:t>
            </a:r>
            <a:r>
              <a:rPr lang="en-US" sz="3500" b="1">
                <a:solidFill>
                  <a:srgbClr val="FF0000"/>
                </a:solidFill>
                <a:latin typeface="Times New Roman" panose="02020603050405020304" pitchFamily="18" charset="0"/>
              </a:rPr>
              <a:t>) Buổi </a:t>
            </a:r>
            <a:r>
              <a:rPr lang="en-GB" altLang="en-US" sz="3500" b="1">
                <a:solidFill>
                  <a:srgbClr val="FF0000"/>
                </a:solidFill>
                <a:latin typeface="Times New Roman" panose="02020603050405020304" pitchFamily="18" charset="0"/>
              </a:rPr>
              <a:t>trưa</a:t>
            </a:r>
            <a:r>
              <a:rPr lang="en-US" sz="3500" b="1">
                <a:solidFill>
                  <a:srgbClr val="FF0000"/>
                </a:solidFill>
                <a:latin typeface="Times New Roman" panose="02020603050405020304" pitchFamily="18" charset="0"/>
              </a:rPr>
              <a:t>:</a:t>
            </a:r>
          </a:p>
          <a:p>
            <a:pPr indent="0" algn="l"/>
            <a:r>
              <a:rPr sz="3500" b="0">
                <a:latin typeface="Times New Roman" panose="02020603050405020304" pitchFamily="18" charset="0"/>
              </a:rPr>
              <a:t>- Ông mặt trời chiếu những tia nắng yếu ớt xuống mặt sông lung linh dát vàng, dát bạc.</a:t>
            </a:r>
          </a:p>
          <a:p>
            <a:pPr indent="0" algn="l"/>
            <a:r>
              <a:rPr sz="3500" b="0">
                <a:latin typeface="Times New Roman" panose="02020603050405020304" pitchFamily="18" charset="0"/>
              </a:rPr>
              <a:t>- Gió thổi mang theo hơi nước mát lạnh.</a:t>
            </a:r>
          </a:p>
          <a:p>
            <a:pPr indent="0" algn="l"/>
            <a:r>
              <a:rPr sz="3500" b="0">
                <a:latin typeface="Times New Roman" panose="02020603050405020304" pitchFamily="18" charset="0"/>
              </a:rPr>
              <a:t>- Nhiều người ra bờ sông hóng mát, ngắm dòng sông quê hương.</a:t>
            </a:r>
          </a:p>
          <a:p>
            <a:pPr indent="0" algn="l"/>
            <a:r>
              <a:rPr sz="3500" b="0">
                <a:latin typeface="Times New Roman" panose="02020603050405020304" pitchFamily="18" charset="0"/>
              </a:rPr>
              <a:t>- Học sinh nói chuyện rôm rả trên đường về</a:t>
            </a:r>
            <a:r>
              <a:rPr lang="en-GB" sz="3500" b="0">
                <a:latin typeface="Times New Roman" panose="02020603050405020304" pitchFamily="18" charset="0"/>
              </a:rPr>
              <a:t>.</a:t>
            </a:r>
            <a:endParaRPr sz="3500" b="0">
              <a:latin typeface="Times New Roman" panose="02020603050405020304" pitchFamily="18" charset="0"/>
            </a:endParaRPr>
          </a:p>
          <a:p>
            <a:pPr indent="0" algn="l"/>
            <a:r>
              <a:rPr sz="3500" b="0">
                <a:latin typeface="Times New Roman" panose="02020603050405020304" pitchFamily="18" charset="0"/>
              </a:rPr>
              <a:t>- Tiếng gà chiều xôn xao đã xóa đi sự yên tĩnh của dòng sông.</a:t>
            </a:r>
          </a:p>
          <a:p>
            <a:pPr indent="0" algn="l"/>
            <a:endParaRPr sz="3500" b="0">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182880" y="1892300"/>
            <a:ext cx="12009120" cy="3861435"/>
          </a:xfrm>
          <a:prstGeom prst="rect">
            <a:avLst/>
          </a:prstGeom>
          <a:noFill/>
          <a:ln w="9525">
            <a:noFill/>
          </a:ln>
        </p:spPr>
        <p:txBody>
          <a:bodyPr wrap="square">
            <a:spAutoFit/>
          </a:bodyPr>
          <a:lstStyle/>
          <a:p>
            <a:pPr indent="0" algn="l"/>
            <a:r>
              <a:rPr lang="en-US" sz="3500" b="1">
                <a:latin typeface="Times New Roman" panose="02020603050405020304" pitchFamily="18" charset="0"/>
              </a:rPr>
              <a:t>- Cảm nghĩ:</a:t>
            </a:r>
            <a:r>
              <a:rPr lang="en-US" sz="3500" b="0">
                <a:latin typeface="Times New Roman" panose="02020603050405020304" pitchFamily="18" charset="0"/>
              </a:rPr>
              <a:t> </a:t>
            </a:r>
          </a:p>
          <a:p>
            <a:pPr indent="0" algn="l"/>
            <a:r>
              <a:rPr lang="en-US" sz="3500" b="0">
                <a:latin typeface="Times New Roman" panose="02020603050405020304" pitchFamily="18" charset="0"/>
              </a:rPr>
              <a:t>+ Em rất yêu dòng sông quê ngoại. </a:t>
            </a:r>
          </a:p>
          <a:p>
            <a:pPr indent="0" algn="l"/>
            <a:r>
              <a:rPr lang="en-US" sz="3500" b="0">
                <a:latin typeface="Times New Roman" panose="02020603050405020304" pitchFamily="18" charset="0"/>
              </a:rPr>
              <a:t>+ Dòng sông gắn bó thân thiết với tuổi thơ đầy kỉ niệm.</a:t>
            </a:r>
          </a:p>
          <a:p>
            <a:pPr indent="0" algn="l"/>
            <a:r>
              <a:rPr lang="en-US" sz="3500" b="0">
                <a:latin typeface="Times New Roman" panose="02020603050405020304" pitchFamily="18" charset="0"/>
              </a:rPr>
              <a:t>+ Dòng sông góp phần làm nên vẻ đẹp của quê hương.</a:t>
            </a:r>
          </a:p>
          <a:p>
            <a:pPr indent="0" algn="l"/>
            <a:r>
              <a:rPr lang="en-US" sz="3500" b="0">
                <a:latin typeface="Times New Roman" panose="02020603050405020304" pitchFamily="18" charset="0"/>
              </a:rPr>
              <a:t>+ Dòng sông đã ghi lại bao kỉ niệm đẹp của cuộc đời con người.</a:t>
            </a:r>
          </a:p>
          <a:p>
            <a:pPr indent="0" algn="l"/>
            <a:r>
              <a:rPr lang="en-US" sz="3500" b="1">
                <a:latin typeface="Times New Roman" panose="02020603050405020304" pitchFamily="18" charset="0"/>
              </a:rPr>
              <a:t>- Mong muốn:</a:t>
            </a:r>
            <a:r>
              <a:rPr lang="en-US" sz="3500" b="0">
                <a:latin typeface="Times New Roman" panose="02020603050405020304" pitchFamily="18" charset="0"/>
              </a:rPr>
              <a:t> dòng sông luôn sạch sẽ và trong xanh.</a:t>
            </a:r>
          </a:p>
          <a:p>
            <a:pPr indent="0" algn="l"/>
            <a:r>
              <a:rPr lang="en-US" sz="3500" b="1">
                <a:latin typeface="Times New Roman" panose="02020603050405020304" pitchFamily="18" charset="0"/>
              </a:rPr>
              <a:t>- Lời hứa: </a:t>
            </a:r>
            <a:r>
              <a:rPr lang="en-US" sz="3500" b="0">
                <a:latin typeface="Times New Roman" panose="02020603050405020304" pitchFamily="18" charset="0"/>
              </a:rPr>
              <a:t>không vứt rác, thải nước thải, tuyên truyền,…</a:t>
            </a: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716915" y="496570"/>
            <a:ext cx="1164590" cy="1356995"/>
          </a:xfrm>
          <a:prstGeom prst="rect">
            <a:avLst/>
          </a:prstGeom>
        </p:spPr>
      </p:pic>
      <p:pic>
        <p:nvPicPr>
          <p:cNvPr id="2" name="Picture 1"/>
          <p:cNvPicPr>
            <a:picLocks noChangeAspect="1"/>
          </p:cNvPicPr>
          <p:nvPr/>
        </p:nvPicPr>
        <p:blipFill>
          <a:blip r:embed="rId5"/>
          <a:stretch>
            <a:fillRect/>
          </a:stretch>
        </p:blipFill>
        <p:spPr>
          <a:xfrm>
            <a:off x="1881505" y="1101090"/>
            <a:ext cx="1400175"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267835" y="1470025"/>
            <a:ext cx="4293235" cy="3169285"/>
          </a:xfrm>
          <a:prstGeom prst="rect">
            <a:avLst/>
          </a:prstGeom>
          <a:noFill/>
          <a:ln w="9525">
            <a:noFill/>
          </a:ln>
        </p:spPr>
        <p:txBody>
          <a:bodyPr wrap="square">
            <a:spAutoFit/>
          </a:bodyPr>
          <a:lstStyle/>
          <a:p>
            <a:pPr algn="ctr" fontAlgn="auto">
              <a:spcBef>
                <a:spcPts val="0"/>
              </a:spcBef>
              <a:spcAft>
                <a:spcPts val="0"/>
              </a:spcAft>
              <a:defRPr/>
            </a:pPr>
            <a:r>
              <a:rPr lang="en-GB" altLang="en-US" sz="4000" b="1" dirty="0" err="1">
                <a:latin typeface="Times New Roman" panose="02020603050405020304" pitchFamily="18" charset="0"/>
                <a:cs typeface="Times New Roman" panose="02020603050405020304" pitchFamily="18" charset="0"/>
                <a:sym typeface="+mn-ea"/>
              </a:rPr>
              <a:t>Bài 2. Dựa vào dàn ý đã lập, hãy viết một đoạn văn miêu tả cảnh đẹp ở địa phương em.</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2659380" y="72390"/>
            <a:ext cx="7625080" cy="2082800"/>
          </a:xfrm>
          <a:prstGeom prst="rect">
            <a:avLst/>
          </a:prstGeom>
        </p:spPr>
      </p:pic>
      <p:pic>
        <p:nvPicPr>
          <p:cNvPr id="4" name="Picture 3"/>
          <p:cNvPicPr>
            <a:picLocks noChangeAspect="1"/>
          </p:cNvPicPr>
          <p:nvPr/>
        </p:nvPicPr>
        <p:blipFill>
          <a:blip r:embed="rId4"/>
          <a:stretch>
            <a:fillRect/>
          </a:stretch>
        </p:blipFill>
        <p:spPr>
          <a:xfrm>
            <a:off x="4309745" y="831850"/>
            <a:ext cx="4324350" cy="895350"/>
          </a:xfrm>
          <a:prstGeom prst="rect">
            <a:avLst/>
          </a:prstGeom>
        </p:spPr>
      </p:pic>
      <p:sp>
        <p:nvSpPr>
          <p:cNvPr id="39939" name="Content Placeholder 2"/>
          <p:cNvSpPr>
            <a:spLocks noGrp="1"/>
          </p:cNvSpPr>
          <p:nvPr>
            <p:ph idx="1"/>
          </p:nvPr>
        </p:nvSpPr>
        <p:spPr bwMode="auto">
          <a:xfrm>
            <a:off x="1081405" y="2376170"/>
            <a:ext cx="10206355" cy="3416300"/>
          </a:xfrm>
          <a:noFill/>
          <a:ln>
            <a:miter lim="800000"/>
          </a:ln>
        </p:spPr>
        <p:txBody>
          <a:bodyPr vert="horz" wrap="square" lIns="91440" tIns="45720" rIns="91440" bIns="45720" numCol="1" anchor="t" anchorCtr="0" compatLnSpc="1">
            <a:noAutofit/>
          </a:bodyPr>
          <a:lstStyle/>
          <a:p>
            <a:pPr algn="l">
              <a:buNone/>
            </a:pPr>
            <a:r>
              <a:rPr lang="en-GB" altLang="en-US" sz="3200" b="1" i="1" dirty="0">
                <a:solidFill>
                  <a:srgbClr val="FF0000"/>
                </a:solidFill>
                <a:latin typeface="Times New Roman" panose="02020603050405020304" pitchFamily="18" charset="0"/>
                <a:cs typeface="Times New Roman" panose="02020603050405020304" pitchFamily="18" charset="0"/>
              </a:rPr>
              <a:t>a. </a:t>
            </a:r>
            <a:r>
              <a:rPr lang="en-US" sz="3200" b="1" i="1" dirty="0" err="1">
                <a:solidFill>
                  <a:srgbClr val="FF0000"/>
                </a:solidFill>
                <a:latin typeface="Times New Roman" panose="02020603050405020304" pitchFamily="18" charset="0"/>
                <a:cs typeface="Times New Roman" panose="02020603050405020304" pitchFamily="18" charset="0"/>
              </a:rPr>
              <a:t>Xác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định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đối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tượng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miêu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tả</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đoạn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văn</a:t>
            </a:r>
            <a:r>
              <a:rPr lang="en-US" sz="3200" b="1" i="1" dirty="0">
                <a:solidFill>
                  <a:srgbClr val="FF0000"/>
                </a:solidFill>
                <a:latin typeface="Times New Roman" panose="02020603050405020304" pitchFamily="18" charset="0"/>
                <a:cs typeface="Times New Roman" panose="02020603050405020304" pitchFamily="18" charset="0"/>
              </a:rPr>
              <a:t>:</a:t>
            </a:r>
          </a:p>
          <a:p>
            <a:pPr algn="l">
              <a:buNone/>
            </a:pPr>
            <a:r>
              <a:rPr lang="en-GB" altLang="en-US" sz="3200" b="1" dirty="0" err="1">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Tùy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từng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trường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hợp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đối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tượng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miêu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bài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được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xác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định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theo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hướng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sau</a:t>
            </a:r>
            <a:r>
              <a:rPr lang="en-US" sz="3200" b="1" dirty="0">
                <a:solidFill>
                  <a:schemeClr val="tx1"/>
                </a:solidFill>
                <a:latin typeface="Times New Roman" panose="02020603050405020304" pitchFamily="18" charset="0"/>
                <a:cs typeface="Times New Roman" panose="02020603050405020304" pitchFamily="18" charset="0"/>
              </a:rPr>
              <a:t>:</a:t>
            </a:r>
          </a:p>
          <a:p>
            <a:pPr algn="l">
              <a:buNone/>
            </a:pPr>
            <a:r>
              <a:rPr lang="en-US" sz="3200" b="1" dirty="0">
                <a:solidFill>
                  <a:schemeClr val="tx1"/>
                </a:solidFill>
                <a:latin typeface="Times New Roman" panose="02020603050405020304" pitchFamily="18" charset="0"/>
                <a:cs typeface="Times New Roman" panose="02020603050405020304" pitchFamily="18" charset="0"/>
              </a:rPr>
              <a:t> - </a:t>
            </a:r>
            <a:r>
              <a:rPr lang="en-US" sz="3200" b="1" dirty="0" err="1">
                <a:solidFill>
                  <a:schemeClr val="tx1"/>
                </a:solidFill>
                <a:latin typeface="Times New Roman" panose="02020603050405020304" pitchFamily="18" charset="0"/>
                <a:cs typeface="Times New Roman" panose="02020603050405020304" pitchFamily="18" charset="0"/>
              </a:rPr>
              <a:t>Mỗi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phần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cảnh</a:t>
            </a:r>
            <a:r>
              <a:rPr lang="en-US" sz="3200" b="1" dirty="0">
                <a:solidFill>
                  <a:schemeClr val="tx1"/>
                </a:solidFill>
                <a:latin typeface="Times New Roman" panose="02020603050405020304" pitchFamily="18" charset="0"/>
                <a:cs typeface="Times New Roman" panose="02020603050405020304" pitchFamily="18" charset="0"/>
              </a:rPr>
              <a:t>.</a:t>
            </a:r>
          </a:p>
          <a:p>
            <a:pPr algn="l">
              <a:buNone/>
            </a:pPr>
            <a:r>
              <a:rPr lang="en-US" sz="3200" b="1" dirty="0">
                <a:solidFill>
                  <a:schemeClr val="tx1"/>
                </a:solidFill>
                <a:latin typeface="Times New Roman" panose="02020603050405020304" pitchFamily="18" charset="0"/>
                <a:cs typeface="Times New Roman" panose="02020603050405020304" pitchFamily="18" charset="0"/>
              </a:rPr>
              <a:t> - </a:t>
            </a:r>
            <a:r>
              <a:rPr lang="en-US" sz="3200" b="1" dirty="0" err="1">
                <a:solidFill>
                  <a:schemeClr val="tx1"/>
                </a:solidFill>
                <a:latin typeface="Times New Roman" panose="02020603050405020304" pitchFamily="18" charset="0"/>
                <a:cs typeface="Times New Roman" panose="02020603050405020304" pitchFamily="18" charset="0"/>
              </a:rPr>
              <a:t>Mỗi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biến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đổi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cảnh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theo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gian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trưa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chiều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tối</a:t>
            </a:r>
            <a:r>
              <a:rPr lang="en-US" sz="3200" b="1" dirty="0">
                <a:solidFill>
                  <a:schemeClr val="tx1"/>
                </a:solidFill>
                <a:latin typeface="Times New Roman" panose="02020603050405020304" pitchFamily="18" charset="0"/>
                <a:cs typeface="Times New Roman" panose="02020603050405020304" pitchFamily="18" charset="0"/>
              </a:rPr>
              <a:t> hay </a:t>
            </a:r>
            <a:r>
              <a:rPr lang="en-US" sz="3200" b="1" dirty="0" err="1">
                <a:solidFill>
                  <a:schemeClr val="tx1"/>
                </a:solidFill>
                <a:latin typeface="Times New Roman" panose="02020603050405020304" pitchFamily="18" charset="0"/>
                <a:cs typeface="Times New Roman" panose="02020603050405020304" pitchFamily="18" charset="0"/>
              </a:rPr>
              <a:t>xuân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đông</a:t>
            </a:r>
            <a:r>
              <a:rPr lang="en-US" sz="3200" b="1" dirty="0">
                <a:solidFill>
                  <a:schemeClr val="tx1"/>
                </a:solidFill>
                <a:latin typeface="Times New Roman" panose="02020603050405020304" pitchFamily="18" charset="0"/>
                <a:cs typeface="Times New Roman" panose="02020603050405020304" pitchFamily="18" charset="0"/>
              </a:rPr>
              <a:t>) .</a:t>
            </a:r>
          </a:p>
        </p:txBody>
      </p:sp>
    </p:spTree>
  </p:cSld>
  <p:clrMapOvr>
    <a:masterClrMapping/>
  </p:clrMapOvr>
  <p:transition advClick="0">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2659380" y="72390"/>
            <a:ext cx="7625080" cy="2082800"/>
          </a:xfrm>
          <a:prstGeom prst="rect">
            <a:avLst/>
          </a:prstGeom>
        </p:spPr>
      </p:pic>
      <p:pic>
        <p:nvPicPr>
          <p:cNvPr id="4" name="Picture 3"/>
          <p:cNvPicPr>
            <a:picLocks noChangeAspect="1"/>
          </p:cNvPicPr>
          <p:nvPr/>
        </p:nvPicPr>
        <p:blipFill>
          <a:blip r:embed="rId4"/>
          <a:stretch>
            <a:fillRect/>
          </a:stretch>
        </p:blipFill>
        <p:spPr>
          <a:xfrm>
            <a:off x="4309745" y="831850"/>
            <a:ext cx="4324350" cy="895350"/>
          </a:xfrm>
          <a:prstGeom prst="rect">
            <a:avLst/>
          </a:prstGeom>
        </p:spPr>
      </p:pic>
      <p:sp>
        <p:nvSpPr>
          <p:cNvPr id="39939" name="Content Placeholder 2"/>
          <p:cNvSpPr>
            <a:spLocks noGrp="1"/>
          </p:cNvSpPr>
          <p:nvPr>
            <p:ph idx="1"/>
          </p:nvPr>
        </p:nvSpPr>
        <p:spPr bwMode="auto">
          <a:xfrm>
            <a:off x="1081405" y="2376170"/>
            <a:ext cx="10206355" cy="3416300"/>
          </a:xfrm>
          <a:noFill/>
          <a:ln>
            <a:miter lim="800000"/>
          </a:ln>
        </p:spPr>
        <p:txBody>
          <a:bodyPr vert="horz" wrap="square" lIns="91440" tIns="45720" rIns="91440" bIns="45720" numCol="1" anchor="t" anchorCtr="0" compatLnSpc="1">
            <a:noAutofit/>
          </a:bodyPr>
          <a:lstStyle/>
          <a:p>
            <a:pPr algn="l">
              <a:buNone/>
            </a:pPr>
            <a:r>
              <a:rPr lang="en-GB" altLang="en-US" sz="3200" b="1" i="1" dirty="0">
                <a:solidFill>
                  <a:srgbClr val="FF0000"/>
                </a:solidFill>
                <a:latin typeface="Times New Roman" panose="02020603050405020304" pitchFamily="18" charset="0"/>
                <a:cs typeface="Times New Roman" panose="02020603050405020304" pitchFamily="18" charset="0"/>
              </a:rPr>
              <a:t>b. </a:t>
            </a:r>
            <a:r>
              <a:rPr lang="en-US" sz="3200" b="1" i="1">
                <a:solidFill>
                  <a:srgbClr val="FF0000"/>
                </a:solidFill>
                <a:latin typeface="Times New Roman" panose="02020603050405020304" pitchFamily="18" charset="0"/>
                <a:cs typeface="Times New Roman" panose="02020603050405020304" pitchFamily="18" charset="0"/>
              </a:rPr>
              <a:t>Xác định trình tự miêu tả của đoạn văn</a:t>
            </a:r>
            <a:r>
              <a:rPr lang="en-US" sz="3200" b="1" i="1" dirty="0">
                <a:solidFill>
                  <a:srgbClr val="FF0000"/>
                </a:solidFill>
                <a:latin typeface="Times New Roman" panose="02020603050405020304" pitchFamily="18" charset="0"/>
                <a:cs typeface="Times New Roman" panose="02020603050405020304" pitchFamily="18" charset="0"/>
              </a:rPr>
              <a:t>:</a:t>
            </a:r>
          </a:p>
          <a:p>
            <a:pPr algn="l">
              <a:buNone/>
            </a:pPr>
            <a:r>
              <a:rPr lang="en-US" sz="3200" b="1">
                <a:solidFill>
                  <a:schemeClr val="tx1"/>
                </a:solidFill>
                <a:latin typeface="Times New Roman" panose="02020603050405020304" pitchFamily="18" charset="0"/>
                <a:cs typeface="Times New Roman" panose="02020603050405020304" pitchFamily="18" charset="0"/>
              </a:rPr>
              <a:t>- Mở đoạn ( 1-2 ) câu: Nêu ý chính của đoạn.</a:t>
            </a:r>
          </a:p>
          <a:p>
            <a:pPr algn="l">
              <a:buNone/>
            </a:pPr>
            <a:r>
              <a:rPr lang="en-US" sz="3200" b="1">
                <a:solidFill>
                  <a:schemeClr val="tx1"/>
                </a:solidFill>
                <a:latin typeface="Times New Roman" panose="02020603050405020304" pitchFamily="18" charset="0"/>
                <a:cs typeface="Times New Roman" panose="02020603050405020304" pitchFamily="18" charset="0"/>
              </a:rPr>
              <a:t>- Thân đoạn: Phát triển ý của đoạn, miêu tả từng chi tiết.</a:t>
            </a:r>
          </a:p>
          <a:p>
            <a:pPr algn="l">
              <a:buNone/>
            </a:pPr>
            <a:r>
              <a:rPr lang="en-US" sz="3200" b="1">
                <a:solidFill>
                  <a:schemeClr val="tx1"/>
                </a:solidFill>
                <a:latin typeface="Times New Roman" panose="02020603050405020304" pitchFamily="18" charset="0"/>
                <a:cs typeface="Times New Roman" panose="02020603050405020304" pitchFamily="18" charset="0"/>
              </a:rPr>
              <a:t>- Kết đoạn ( 1-2) câu: Nêu cảm nghĩ về cảnh đã miêu tả trong đoạn.</a:t>
            </a:r>
          </a:p>
        </p:txBody>
      </p:sp>
    </p:spTree>
  </p:cSld>
  <p:clrMapOvr>
    <a:masterClrMapping/>
  </p:clrMapOvr>
  <p:transition advClick="0">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570" y="2202180"/>
            <a:ext cx="11182350" cy="4526280"/>
          </a:xfrm>
        </p:spPr>
        <p:txBody>
          <a:bodyPr>
            <a:normAutofit/>
          </a:bodyPr>
          <a:lstStyle/>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Đoạn văn đủ 3 phần.</a:t>
            </a:r>
          </a:p>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Có câu mở đoạn nêu ý chính cho đoạn văn.</a:t>
            </a:r>
          </a:p>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Các câu trong đoạn văn tập trung tả từng phần của cảnh hoặc đặc điểm của cảnh ở một thời điểm, từ ngữ và hình ảnh sinh động.</a:t>
            </a:r>
          </a:p>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Các câu văn đúng ngữ pháp.</a:t>
            </a:r>
          </a:p>
        </p:txBody>
      </p:sp>
      <p:pic>
        <p:nvPicPr>
          <p:cNvPr id="8" name="Picture 8"/>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2438400" y="365125"/>
            <a:ext cx="7841615" cy="1837055"/>
          </a:xfrm>
          <a:prstGeom prst="rect">
            <a:avLst/>
          </a:prstGeom>
        </p:spPr>
      </p:pic>
      <p:pic>
        <p:nvPicPr>
          <p:cNvPr id="5" name="Picture 4"/>
          <p:cNvPicPr>
            <a:picLocks noChangeAspect="1"/>
          </p:cNvPicPr>
          <p:nvPr/>
        </p:nvPicPr>
        <p:blipFill>
          <a:blip r:embed="rId4"/>
          <a:stretch>
            <a:fillRect/>
          </a:stretch>
        </p:blipFill>
        <p:spPr>
          <a:xfrm>
            <a:off x="3825240" y="412115"/>
            <a:ext cx="5067300" cy="1209675"/>
          </a:xfrm>
          <a:prstGeom prst="rect">
            <a:avLst/>
          </a:prstGeom>
        </p:spPr>
      </p:pic>
      <p:pic>
        <p:nvPicPr>
          <p:cNvPr id="7" name="图片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673465" y="613410"/>
            <a:ext cx="854075" cy="80708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696595" y="382270"/>
            <a:ext cx="10797540" cy="315341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4544695" y="3535680"/>
            <a:ext cx="3103245" cy="3075940"/>
          </a:xfrm>
          <a:prstGeom prst="rect">
            <a:avLst/>
          </a:prstGeom>
        </p:spPr>
      </p:pic>
      <p:sp>
        <p:nvSpPr>
          <p:cNvPr id="4" name="Rectangles 3"/>
          <p:cNvSpPr/>
          <p:nvPr/>
        </p:nvSpPr>
        <p:spPr>
          <a:xfrm>
            <a:off x="3311525" y="686435"/>
            <a:ext cx="5568950" cy="1568450"/>
          </a:xfrm>
          <a:prstGeom prst="rect">
            <a:avLst/>
          </a:prstGeom>
          <a:noFill/>
          <a:ln>
            <a:noFill/>
          </a:ln>
        </p:spPr>
        <p:txBody>
          <a:bodyPr wrap="square" rtlCol="0" anchor="t">
            <a:prstTxWarp prst="textNoShape">
              <a:avLst/>
            </a:prstTxWarp>
            <a:spAutoFit/>
            <a:scene3d>
              <a:camera prst="orthographicFront"/>
              <a:lightRig rig="threePt" dir="t"/>
            </a:scene3d>
          </a:bodyPr>
          <a:lstStyle/>
          <a:p>
            <a:pPr algn="ctr"/>
            <a:r>
              <a:rPr lang="en-GB" altLang="en-US" sz="9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itchFamily="18" charset="0"/>
                <a:cs typeface="Times New Roman" pitchFamily="18" charset="0"/>
              </a:rPr>
              <a:t>ĐỐ</a:t>
            </a:r>
            <a:r>
              <a:rPr lang="en-GB" altLang="en-US"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itchFamily="18" charset="0"/>
                <a:cs typeface="Times New Roman" pitchFamily="18" charset="0"/>
              </a:rPr>
              <a:t> </a:t>
            </a:r>
            <a:r>
              <a:rPr lang="en-GB" altLang="en-US" sz="9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itchFamily="18" charset="0"/>
                <a:cs typeface="Times New Roman" pitchFamily="18" charset="0"/>
              </a:rPr>
              <a:t>VUI</a:t>
            </a:r>
            <a:endParaRPr lang="en-GB" altLang="en-US"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5="http://schemas.microsoft.com/office/powerpoint/2012/main" xmlns="" Requires="p15">
      <p:transition advClick="0">
        <p15:prstTrans prst="airplane"/>
      </p:transition>
    </mc:Choice>
    <mc:Fallback>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76300" y="32385"/>
            <a:ext cx="10819130" cy="6369685"/>
          </a:xfrm>
          <a:prstGeom prst="rect">
            <a:avLst/>
          </a:prstGeom>
          <a:noFill/>
        </p:spPr>
        <p:txBody>
          <a:bodyPr wrap="square" rtlCol="0" anchor="t">
            <a:spAutoFit/>
          </a:bodyPr>
          <a:lstStyle/>
          <a:p>
            <a:pPr algn="just"/>
            <a:r>
              <a:rPr lang="en-GB" altLang="en-US" sz="3400" b="1">
                <a:solidFill>
                  <a:srgbClr val="FF0000"/>
                </a:solidFill>
                <a:latin typeface="Times New Roman" panose="02020603050405020304" pitchFamily="18" charset="0"/>
                <a:cs typeface="Times New Roman" panose="02020603050405020304" pitchFamily="18" charset="0"/>
              </a:rPr>
              <a:t>           Dòng sông quê em như là một hiện thân của mẹ thiên nhiên dịu dàng và phẳng lặng. </a:t>
            </a:r>
            <a:r>
              <a:rPr lang="en-GB" altLang="en-US" sz="3400" b="1">
                <a:latin typeface="Times New Roman" panose="02020603050405020304" pitchFamily="18" charset="0"/>
                <a:cs typeface="Times New Roman" panose="02020603050405020304" pitchFamily="18" charset="0"/>
              </a:rPr>
              <a:t>Mặt sông quanh năm bình thản như một mặt gương, chỉ ồn ào tấp nập khi mọi người ùa đến. Dưới lòng sông, ở những khúc sâu, là cả một thế giới của cá, của tôm, của hến. Nên mới có những người quanh năm làm nghề đánh bắt cả, mò ốc, mò hến ở ven sông. Ấy thế mà vẫn đủ cho mấy miệng ăn của cả một gia đình. Sáng sáng, hình ảnh những chiếc thuyền nan nhỏ lênh đênh trên bờ sông, những chiếc lưới đánh cá vung rộng trên mặt nước, những bóng lưng lúi húi đãi hến, tìm ốc và cả những giọng hò mộc mạc mà mê say văng vẳng, đã là đặc sản riêng của chốn sông quê này. </a:t>
            </a:r>
          </a:p>
        </p:txBody>
      </p:sp>
    </p:spTree>
  </p:cSld>
  <p:clrMapOvr>
    <a:masterClrMapping/>
  </p:clrMapOvr>
  <p:transition advClick="0">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789305" y="238125"/>
            <a:ext cx="10827385" cy="6369685"/>
          </a:xfrm>
          <a:prstGeom prst="rect">
            <a:avLst/>
          </a:prstGeom>
          <a:noFill/>
        </p:spPr>
        <p:txBody>
          <a:bodyPr wrap="square" rtlCol="0" anchor="t">
            <a:spAutoFit/>
          </a:bodyPr>
          <a:lstStyle/>
          <a:p>
            <a:pPr algn="just">
              <a:buClrTx/>
              <a:buSzTx/>
              <a:buFontTx/>
            </a:pPr>
            <a:r>
              <a:rPr lang="en-GB" altLang="en-US" sz="3400" b="1">
                <a:latin typeface="Times New Roman" panose="02020603050405020304" pitchFamily="18" charset="0"/>
                <a:cs typeface="Times New Roman" panose="02020603050405020304" pitchFamily="18" charset="0"/>
              </a:rPr>
              <a:t>Và rồi, cũng quen thuộc không kém, là những chuyến đò, chuyến thuyền lớn chở người đi qua sông. Người đi bộ, thì ưa đi đò, người có xe máy, ô tô thì phải đi tàu mới có chỗ để xe. Theo đó, mấy chiếc thuyền bán hoa quả, rau củ, bánh kẹo… cũng tấp nập sớm hôm. Mà vui nhất, chính là ở khúc sông phía cuối, nơi không quá sâu và chẳng có tôm có cá. Đó là nơi, mà cứ chiều chiều, lũ trẻ trong làng lại kéo nhau ra nhảy ùm xuống tắm mát. Rồi các bà, các mẹ mang quần áo ra giặt, ra giũ. Hay đơn giản, là những cụ bà, cụ ông, lót cái tàu cau rồi ngồi kể chuyện ngày xưa, khiến lũ trẻ mê tít thò lò. </a:t>
            </a:r>
            <a:r>
              <a:rPr lang="en-GB" altLang="en-US" sz="3400" b="1">
                <a:solidFill>
                  <a:srgbClr val="FF0000"/>
                </a:solidFill>
                <a:latin typeface="Times New Roman" panose="02020603050405020304" pitchFamily="18" charset="0"/>
                <a:cs typeface="Times New Roman" panose="02020603050405020304" pitchFamily="18" charset="0"/>
              </a:rPr>
              <a:t>Tất cả cứ bình lặng và giản dị như thế.</a:t>
            </a:r>
          </a:p>
        </p:txBody>
      </p:sp>
    </p:spTree>
  </p:cSld>
  <p:clrMapOvr>
    <a:masterClrMapping/>
  </p:clrMapOvr>
  <p:transition advClick="0">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282305" y="734060"/>
            <a:ext cx="3521710" cy="4986020"/>
          </a:xfrm>
          <a:prstGeom prst="rect">
            <a:avLst/>
          </a:prstGeom>
        </p:spPr>
      </p:pic>
      <p:sp>
        <p:nvSpPr>
          <p:cNvPr id="3" name="Rectangles 2"/>
          <p:cNvSpPr/>
          <p:nvPr/>
        </p:nvSpPr>
        <p:spPr>
          <a:xfrm>
            <a:off x="757238" y="1475105"/>
            <a:ext cx="9119164" cy="1200329"/>
          </a:xfrm>
          <a:prstGeom prst="rect">
            <a:avLst/>
          </a:prstGeom>
          <a:noFill/>
          <a:ln>
            <a:noFill/>
          </a:ln>
        </p:spPr>
        <p:txBody>
          <a:bodyPr wrap="none" rtlCol="0" anchor="t">
            <a:spAutoFit/>
            <a:scene3d>
              <a:camera prst="orthographicFront"/>
              <a:lightRig rig="threePt" dir="t"/>
            </a:scene3d>
          </a:bodyPr>
          <a:lstStyle/>
          <a:p>
            <a:pPr algn="ctr"/>
            <a:r>
              <a:rPr lang="en-GB" altLang="en-US" sz="7200" b="1" dirty="0" err="1">
                <a:ln/>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CHÚC</a:t>
            </a:r>
            <a:r>
              <a:rPr lang="en-GB" altLang="en-US" sz="7200" b="1" dirty="0">
                <a:ln/>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GB" altLang="en-US" sz="7200" b="1" dirty="0" err="1">
                <a:ln/>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EM</a:t>
            </a:r>
            <a:r>
              <a:rPr lang="en-GB" altLang="en-US" sz="7200" b="1" dirty="0">
                <a:ln/>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GB" altLang="en-US" sz="7200" b="1" dirty="0" err="1">
                <a:ln/>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HỌC</a:t>
            </a:r>
            <a:r>
              <a:rPr lang="en-GB" altLang="en-US" sz="7200" b="1" dirty="0">
                <a:ln/>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GB" altLang="en-US" sz="7200" b="1" dirty="0" err="1">
                <a:ln/>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TỐT</a:t>
            </a:r>
            <a:endParaRPr lang="en-GB" altLang="en-US" sz="7200" b="1" dirty="0">
              <a:ln/>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010025" y="2673985"/>
            <a:ext cx="3493135" cy="386016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64185" y="3907155"/>
            <a:ext cx="4691380" cy="147129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5400" b="1">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 TRANG</a:t>
            </a:r>
          </a:p>
        </p:txBody>
      </p:sp>
      <p:sp>
        <p:nvSpPr>
          <p:cNvPr id="4" name="Text Box 3"/>
          <p:cNvSpPr txBox="1"/>
          <p:nvPr/>
        </p:nvSpPr>
        <p:spPr>
          <a:xfrm>
            <a:off x="845185" y="908685"/>
            <a:ext cx="4991735" cy="3784600"/>
          </a:xfrm>
          <a:prstGeom prst="rect">
            <a:avLst/>
          </a:prstGeom>
          <a:noFill/>
        </p:spPr>
        <p:txBody>
          <a:bodyPr wrap="square" rtlCol="0" anchor="t">
            <a:spAutoFit/>
          </a:bodyPr>
          <a:lstStyle/>
          <a:p>
            <a:r>
              <a:rPr lang="en-GB" altLang="en-US" sz="4000">
                <a:latin typeface="Times New Roman" panose="02020603050405020304" pitchFamily="18" charset="0"/>
                <a:cs typeface="Times New Roman" panose="02020603050405020304" pitchFamily="18" charset="0"/>
              </a:rPr>
              <a:t>Một thành phố biển</a:t>
            </a:r>
          </a:p>
          <a:p>
            <a:r>
              <a:rPr lang="en-GB" altLang="en-US" sz="4000">
                <a:latin typeface="Times New Roman" panose="02020603050405020304" pitchFamily="18" charset="0"/>
                <a:cs typeface="Times New Roman" panose="02020603050405020304" pitchFamily="18" charset="0"/>
              </a:rPr>
              <a:t>Tên gọi có RĂNG</a:t>
            </a:r>
          </a:p>
          <a:p>
            <a:r>
              <a:rPr lang="en-GB" altLang="en-US" sz="4000">
                <a:latin typeface="Times New Roman" panose="02020603050405020304" pitchFamily="18" charset="0"/>
                <a:cs typeface="Times New Roman" panose="02020603050405020304" pitchFamily="18" charset="0"/>
              </a:rPr>
              <a:t>Đố hữu, đố bằng</a:t>
            </a:r>
          </a:p>
          <a:p>
            <a:r>
              <a:rPr lang="en-GB" altLang="en-US" sz="4000">
                <a:latin typeface="Times New Roman" panose="02020603050405020304" pitchFamily="18" charset="0"/>
                <a:cs typeface="Times New Roman" panose="02020603050405020304" pitchFamily="18" charset="0"/>
              </a:rPr>
              <a:t>Biết chăng nhanh đáp?</a:t>
            </a:r>
          </a:p>
          <a:p>
            <a:endParaRPr lang="en-GB" altLang="en-US" sz="4000">
              <a:latin typeface="Times New Roman" panose="02020603050405020304" pitchFamily="18" charset="0"/>
              <a:cs typeface="Times New Roman" panose="02020603050405020304" pitchFamily="18" charset="0"/>
            </a:endParaRPr>
          </a:p>
          <a:p>
            <a:endParaRPr lang="en-GB" altLang="en-US" sz="4000">
              <a:latin typeface="Times New Roman" panose="02020603050405020304" pitchFamily="18" charset="0"/>
              <a:cs typeface="Times New Roman" panose="02020603050405020304" pitchFamily="18" charset="0"/>
            </a:endParaRPr>
          </a:p>
        </p:txBody>
      </p:sp>
      <p:pic>
        <p:nvPicPr>
          <p:cNvPr id="100" name="Picture 99"/>
          <p:cNvPicPr/>
          <p:nvPr/>
        </p:nvPicPr>
        <p:blipFill>
          <a:blip r:embed="rId2"/>
          <a:stretch>
            <a:fillRect/>
          </a:stretch>
        </p:blipFill>
        <p:spPr>
          <a:xfrm>
            <a:off x="5836920" y="287020"/>
            <a:ext cx="6216015" cy="5833745"/>
          </a:xfrm>
          <a:prstGeom prst="rect">
            <a:avLst/>
          </a:prstGeom>
          <a:noFill/>
          <a:ln w="9525">
            <a:noFill/>
          </a:ln>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6" presetClass="entr" presetSubtype="16" fill="hold" nodeType="withEffect">
                                  <p:stCondLst>
                                    <p:cond delay="0"/>
                                  </p:stCondLst>
                                  <p:childTnLst>
                                    <p:set>
                                      <p:cBhvr>
                                        <p:cTn id="9" dur="500" fill="hold">
                                          <p:stCondLst>
                                            <p:cond delay="0"/>
                                          </p:stCondLst>
                                        </p:cTn>
                                        <p:tgtEl>
                                          <p:spTgt spid="100"/>
                                        </p:tgtEl>
                                        <p:attrNameLst>
                                          <p:attrName>style.visibility</p:attrName>
                                        </p:attrNameLst>
                                      </p:cBhvr>
                                      <p:to>
                                        <p:strVal val="visible"/>
                                      </p:to>
                                    </p:set>
                                    <p:animEffect transition="in" filter="circle(in)">
                                      <p:cBhvr>
                                        <p:cTn id="1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64185" y="3907155"/>
            <a:ext cx="3786505" cy="147129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54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CÀ MAU</a:t>
            </a:r>
          </a:p>
        </p:txBody>
      </p:sp>
      <p:sp>
        <p:nvSpPr>
          <p:cNvPr id="4" name="Text Box 3"/>
          <p:cNvSpPr txBox="1"/>
          <p:nvPr/>
        </p:nvSpPr>
        <p:spPr>
          <a:xfrm>
            <a:off x="163195" y="908685"/>
            <a:ext cx="4372610" cy="1322070"/>
          </a:xfrm>
          <a:prstGeom prst="rect">
            <a:avLst/>
          </a:prstGeom>
          <a:noFill/>
        </p:spPr>
        <p:txBody>
          <a:bodyPr wrap="square" rtlCol="0" anchor="t">
            <a:spAutoFit/>
          </a:bodyPr>
          <a:lstStyle/>
          <a:p>
            <a:r>
              <a:rPr lang="en-GB" altLang="en-US" sz="4000">
                <a:latin typeface="Times New Roman" panose="02020603050405020304" pitchFamily="18" charset="0"/>
                <a:cs typeface="Times New Roman" panose="02020603050405020304" pitchFamily="18" charset="0"/>
              </a:rPr>
              <a:t>Tỉnh gì không chậm đáp mau khen tài?</a:t>
            </a:r>
          </a:p>
        </p:txBody>
      </p:sp>
      <p:pic>
        <p:nvPicPr>
          <p:cNvPr id="101" name="Picture 100"/>
          <p:cNvPicPr/>
          <p:nvPr/>
        </p:nvPicPr>
        <p:blipFill>
          <a:blip r:embed="rId2"/>
          <a:srcRect t="13542" b="15428"/>
          <a:stretch>
            <a:fillRect/>
          </a:stretch>
        </p:blipFill>
        <p:spPr>
          <a:xfrm>
            <a:off x="5154930" y="190500"/>
            <a:ext cx="7037070" cy="5662295"/>
          </a:xfrm>
          <a:prstGeom prst="rect">
            <a:avLst/>
          </a:prstGeom>
          <a:noFill/>
          <a:ln w="9525">
            <a:noFill/>
          </a:ln>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6" presetClass="entr" presetSubtype="16" fill="hold" nodeType="withEffect">
                                  <p:stCondLst>
                                    <p:cond delay="0"/>
                                  </p:stCondLst>
                                  <p:childTnLst>
                                    <p:set>
                                      <p:cBhvr>
                                        <p:cTn id="9" dur="1000" fill="hold">
                                          <p:stCondLst>
                                            <p:cond delay="0"/>
                                          </p:stCondLst>
                                        </p:cTn>
                                        <p:tgtEl>
                                          <p:spTgt spid="101"/>
                                        </p:tgtEl>
                                        <p:attrNameLst>
                                          <p:attrName>style.visibility</p:attrName>
                                        </p:attrNameLst>
                                      </p:cBhvr>
                                      <p:to>
                                        <p:strVal val="visible"/>
                                      </p:to>
                                    </p:set>
                                    <p:animEffect transition="in" filter="circle(in)">
                                      <p:cBhvr>
                                        <p:cTn id="10"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40055" y="3907155"/>
            <a:ext cx="4120515" cy="147129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54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LẠNG SƠN</a:t>
            </a:r>
          </a:p>
        </p:txBody>
      </p:sp>
      <p:sp>
        <p:nvSpPr>
          <p:cNvPr id="4" name="Text Box 3"/>
          <p:cNvSpPr txBox="1"/>
          <p:nvPr/>
        </p:nvSpPr>
        <p:spPr>
          <a:xfrm>
            <a:off x="170815" y="0"/>
            <a:ext cx="10777855" cy="2553335"/>
          </a:xfrm>
          <a:prstGeom prst="rect">
            <a:avLst/>
          </a:prstGeom>
          <a:noFill/>
        </p:spPr>
        <p:txBody>
          <a:bodyPr wrap="square" rtlCol="0" anchor="t">
            <a:spAutoFit/>
          </a:bodyPr>
          <a:lstStyle/>
          <a:p>
            <a:pPr algn="ctr"/>
            <a:r>
              <a:rPr lang="en-GB" altLang="en-US" sz="4000">
                <a:latin typeface="Times New Roman" panose="02020603050405020304" pitchFamily="18" charset="0"/>
                <a:cs typeface="Times New Roman" panose="02020603050405020304" pitchFamily="18" charset="0"/>
              </a:rPr>
              <a:t>Mẫu Sơn núi đẹp bốn mùa</a:t>
            </a:r>
          </a:p>
          <a:p>
            <a:pPr algn="ctr"/>
            <a:r>
              <a:rPr lang="en-GB" altLang="en-US" sz="4000">
                <a:latin typeface="Times New Roman" panose="02020603050405020304" pitchFamily="18" charset="0"/>
                <a:cs typeface="Times New Roman" panose="02020603050405020304" pitchFamily="18" charset="0"/>
              </a:rPr>
              <a:t>Có nàng Tô Thị có chùa Tam Thanh</a:t>
            </a:r>
          </a:p>
          <a:p>
            <a:pPr algn="ctr"/>
            <a:r>
              <a:rPr lang="en-GB" altLang="en-US" sz="4000">
                <a:latin typeface="Times New Roman" panose="02020603050405020304" pitchFamily="18" charset="0"/>
                <a:cs typeface="Times New Roman" panose="02020603050405020304" pitchFamily="18" charset="0"/>
              </a:rPr>
              <a:t>Chi lăng hiểm trở non xanh</a:t>
            </a:r>
          </a:p>
          <a:p>
            <a:pPr algn="ctr"/>
            <a:r>
              <a:rPr lang="en-GB" altLang="en-US" sz="4000">
                <a:latin typeface="Times New Roman" panose="02020603050405020304" pitchFamily="18" charset="0"/>
                <a:cs typeface="Times New Roman" panose="02020603050405020304" pitchFamily="18" charset="0"/>
              </a:rPr>
              <a:t>Một thời chiến tích lưu danh muôn đời ?</a:t>
            </a:r>
          </a:p>
        </p:txBody>
      </p:sp>
      <p:pic>
        <p:nvPicPr>
          <p:cNvPr id="1026" name="Picture 2" descr="24h ăn chơi khắp Lạng Sơn">
            <a:extLst>
              <a:ext uri="{FF2B5EF4-FFF2-40B4-BE49-F238E27FC236}">
                <a16:creationId xmlns:a16="http://schemas.microsoft.com/office/drawing/2014/main" xmlns="" id="{448467EF-45A1-4374-87FF-5CA7E21CC4C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34647" y="2553335"/>
            <a:ext cx="5903913" cy="393230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842645" y="212725"/>
            <a:ext cx="10885805" cy="5408295"/>
          </a:xfrm>
          <a:prstGeom prst="rect">
            <a:avLst/>
          </a:prstGeom>
        </p:spPr>
      </p:pic>
      <p:sp>
        <p:nvSpPr>
          <p:cNvPr id="3" name="Rectangles 2"/>
          <p:cNvSpPr/>
          <p:nvPr/>
        </p:nvSpPr>
        <p:spPr>
          <a:xfrm>
            <a:off x="2059305" y="1424940"/>
            <a:ext cx="8451850" cy="2553335"/>
          </a:xfrm>
          <a:prstGeom prst="rect">
            <a:avLst/>
          </a:prstGeom>
          <a:noFill/>
          <a:ln>
            <a:noFill/>
          </a:ln>
        </p:spPr>
        <p:txBody>
          <a:bodyPr wrap="square" rtlCol="0" anchor="t">
            <a:spAutoFit/>
          </a:bodyPr>
          <a:lstStyle/>
          <a:p>
            <a:pPr lvl="1" algn="ctr"/>
            <a:r>
              <a:rPr lang="en-GB" altLang="en-US" sz="40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Ở nước ta, nơi nào cũng có nhiều cảnh đẹp. Nếu em là hướng dẫn viên du lịch em sẽ chọn cảnh gì để giới thiệu cùng du khách?</a:t>
            </a:r>
          </a:p>
        </p:txBody>
      </p:sp>
    </p:spTree>
  </p:cSld>
  <p:clrMapOvr>
    <a:masterClrMapping/>
  </p:clrMapOvr>
  <p:transition advClick="0">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z2742752086101_65f3becc218e7be44f40dc36c6d8b16f"/>
          <p:cNvPicPr>
            <a:picLocks noChangeAspect="1"/>
          </p:cNvPicPr>
          <p:nvPr/>
        </p:nvPicPr>
        <p:blipFill>
          <a:blip r:embed="rId2">
            <a:clrChange>
              <a:clrFrom>
                <a:srgbClr val="FDFFEA">
                  <a:alpha val="100000"/>
                </a:srgbClr>
              </a:clrFrom>
              <a:clrTo>
                <a:srgbClr val="FDFFEA">
                  <a:alpha val="100000"/>
                  <a:alpha val="0"/>
                </a:srgbClr>
              </a:clrTo>
            </a:clrChange>
          </a:blip>
          <a:srcRect t="12649"/>
          <a:stretch>
            <a:fillRect/>
          </a:stretch>
        </p:blipFill>
        <p:spPr>
          <a:xfrm>
            <a:off x="-635" y="1138555"/>
            <a:ext cx="12192000" cy="5588635"/>
          </a:xfrm>
          <a:prstGeom prst="rect">
            <a:avLst/>
          </a:prstGeom>
        </p:spPr>
      </p:pic>
      <p:pic>
        <p:nvPicPr>
          <p:cNvPr id="3" name="Picture 2"/>
          <p:cNvPicPr>
            <a:picLocks noChangeAspect="1"/>
          </p:cNvPicPr>
          <p:nvPr/>
        </p:nvPicPr>
        <p:blipFill>
          <a:blip r:embed="rId3"/>
          <a:stretch>
            <a:fillRect/>
          </a:stretch>
        </p:blipFill>
        <p:spPr>
          <a:xfrm>
            <a:off x="699770" y="0"/>
            <a:ext cx="11172825" cy="9429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algn="ctr">
              <a:lnSpc>
                <a:spcPts val="3920"/>
              </a:lnSpc>
            </a:pPr>
            <a:r>
              <a:rPr lang="en-GB" altLang="en-US" sz="4800" b="1" spc="75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901"/>
            <a:ext cx="12192000" cy="6856195"/>
          </a:xfrm>
          <a:prstGeom prst="rect">
            <a:avLst/>
          </a:prstGeom>
        </p:spPr>
      </p:pic>
      <p:grpSp>
        <p:nvGrpSpPr>
          <p:cNvPr id="7" name="组合 3"/>
          <p:cNvGrpSpPr/>
          <p:nvPr/>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grpSp>
      <p:pic>
        <p:nvPicPr>
          <p:cNvPr id="18" name="Picture 17"/>
          <p:cNvPicPr>
            <a:picLocks noChangeAspect="1"/>
          </p:cNvPicPr>
          <p:nvPr/>
        </p:nvPicPr>
        <p:blipFill>
          <a:blip r:embed="rId4"/>
          <a:stretch>
            <a:fillRect/>
          </a:stretch>
        </p:blipFill>
        <p:spPr>
          <a:xfrm>
            <a:off x="864870" y="1558290"/>
            <a:ext cx="10463530" cy="27051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advClick="0" advTm="3000">
        <p:wipe/>
      </p:transition>
    </mc:Choice>
    <mc:Fallback>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1676</Words>
  <Application>Microsoft Macintosh PowerPoint</Application>
  <PresentationFormat>Custom</PresentationFormat>
  <Paragraphs>117</Paragraphs>
  <Slides>32</Slides>
  <Notes>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Em hãy lập dàn ý cảnh mà em đã chọn.</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ADMIN</cp:lastModifiedBy>
  <cp:revision>18</cp:revision>
  <dcterms:created xsi:type="dcterms:W3CDTF">2020-03-03T00:35:00Z</dcterms:created>
  <dcterms:modified xsi:type="dcterms:W3CDTF">2021-10-22T08:55:04Z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166C360C203F434DAFB8F37508E250F9</vt:lpwstr>
  </property>
  <property fmtid="{D5CDD505-2E9C-101B-9397-08002B2CF9AE}" pid="3" name="KSOProductBuildVer">
    <vt:lpwstr>2057-11.2.0.10323</vt:lpwstr>
  </property>
</Properties>
</file>