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57" r:id="rId4"/>
    <p:sldId id="258" r:id="rId5"/>
    <p:sldId id="312" r:id="rId6"/>
    <p:sldId id="288" r:id="rId7"/>
    <p:sldId id="313" r:id="rId8"/>
    <p:sldId id="283" r:id="rId9"/>
    <p:sldId id="314" r:id="rId10"/>
    <p:sldId id="297" r:id="rId11"/>
    <p:sldId id="315" r:id="rId12"/>
    <p:sldId id="271" r:id="rId13"/>
    <p:sldId id="304" r:id="rId14"/>
    <p:sldId id="291" r:id="rId15"/>
    <p:sldId id="316" r:id="rId16"/>
    <p:sldId id="30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8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1D830-C96F-48A6-8E87-AADE6A67D621}" type="datetimeFigureOut">
              <a:rPr lang="en-US" smtClean="0"/>
              <a:t>26/8/2021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364B8-6BAA-4EF7-A7A0-2E3B1E170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0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240C0053-CFD9-4ADB-B658-463D2B66E1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A2793F9F-ECC4-420A-A403-D67CF3C84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6658FD60-12F1-42E1-A361-A834734AB6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363A8A-189A-4B8F-B5B5-08BC4F5D92D8}" type="slidenum">
              <a:rPr lang="en-US" altLang="vi-VN"/>
              <a:pPr>
                <a:spcBef>
                  <a:spcPct val="0"/>
                </a:spcBef>
              </a:pPr>
              <a:t>6</a:t>
            </a:fld>
            <a:endParaRPr lang="en-US" alt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84B0-688B-4862-BD6B-E338DC5B70AE}" type="datetimeFigureOut">
              <a:rPr lang="en-US" smtClean="0"/>
              <a:pPr/>
              <a:t>26/8/2021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D13E-06EE-4C19-B2CA-D3DC9C499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84B0-688B-4862-BD6B-E338DC5B70AE}" type="datetimeFigureOut">
              <a:rPr lang="en-US" smtClean="0"/>
              <a:pPr/>
              <a:t>26/8/2021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D13E-06EE-4C19-B2CA-D3DC9C499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84B0-688B-4862-BD6B-E338DC5B70AE}" type="datetimeFigureOut">
              <a:rPr lang="en-US" smtClean="0"/>
              <a:pPr/>
              <a:t>26/8/2021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D13E-06EE-4C19-B2CA-D3DC9C499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Nơi giữ chỗ cho Ngày tháng 3">
            <a:extLst>
              <a:ext uri="{FF2B5EF4-FFF2-40B4-BE49-F238E27FC236}">
                <a16:creationId xmlns:a16="http://schemas.microsoft.com/office/drawing/2014/main" id="{C0D9E2CA-07A5-402F-8DDA-3F26B9FE7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>
            <a:extLst>
              <a:ext uri="{FF2B5EF4-FFF2-40B4-BE49-F238E27FC236}">
                <a16:creationId xmlns:a16="http://schemas.microsoft.com/office/drawing/2014/main" id="{D3F3FD94-16B3-4B61-A9FC-15BC30B07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>
            <a:extLst>
              <a:ext uri="{FF2B5EF4-FFF2-40B4-BE49-F238E27FC236}">
                <a16:creationId xmlns:a16="http://schemas.microsoft.com/office/drawing/2014/main" id="{2E1A615E-FF2D-4328-BF3D-DDA2DFA6D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338F8-46F3-4601-B883-E2C46E15371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6289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84B0-688B-4862-BD6B-E338DC5B70AE}" type="datetimeFigureOut">
              <a:rPr lang="en-US" smtClean="0"/>
              <a:pPr/>
              <a:t>26/8/2021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D13E-06EE-4C19-B2CA-D3DC9C499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84B0-688B-4862-BD6B-E338DC5B70AE}" type="datetimeFigureOut">
              <a:rPr lang="en-US" smtClean="0"/>
              <a:pPr/>
              <a:t>26/8/2021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D13E-06EE-4C19-B2CA-D3DC9C499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84B0-688B-4862-BD6B-E338DC5B70AE}" type="datetimeFigureOut">
              <a:rPr lang="en-US" smtClean="0"/>
              <a:pPr/>
              <a:t>26/8/2021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D13E-06EE-4C19-B2CA-D3DC9C499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84B0-688B-4862-BD6B-E338DC5B70AE}" type="datetimeFigureOut">
              <a:rPr lang="en-US" smtClean="0"/>
              <a:pPr/>
              <a:t>26/8/2021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D13E-06EE-4C19-B2CA-D3DC9C499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84B0-688B-4862-BD6B-E338DC5B70AE}" type="datetimeFigureOut">
              <a:rPr lang="en-US" smtClean="0"/>
              <a:pPr/>
              <a:t>26/8/2021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D13E-06EE-4C19-B2CA-D3DC9C499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84B0-688B-4862-BD6B-E338DC5B70AE}" type="datetimeFigureOut">
              <a:rPr lang="en-US" smtClean="0"/>
              <a:pPr/>
              <a:t>26/8/2021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D13E-06EE-4C19-B2CA-D3DC9C499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84B0-688B-4862-BD6B-E338DC5B70AE}" type="datetimeFigureOut">
              <a:rPr lang="en-US" smtClean="0"/>
              <a:pPr/>
              <a:t>26/8/2021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D13E-06EE-4C19-B2CA-D3DC9C499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84B0-688B-4862-BD6B-E338DC5B70AE}" type="datetimeFigureOut">
              <a:rPr lang="en-US" smtClean="0"/>
              <a:pPr/>
              <a:t>26/8/2021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D13E-06EE-4C19-B2CA-D3DC9C499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A84B0-688B-4862-BD6B-E338DC5B70AE}" type="datetimeFigureOut">
              <a:rPr lang="en-US" smtClean="0"/>
              <a:pPr/>
              <a:t>26/8/2021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9D13E-06EE-4C19-B2CA-D3DC9C499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E:\TUAN%209,%20TIET%2035%20-%205.11\NHAC,%20PHIM%20tdn\Ch%20-%20Johnny%20Guitar.mp3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676400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n-US" sz="4000" dirty="0" err="1"/>
              <a:t>Luyện</a:t>
            </a:r>
            <a:r>
              <a:rPr lang="en-US" sz="4000" dirty="0"/>
              <a:t> </a:t>
            </a:r>
            <a:r>
              <a:rPr lang="en-US" sz="4000" dirty="0" err="1"/>
              <a:t>từ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câu</a:t>
            </a:r>
            <a:br>
              <a:rPr lang="en-US" sz="4000" dirty="0"/>
            </a:br>
            <a:r>
              <a:rPr lang="en-US" sz="6000" dirty="0"/>
              <a:t> </a:t>
            </a:r>
            <a:r>
              <a:rPr lang="en-US" sz="6000" dirty="0" err="1"/>
              <a:t>Luyện</a:t>
            </a:r>
            <a:r>
              <a:rPr lang="en-US" sz="6000" dirty="0"/>
              <a:t> </a:t>
            </a:r>
            <a:r>
              <a:rPr lang="en-US" sz="6000" dirty="0" err="1"/>
              <a:t>tập</a:t>
            </a:r>
            <a:r>
              <a:rPr lang="en-US" sz="6000" dirty="0"/>
              <a:t> </a:t>
            </a:r>
            <a:r>
              <a:rPr lang="en-US" sz="6000" dirty="0" err="1"/>
              <a:t>về</a:t>
            </a:r>
            <a:r>
              <a:rPr lang="en-US" sz="6000" dirty="0"/>
              <a:t> </a:t>
            </a:r>
            <a:r>
              <a:rPr lang="en-US" sz="6000" dirty="0" err="1"/>
              <a:t>từ</a:t>
            </a:r>
            <a:r>
              <a:rPr lang="en-US" sz="6000" dirty="0"/>
              <a:t> </a:t>
            </a:r>
            <a:r>
              <a:rPr lang="en-US" sz="6000" dirty="0" err="1"/>
              <a:t>đồng</a:t>
            </a:r>
            <a:r>
              <a:rPr lang="en-US" sz="6000" dirty="0"/>
              <a:t> </a:t>
            </a:r>
            <a:r>
              <a:rPr lang="en-US" sz="6000" dirty="0" err="1"/>
              <a:t>nghĩa</a:t>
            </a:r>
            <a:br>
              <a:rPr lang="en-US" sz="4000" dirty="0"/>
            </a:br>
            <a:r>
              <a:rPr lang="en-US" sz="4000" dirty="0" err="1"/>
              <a:t>trang</a:t>
            </a:r>
            <a:r>
              <a:rPr lang="en-US" sz="4000" dirty="0"/>
              <a:t> 32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" descr="Shingle">
            <a:extLst>
              <a:ext uri="{FF2B5EF4-FFF2-40B4-BE49-F238E27FC236}">
                <a16:creationId xmlns:a16="http://schemas.microsoft.com/office/drawing/2014/main" id="{D3447033-A6EE-446C-83B5-B3D333003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163" y="1808163"/>
            <a:ext cx="4321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56335" name="Text Box 15">
            <a:extLst>
              <a:ext uri="{FF2B5EF4-FFF2-40B4-BE49-F238E27FC236}">
                <a16:creationId xmlns:a16="http://schemas.microsoft.com/office/drawing/2014/main" id="{0C173758-003D-4B86-9A70-79252ECA6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905000"/>
            <a:ext cx="3505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Đây là hình ảnh 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rụng về cội. </a:t>
            </a:r>
          </a:p>
        </p:txBody>
      </p:sp>
      <p:sp>
        <p:nvSpPr>
          <p:cNvPr id="56337" name="Text Box 17" descr="Shingle">
            <a:extLst>
              <a:ext uri="{FF2B5EF4-FFF2-40B4-BE49-F238E27FC236}">
                <a16:creationId xmlns:a16="http://schemas.microsoft.com/office/drawing/2014/main" id="{F80700A8-8185-4F23-90F2-8CD4FA202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419600"/>
            <a:ext cx="3505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Cội: </a:t>
            </a:r>
            <a:r>
              <a:rPr lang="en-US" altLang="vi-VN" sz="2800" b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nghĩa là gốc.</a:t>
            </a:r>
          </a:p>
        </p:txBody>
      </p:sp>
      <p:pic>
        <p:nvPicPr>
          <p:cNvPr id="56338" name="Picture 18" descr="ahha_ConDuongMuaThu36744[1]">
            <a:extLst>
              <a:ext uri="{FF2B5EF4-FFF2-40B4-BE49-F238E27FC236}">
                <a16:creationId xmlns:a16="http://schemas.microsoft.com/office/drawing/2014/main" id="{7B2B9EF4-FE3A-41DD-AEAF-D841E9956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0"/>
            <a:ext cx="55006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9" name="Line 19">
            <a:extLst>
              <a:ext uri="{FF2B5EF4-FFF2-40B4-BE49-F238E27FC236}">
                <a16:creationId xmlns:a16="http://schemas.microsoft.com/office/drawing/2014/main" id="{222247ED-6508-47F2-92AE-77ED30615E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3429000"/>
            <a:ext cx="914400" cy="1981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0" name="Line 20">
            <a:extLst>
              <a:ext uri="{FF2B5EF4-FFF2-40B4-BE49-F238E27FC236}">
                <a16:creationId xmlns:a16="http://schemas.microsoft.com/office/drawing/2014/main" id="{3D305942-80C0-4505-95BE-1C9C7E22033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3124200"/>
            <a:ext cx="990600" cy="2590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4" name="Rectangle 24">
            <a:extLst>
              <a:ext uri="{FF2B5EF4-FFF2-40B4-BE49-F238E27FC236}">
                <a16:creationId xmlns:a16="http://schemas.microsoft.com/office/drawing/2014/main" id="{952E03C6-5832-4E82-8E2F-CBF47D4CF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971800"/>
            <a:ext cx="3581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sz="2800" b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Vậy, 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cội</a:t>
            </a:r>
            <a:r>
              <a:rPr lang="en-US" altLang="vi-VN" sz="28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nghĩa là gì (hiểu theo nghĩa gốc)?</a:t>
            </a:r>
          </a:p>
        </p:txBody>
      </p:sp>
      <p:sp>
        <p:nvSpPr>
          <p:cNvPr id="12297" name="Rectangle 36">
            <a:extLst>
              <a:ext uri="{FF2B5EF4-FFF2-40B4-BE49-F238E27FC236}">
                <a16:creationId xmlns:a16="http://schemas.microsoft.com/office/drawing/2014/main" id="{FAE7BBCA-63DC-4122-A241-796C676F9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63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563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5" grpId="0"/>
      <p:bldP spid="56337" grpId="0"/>
      <p:bldP spid="563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6">
            <a:extLst>
              <a:ext uri="{FF2B5EF4-FFF2-40B4-BE49-F238E27FC236}">
                <a16:creationId xmlns:a16="http://schemas.microsoft.com/office/drawing/2014/main" id="{374F5F3C-998A-48F0-8322-829A62240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0600"/>
            <a:ext cx="899160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b="1" u="sng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u="sng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4000" b="1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altLang="en-US" sz="4000" b="1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40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0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0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40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40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4000" i="1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i="1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i="1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40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40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40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40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40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40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40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40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40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0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40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40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40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altLang="en-US" sz="40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40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40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40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0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40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0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40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0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 dirty="0">
              <a:solidFill>
                <a:srgbClr val="0099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Text Box 10">
            <a:extLst>
              <a:ext uri="{FF2B5EF4-FFF2-40B4-BE49-F238E27FC236}">
                <a16:creationId xmlns:a16="http://schemas.microsoft.com/office/drawing/2014/main" id="{23B4D57F-C29A-4FB7-86E8-BAF0063C9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1.Thiên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mơn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mởn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um,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vi-VN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5363" name="Picture 6" descr="48affacd_langquenhatrangmd9[1]">
            <a:extLst>
              <a:ext uri="{FF2B5EF4-FFF2-40B4-BE49-F238E27FC236}">
                <a16:creationId xmlns:a16="http://schemas.microsoft.com/office/drawing/2014/main" id="{CA2A1A3D-A3FD-4590-A17A-D111E672A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87863"/>
            <a:ext cx="2209800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1" descr="s5020004ak4">
            <a:extLst>
              <a:ext uri="{FF2B5EF4-FFF2-40B4-BE49-F238E27FC236}">
                <a16:creationId xmlns:a16="http://schemas.microsoft.com/office/drawing/2014/main" id="{A4AA1901-17B6-4875-8434-896CD9DDB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7863"/>
            <a:ext cx="2286000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48affac6_1462411182_0fb6552873[1]">
            <a:extLst>
              <a:ext uri="{FF2B5EF4-FFF2-40B4-BE49-F238E27FC236}">
                <a16:creationId xmlns:a16="http://schemas.microsoft.com/office/drawing/2014/main" id="{C190BD50-54EA-4584-92E2-A7A0B9281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487863"/>
            <a:ext cx="2590800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6" name="Object 9" descr="Shingle">
            <a:extLst>
              <a:ext uri="{FF2B5EF4-FFF2-40B4-BE49-F238E27FC236}">
                <a16:creationId xmlns:a16="http://schemas.microsoft.com/office/drawing/2014/main" id="{0A008A99-06FB-491B-A29B-B5F11ABD7A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43400" y="5410200"/>
          <a:ext cx="218281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Slide" r:id="rId6" imgW="3870960" imgH="2903220" progId="PowerPoint.Slide.8">
                  <p:embed/>
                </p:oleObj>
              </mc:Choice>
              <mc:Fallback>
                <p:oleObj name="Slide" r:id="rId6" imgW="3870960" imgH="2903220" progId="PowerPoint.Slide.8">
                  <p:embed/>
                  <p:pic>
                    <p:nvPicPr>
                      <p:cNvPr id="15366" name="Object 9" descr="Shingle">
                        <a:extLst>
                          <a:ext uri="{FF2B5EF4-FFF2-40B4-BE49-F238E27FC236}">
                            <a16:creationId xmlns:a16="http://schemas.microsoft.com/office/drawing/2014/main" id="{0A008A99-06FB-491B-A29B-B5F11ABD7A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410200"/>
                        <a:ext cx="218281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7" name="Picture 4" descr="48affab1_img_0255a[1]">
            <a:extLst>
              <a:ext uri="{FF2B5EF4-FFF2-40B4-BE49-F238E27FC236}">
                <a16:creationId xmlns:a16="http://schemas.microsoft.com/office/drawing/2014/main" id="{8DF8D907-E592-4B0F-81C6-535792856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343400"/>
            <a:ext cx="20843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 descr="57840008128nj[1]">
            <a:extLst>
              <a:ext uri="{FF2B5EF4-FFF2-40B4-BE49-F238E27FC236}">
                <a16:creationId xmlns:a16="http://schemas.microsoft.com/office/drawing/2014/main" id="{BE4A53ED-779E-41A3-AD1B-B1F38B75E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24400"/>
            <a:ext cx="3124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Text Box 10">
            <a:extLst>
              <a:ext uri="{FF2B5EF4-FFF2-40B4-BE49-F238E27FC236}">
                <a16:creationId xmlns:a16="http://schemas.microsoft.com/office/drawing/2014/main" id="{2A7E662E-F1B2-41BF-B16C-E3CD38CE9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altLang="vi-VN" sz="36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àu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ắc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ệt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vi-VN" sz="36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ất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àu</a:t>
            </a:r>
            <a:r>
              <a:rPr lang="en-US" alt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alt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r>
              <a:rPr lang="en-US" altLang="vi-VN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àu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alt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r>
              <a:rPr lang="en-US" alt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vi-VN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úc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ợi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ùa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ành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ẻ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Nh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ững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ắng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alt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r>
              <a:rPr lang="en-US" alt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hoe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ải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ẹ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àu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ợi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Nh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ững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úa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ín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alt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r>
              <a:rPr lang="en-US" alt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alt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ực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36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ắc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ững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ùm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  <a:r>
              <a:rPr lang="en-US" altLang="vi-VN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alt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r>
              <a:rPr lang="en-US" alt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alt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ịm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E58DBC0B-6A92-4DAE-9789-4BF6E36E8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3124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>
            <a:extLst>
              <a:ext uri="{FF2B5EF4-FFF2-40B4-BE49-F238E27FC236}">
                <a16:creationId xmlns:a16="http://schemas.microsoft.com/office/drawing/2014/main" id="{2CC8910B-1B74-46B5-8242-945716749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800600"/>
            <a:ext cx="2971800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 descr="Shingle">
            <a:extLst>
              <a:ext uri="{FF2B5EF4-FFF2-40B4-BE49-F238E27FC236}">
                <a16:creationId xmlns:a16="http://schemas.microsoft.com/office/drawing/2014/main" id="{F7BB2E33-292C-4705-988D-9F060E4B7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6303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400" b="1" i="1" u="sng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7112" name="Ch - Johnny Guitar.mp3">
            <a:hlinkClick r:id="" action="ppaction://media"/>
            <a:extLst>
              <a:ext uri="{FF2B5EF4-FFF2-40B4-BE49-F238E27FC236}">
                <a16:creationId xmlns:a16="http://schemas.microsoft.com/office/drawing/2014/main" id="{280F682A-AF4A-4B2D-B79D-64DFC22591FA}"/>
              </a:ext>
            </a:extLst>
          </p:cNvPr>
          <p:cNvPicPr>
            <a:picLocks noGrp="1" noRot="1" noChangeAspect="1" noChangeArrowheads="1"/>
          </p:cNvPicPr>
          <p:nvPr>
            <p:ph/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53600" y="0"/>
            <a:ext cx="304800" cy="304800"/>
          </a:xfrm>
        </p:spPr>
      </p:pic>
      <p:sp>
        <p:nvSpPr>
          <p:cNvPr id="15370" name="Text Box 10">
            <a:extLst>
              <a:ext uri="{FF2B5EF4-FFF2-40B4-BE49-F238E27FC236}">
                <a16:creationId xmlns:a16="http://schemas.microsoft.com/office/drawing/2014/main" id="{77CFA767-C0E0-4012-8C80-4DE347EA2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92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vi-VN" sz="28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ững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àu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ộng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ẫy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sang tr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ọng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c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ũng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àu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ắc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36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ất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àu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vi-VN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ượng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ất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àu</a:t>
            </a:r>
            <a:r>
              <a:rPr lang="en-US" altLang="vi-VN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- v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vi-VN" sz="36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àu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áy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vi-VN" sz="36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ắt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 m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àu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òm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ầu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ắp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ão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Nh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ững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vi-VN" sz="36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c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ng, </a:t>
            </a:r>
            <a:r>
              <a:rPr lang="en-US" altLang="vi-VN" sz="36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ọi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ật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ùi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ũi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3600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m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èo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ũng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ột</a:t>
            </a:r>
            <a:r>
              <a:rPr lang="en-US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altLang="vi-VN" sz="3600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àu</a:t>
            </a:r>
            <a:r>
              <a:rPr lang="en-US" altLang="vi-VN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ẻm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413" name="Picture 2">
            <a:extLst>
              <a:ext uri="{FF2B5EF4-FFF2-40B4-BE49-F238E27FC236}">
                <a16:creationId xmlns:a16="http://schemas.microsoft.com/office/drawing/2014/main" id="{1CF3E1A1-A073-41D9-BF94-1999FCC2B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5213"/>
            <a:ext cx="3048000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" descr="thandaXKAD">
            <a:extLst>
              <a:ext uri="{FF2B5EF4-FFF2-40B4-BE49-F238E27FC236}">
                <a16:creationId xmlns:a16="http://schemas.microsoft.com/office/drawing/2014/main" id="{0DD84F4C-FC3C-45D4-A3DD-C26614AEB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876800"/>
            <a:ext cx="2895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3" descr="beyeu">
            <a:extLst>
              <a:ext uri="{FF2B5EF4-FFF2-40B4-BE49-F238E27FC236}">
                <a16:creationId xmlns:a16="http://schemas.microsoft.com/office/drawing/2014/main" id="{E050754B-3275-4BF8-80AF-7448744AE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76800"/>
            <a:ext cx="3200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12"/>
                </p:tgtEl>
              </p:cMediaNode>
            </p:audio>
          </p:childTnLst>
        </p:cTn>
      </p:par>
    </p:tnLst>
    <p:bldLst>
      <p:bldP spid="153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>
            <a:extLst>
              <a:ext uri="{FF2B5EF4-FFF2-40B4-BE49-F238E27FC236}">
                <a16:creationId xmlns:a16="http://schemas.microsoft.com/office/drawing/2014/main" id="{6564B98B-287C-4D6C-8448-EF31D4CD4C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838200"/>
            <a:ext cx="7096125" cy="2667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4400" kern="10">
              <a:ln w="9525">
                <a:solidFill>
                  <a:srgbClr val="1C1C1C"/>
                </a:solidFill>
                <a:round/>
                <a:headEnd/>
                <a:tailEnd/>
              </a:ln>
              <a:solidFill>
                <a:srgbClr val="66FF33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WordArt 3">
            <a:extLst>
              <a:ext uri="{FF2B5EF4-FFF2-40B4-BE49-F238E27FC236}">
                <a16:creationId xmlns:a16="http://schemas.microsoft.com/office/drawing/2014/main" id="{F50C3F17-F4C9-4E99-AAB1-C2FBA8C17D1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1524000"/>
            <a:ext cx="6934200" cy="1828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-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 - Dặn dò</a:t>
            </a:r>
          </a:p>
        </p:txBody>
      </p:sp>
      <p:pic>
        <p:nvPicPr>
          <p:cNvPr id="18436" name="Picture 4" descr="Flowers (17)">
            <a:extLst>
              <a:ext uri="{FF2B5EF4-FFF2-40B4-BE49-F238E27FC236}">
                <a16:creationId xmlns:a16="http://schemas.microsoft.com/office/drawing/2014/main" id="{C322F7E1-A8DB-4141-82DF-660B9A215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9144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hinhnen1_5">
            <a:extLst>
              <a:ext uri="{FF2B5EF4-FFF2-40B4-BE49-F238E27FC236}">
                <a16:creationId xmlns:a16="http://schemas.microsoft.com/office/drawing/2014/main" id="{451C3138-9C46-4808-A553-965C7405A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9">
            <a:extLst>
              <a:ext uri="{FF2B5EF4-FFF2-40B4-BE49-F238E27FC236}">
                <a16:creationId xmlns:a16="http://schemas.microsoft.com/office/drawing/2014/main" id="{02656CB6-C9AF-4E3A-BF54-AC732DA10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066800"/>
            <a:ext cx="1219200" cy="1143000"/>
          </a:xfrm>
          <a:prstGeom prst="star32">
            <a:avLst>
              <a:gd name="adj" fmla="val 13634"/>
            </a:avLst>
          </a:prstGeom>
          <a:solidFill>
            <a:srgbClr val="F4AAEF"/>
          </a:solidFill>
          <a:ln w="9525">
            <a:solidFill>
              <a:srgbClr val="F3E1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19460" name="WordArt 10">
            <a:extLst>
              <a:ext uri="{FF2B5EF4-FFF2-40B4-BE49-F238E27FC236}">
                <a16:creationId xmlns:a16="http://schemas.microsoft.com/office/drawing/2014/main" id="{B800BB93-5F0B-4E4E-8307-9B53547464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1295400"/>
            <a:ext cx="6019800" cy="4114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CHÀO CÁC EM !</a:t>
            </a:r>
          </a:p>
        </p:txBody>
      </p:sp>
      <p:sp>
        <p:nvSpPr>
          <p:cNvPr id="19461" name="Rectangle 36">
            <a:extLst>
              <a:ext uri="{FF2B5EF4-FFF2-40B4-BE49-F238E27FC236}">
                <a16:creationId xmlns:a16="http://schemas.microsoft.com/office/drawing/2014/main" id="{2025AF52-9E56-48C5-9550-2205223DB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DA8BA3-1B4A-4D0E-91D6-A79E19EA7D73}"/>
              </a:ext>
            </a:extLst>
          </p:cNvPr>
          <p:cNvSpPr txBox="1"/>
          <p:nvPr/>
        </p:nvSpPr>
        <p:spPr>
          <a:xfrm>
            <a:off x="2572959" y="457200"/>
            <a:ext cx="39980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KIỂM TRA BÀI CŨ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35AEC1-A23F-4DA5-B6F5-2BB635F02BC2}"/>
              </a:ext>
            </a:extLst>
          </p:cNvPr>
          <p:cNvSpPr/>
          <p:nvPr/>
        </p:nvSpPr>
        <p:spPr>
          <a:xfrm>
            <a:off x="304800" y="1752600"/>
            <a:ext cx="8153400" cy="2217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bắt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nghĩa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các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vừa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</a:t>
            </a:r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ợc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811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32" y="160337"/>
            <a:ext cx="8700868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8AFF3C-9A21-47CF-811A-CE02F4026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Luyện tập về từ đồng nghĩa (trang 32) - Tiếng Việt 5 tập 1">
            <a:extLst>
              <a:ext uri="{FF2B5EF4-FFF2-40B4-BE49-F238E27FC236}">
                <a16:creationId xmlns:a16="http://schemas.microsoft.com/office/drawing/2014/main" id="{4666EC6E-11ED-4553-93B4-333998BC2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30498"/>
            <a:ext cx="8853384" cy="509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381000"/>
            <a:ext cx="8915400" cy="45259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Chúng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tôi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đang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hành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quân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tới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nơi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cắm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trại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thắng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cảnh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đất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Lệ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………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trên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vai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chiếc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ba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lô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cóc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tay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vung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vẩy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vừa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đi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vừa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hát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véo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von.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Thư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điệu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đà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………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túi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đàn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ghi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ta.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Tuấn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“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đô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”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vai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. . .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thùng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giấy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đựng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uống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đồ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ăn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. Hai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Tân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Hưng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to,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khỏe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cùng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hăm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hở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.………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đồ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lỉnh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kỉnh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lều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trại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Phượng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bé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nhỏ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…….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nách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mấy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tờ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bào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Nhi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đồng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cười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chỗ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nghỉ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giở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ra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ngay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cả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nhóm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nghe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xách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đeo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khiêng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kẹp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vác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7BFC28-A7CD-44C7-AC73-DD7EB34A9BB8}"/>
              </a:ext>
            </a:extLst>
          </p:cNvPr>
          <p:cNvSpPr txBox="1"/>
          <p:nvPr/>
        </p:nvSpPr>
        <p:spPr>
          <a:xfrm>
            <a:off x="5410200" y="990600"/>
            <a:ext cx="699230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đeo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5D214A-2B42-43FD-A85F-9B9AE599B95F}"/>
              </a:ext>
            </a:extLst>
          </p:cNvPr>
          <p:cNvSpPr txBox="1"/>
          <p:nvPr/>
        </p:nvSpPr>
        <p:spPr>
          <a:xfrm>
            <a:off x="2057400" y="2197556"/>
            <a:ext cx="835485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xách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60930B-2FFE-47A6-96E5-08B2230E49B7}"/>
              </a:ext>
            </a:extLst>
          </p:cNvPr>
          <p:cNvSpPr txBox="1"/>
          <p:nvPr/>
        </p:nvSpPr>
        <p:spPr>
          <a:xfrm>
            <a:off x="8305800" y="2281535"/>
            <a:ext cx="663964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vác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AC421E-70D1-4B7B-A373-72C7067FA118}"/>
              </a:ext>
            </a:extLst>
          </p:cNvPr>
          <p:cNvSpPr txBox="1"/>
          <p:nvPr/>
        </p:nvSpPr>
        <p:spPr>
          <a:xfrm>
            <a:off x="4441288" y="3429000"/>
            <a:ext cx="1093569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khiêng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56A70A-4406-47D9-A15D-F451E842AE12}"/>
              </a:ext>
            </a:extLst>
          </p:cNvPr>
          <p:cNvSpPr txBox="1"/>
          <p:nvPr/>
        </p:nvSpPr>
        <p:spPr>
          <a:xfrm>
            <a:off x="6358596" y="3982328"/>
            <a:ext cx="681597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kẹp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inh 1">
            <a:extLst>
              <a:ext uri="{FF2B5EF4-FFF2-40B4-BE49-F238E27FC236}">
                <a16:creationId xmlns:a16="http://schemas.microsoft.com/office/drawing/2014/main" id="{439066CF-FF29-4628-BF02-69B78E2912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32900" cy="6489700"/>
          </a:xfrm>
          <a:noFill/>
        </p:spPr>
      </p:pic>
      <p:sp>
        <p:nvSpPr>
          <p:cNvPr id="291843" name="Line 3">
            <a:extLst>
              <a:ext uri="{FF2B5EF4-FFF2-40B4-BE49-F238E27FC236}">
                <a16:creationId xmlns:a16="http://schemas.microsoft.com/office/drawing/2014/main" id="{FAAF47C0-5846-41C5-B705-8F5144FCAA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1300" y="549275"/>
            <a:ext cx="360363" cy="1793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1844" name="Text Box 4" descr="Shingle">
            <a:extLst>
              <a:ext uri="{FF2B5EF4-FFF2-40B4-BE49-F238E27FC236}">
                <a16:creationId xmlns:a16="http://schemas.microsoft.com/office/drawing/2014/main" id="{BEB401D9-43E6-4E52-89D7-32114B971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8" y="116962"/>
            <a:ext cx="1800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vác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1845" name="Text Box 5" descr="Shingle">
            <a:extLst>
              <a:ext uri="{FF2B5EF4-FFF2-40B4-BE49-F238E27FC236}">
                <a16:creationId xmlns:a16="http://schemas.microsoft.com/office/drawing/2014/main" id="{6E8F787E-FD02-4984-B758-C3285F2F3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0"/>
            <a:ext cx="1260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khiêng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1846" name="Line 6">
            <a:extLst>
              <a:ext uri="{FF2B5EF4-FFF2-40B4-BE49-F238E27FC236}">
                <a16:creationId xmlns:a16="http://schemas.microsoft.com/office/drawing/2014/main" id="{8E0894D8-8EE5-4F81-9F56-23B8A0E3B7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2250" y="549275"/>
            <a:ext cx="360363" cy="9001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1847" name="Text Box 7" descr="Shingle">
            <a:extLst>
              <a:ext uri="{FF2B5EF4-FFF2-40B4-BE49-F238E27FC236}">
                <a16:creationId xmlns:a16="http://schemas.microsoft.com/office/drawing/2014/main" id="{69EE8553-A4E6-40A0-84F8-F4EF0CF60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938" y="4800600"/>
            <a:ext cx="9001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kẹp</a:t>
            </a:r>
          </a:p>
        </p:txBody>
      </p:sp>
      <p:sp>
        <p:nvSpPr>
          <p:cNvPr id="291848" name="Line 8">
            <a:extLst>
              <a:ext uri="{FF2B5EF4-FFF2-40B4-BE49-F238E27FC236}">
                <a16:creationId xmlns:a16="http://schemas.microsoft.com/office/drawing/2014/main" id="{B1792C94-7876-4D93-A2CF-85C16914BB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11300" y="3657600"/>
            <a:ext cx="900113" cy="12604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1849" name="Text Box 9" descr="Shingle">
            <a:extLst>
              <a:ext uri="{FF2B5EF4-FFF2-40B4-BE49-F238E27FC236}">
                <a16:creationId xmlns:a16="http://schemas.microsoft.com/office/drawing/2014/main" id="{0532543E-2774-4957-A8EF-A4957BD6C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2475" y="4838322"/>
            <a:ext cx="1079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xách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1850" name="Line 10">
            <a:extLst>
              <a:ext uri="{FF2B5EF4-FFF2-40B4-BE49-F238E27FC236}">
                <a16:creationId xmlns:a16="http://schemas.microsoft.com/office/drawing/2014/main" id="{9A11BF52-D578-4DCC-AD1D-DAB1EFC49D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70475" y="4114800"/>
            <a:ext cx="720725" cy="720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1851" name="Text Box 11" descr="Shingle">
            <a:extLst>
              <a:ext uri="{FF2B5EF4-FFF2-40B4-BE49-F238E27FC236}">
                <a16:creationId xmlns:a16="http://schemas.microsoft.com/office/drawing/2014/main" id="{F32C04A7-D51D-454C-A994-BB6005ABC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2338" y="549275"/>
            <a:ext cx="9001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đeo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1852" name="Line 12">
            <a:extLst>
              <a:ext uri="{FF2B5EF4-FFF2-40B4-BE49-F238E27FC236}">
                <a16:creationId xmlns:a16="http://schemas.microsoft.com/office/drawing/2014/main" id="{3D9BED15-E54F-4102-8854-3C8AE8C4790C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1725" y="1089025"/>
            <a:ext cx="360363" cy="9001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1854" name="Text Box 14" descr="Shingle">
            <a:extLst>
              <a:ext uri="{FF2B5EF4-FFF2-40B4-BE49-F238E27FC236}">
                <a16:creationId xmlns:a16="http://schemas.microsoft.com/office/drawing/2014/main" id="{CC709259-07B6-47E7-BC19-9C7E7CB1E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188" y="6400800"/>
            <a:ext cx="900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vác,</a:t>
            </a:r>
          </a:p>
        </p:txBody>
      </p:sp>
      <p:sp>
        <p:nvSpPr>
          <p:cNvPr id="291855" name="Text Box 15" descr="Shingle">
            <a:extLst>
              <a:ext uri="{FF2B5EF4-FFF2-40B4-BE49-F238E27FC236}">
                <a16:creationId xmlns:a16="http://schemas.microsoft.com/office/drawing/2014/main" id="{BBAB2B10-05E2-484F-8E16-A0B13F946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6713" y="6400800"/>
            <a:ext cx="1260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khiêng)</a:t>
            </a:r>
          </a:p>
        </p:txBody>
      </p:sp>
      <p:sp>
        <p:nvSpPr>
          <p:cNvPr id="291856" name="Text Box 16" descr="Shingle">
            <a:extLst>
              <a:ext uri="{FF2B5EF4-FFF2-40B4-BE49-F238E27FC236}">
                <a16:creationId xmlns:a16="http://schemas.microsoft.com/office/drawing/2014/main" id="{236C9E2B-135B-41CD-BC08-1F425964F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6400800"/>
            <a:ext cx="900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(kẹp,</a:t>
            </a:r>
          </a:p>
        </p:txBody>
      </p:sp>
      <p:sp>
        <p:nvSpPr>
          <p:cNvPr id="291857" name="Text Box 17" descr="Shingle">
            <a:extLst>
              <a:ext uri="{FF2B5EF4-FFF2-40B4-BE49-F238E27FC236}">
                <a16:creationId xmlns:a16="http://schemas.microsoft.com/office/drawing/2014/main" id="{DE0568EE-6B8E-42B0-B44B-93A1336AA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6400800"/>
            <a:ext cx="900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xách,</a:t>
            </a:r>
          </a:p>
        </p:txBody>
      </p:sp>
      <p:sp>
        <p:nvSpPr>
          <p:cNvPr id="291858" name="Text Box 18" descr="Shingle">
            <a:extLst>
              <a:ext uri="{FF2B5EF4-FFF2-40B4-BE49-F238E27FC236}">
                <a16:creationId xmlns:a16="http://schemas.microsoft.com/office/drawing/2014/main" id="{CD54782E-961A-470D-84CC-DC11E928D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6400800"/>
            <a:ext cx="900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đeo,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91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91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1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1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1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291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1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1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91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1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1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1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1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291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2918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1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1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4" grpId="0"/>
      <p:bldP spid="291845" grpId="0"/>
      <p:bldP spid="291847" grpId="0"/>
      <p:bldP spid="291849" grpId="0"/>
      <p:bldP spid="291851" grpId="0"/>
      <p:bldP spid="291854" grpId="0"/>
      <p:bldP spid="291855" grpId="0"/>
      <p:bldP spid="291856" grpId="0"/>
      <p:bldP spid="291857" grpId="0"/>
      <p:bldP spid="2918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65798CBF-69DF-421D-85F6-05D7991772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1371600" cy="685800"/>
          </a:xfrm>
        </p:spPr>
        <p:txBody>
          <a:bodyPr/>
          <a:lstStyle/>
          <a:p>
            <a:pPr eaLnBrk="1" hangingPunct="1"/>
            <a:r>
              <a:rPr lang="en-US" altLang="vi-VN" sz="2400" b="1" i="1" u="sng">
                <a:solidFill>
                  <a:srgbClr val="FF0000"/>
                </a:solidFill>
                <a:latin typeface="Times New Roman" panose="02020603050405020304" pitchFamily="18" charset="0"/>
              </a:rPr>
              <a:t>Bài 1</a:t>
            </a:r>
            <a:r>
              <a:rPr lang="en-US" altLang="vi-VN" sz="2400" i="1" u="sng">
                <a:solidFill>
                  <a:srgbClr val="0000FF"/>
                </a:solidFill>
                <a:latin typeface="Times New Roman" panose="02020603050405020304" pitchFamily="18" charset="0"/>
              </a:rPr>
              <a:t>/</a:t>
            </a:r>
            <a:r>
              <a:rPr lang="en-US" altLang="vi-VN">
                <a:solidFill>
                  <a:srgbClr val="0000FF"/>
                </a:solidFill>
              </a:rPr>
              <a:t> </a:t>
            </a:r>
            <a:r>
              <a:rPr lang="en-US" altLang="vi-VN" i="1">
                <a:solidFill>
                  <a:srgbClr val="003300"/>
                </a:solidFill>
              </a:rPr>
              <a:t> </a:t>
            </a:r>
            <a:endParaRPr lang="en-US" altLang="vi-VN"/>
          </a:p>
        </p:txBody>
      </p:sp>
      <p:sp>
        <p:nvSpPr>
          <p:cNvPr id="7171" name="Rectangle 5">
            <a:extLst>
              <a:ext uri="{FF2B5EF4-FFF2-40B4-BE49-F238E27FC236}">
                <a16:creationId xmlns:a16="http://schemas.microsoft.com/office/drawing/2014/main" id="{8BAEE98A-A1FB-4BFC-B115-E7EA0A779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3716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endParaRPr lang="en-US" altLang="vi-VN" sz="2400" u="sng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9" name="Rectangle 11">
            <a:extLst>
              <a:ext uri="{FF2B5EF4-FFF2-40B4-BE49-F238E27FC236}">
                <a16:creationId xmlns:a16="http://schemas.microsoft.com/office/drawing/2014/main" id="{4B2CA7A7-D68B-46DD-8FE0-85F6B7BB2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914400"/>
            <a:ext cx="4114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từ: </a:t>
            </a:r>
            <a:r>
              <a:rPr lang="en-US" altLang="vi-VN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xách, đeo, khiêng, kẹp, vác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nghĩa chung là gì? </a:t>
            </a:r>
          </a:p>
        </p:txBody>
      </p:sp>
      <p:sp>
        <p:nvSpPr>
          <p:cNvPr id="43020" name="Rectangle 12">
            <a:extLst>
              <a:ext uri="{FF2B5EF4-FFF2-40B4-BE49-F238E27FC236}">
                <a16:creationId xmlns:a16="http://schemas.microsoft.com/office/drawing/2014/main" id="{FA446250-4FC9-4EF9-B836-B068CEFB5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667000"/>
            <a:ext cx="4343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khiêng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kẹp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2800" b="1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vi-VN" sz="2800" b="1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vi-VN" sz="2800" b="1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800" b="1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800" b="1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800" b="1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b="1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vi-VN" sz="2800" b="1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2800" b="1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800" b="1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vi-VN" sz="2800" b="1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2800" b="1" dirty="0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174" name="Picture 13" descr="Tranh_mih_hoa_cho_bai__Luyen_tap_ve_tu_dong_nghia">
            <a:extLst>
              <a:ext uri="{FF2B5EF4-FFF2-40B4-BE49-F238E27FC236}">
                <a16:creationId xmlns:a16="http://schemas.microsoft.com/office/drawing/2014/main" id="{34D248B1-9009-46A4-A22C-F7C2F0298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4572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2" name="Rectangle 14">
            <a:extLst>
              <a:ext uri="{FF2B5EF4-FFF2-40B4-BE49-F238E27FC236}">
                <a16:creationId xmlns:a16="http://schemas.microsoft.com/office/drawing/2014/main" id="{757D269E-FEE2-4863-8F6D-5A7664663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4413" y="4940300"/>
            <a:ext cx="4086225" cy="958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xách, đeo, khiêng, kẹp, vác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từ đồng nghĩa. </a:t>
            </a:r>
          </a:p>
        </p:txBody>
      </p:sp>
      <p:sp>
        <p:nvSpPr>
          <p:cNvPr id="7176" name="Rectangle 36">
            <a:extLst>
              <a:ext uri="{FF2B5EF4-FFF2-40B4-BE49-F238E27FC236}">
                <a16:creationId xmlns:a16="http://schemas.microsoft.com/office/drawing/2014/main" id="{43D3DDC1-7729-4ABD-A970-140399845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9" grpId="0"/>
      <p:bldP spid="43020" grpId="0"/>
      <p:bldP spid="430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04DA6-0151-4431-A53E-C4EF1D39B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Rưng rưng tình phụ tử trong phim &amp;#39;Cha cõng con&amp;#39; » Báo Phụ Nữ Việt Nam">
            <a:extLst>
              <a:ext uri="{FF2B5EF4-FFF2-40B4-BE49-F238E27FC236}">
                <a16:creationId xmlns:a16="http://schemas.microsoft.com/office/drawing/2014/main" id="{989F7DB0-B26C-4DB6-8801-13371D7D19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-1"/>
            <a:ext cx="4495800" cy="334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YouTube ĐỊU CON ĐI NHÀ TRẺ NSUT Thu Phương và tốp ca nữ - YouTube">
            <a:extLst>
              <a:ext uri="{FF2B5EF4-FFF2-40B4-BE49-F238E27FC236}">
                <a16:creationId xmlns:a16="http://schemas.microsoft.com/office/drawing/2014/main" id="{45EB49CE-8B42-44AD-8906-8BD35D0C5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" y="3418449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ẹ đã biết sử dụng địu em bé đúng cách để đảm bảo an toàn cho con?">
            <a:extLst>
              <a:ext uri="{FF2B5EF4-FFF2-40B4-BE49-F238E27FC236}">
                <a16:creationId xmlns:a16="http://schemas.microsoft.com/office/drawing/2014/main" id="{B37272EF-3A86-4617-BD5D-14B98B5A3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" y="10551"/>
            <a:ext cx="4556761" cy="333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uộc thi xôi đẹp ngày rằm tháng Giêng - VnExpress">
            <a:extLst>
              <a:ext uri="{FF2B5EF4-FFF2-40B4-BE49-F238E27FC236}">
                <a16:creationId xmlns:a16="http://schemas.microsoft.com/office/drawing/2014/main" id="{BBCE3198-C1A3-425D-8AF9-2E00E3039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18449"/>
            <a:ext cx="4495800" cy="344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810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Text Box 26">
            <a:extLst>
              <a:ext uri="{FF2B5EF4-FFF2-40B4-BE49-F238E27FC236}">
                <a16:creationId xmlns:a16="http://schemas.microsoft.com/office/drawing/2014/main" id="{5B04AD32-CE69-410E-B036-6EFC13903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1887538"/>
            <a:ext cx="830580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Bài 2: </a:t>
            </a:r>
            <a:r>
              <a:rPr lang="en-US" altLang="vi-VN" sz="2800" b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ý thích hợp trong ngoặc đơn để giải thích ý nghĩa chung của các câu tục ngữ sau: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a.  Cáo chết ba năm quay đầu về núi.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b.  Lá rụng về cội.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1A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c. Trâu bảy năm còn nhớ chuồng.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altLang="vi-VN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người phải thủy chung ; gắn bó với quê hương là tình cảm tự nhiên ; loài vật thường nhớ nơi ở cũ)</a:t>
            </a:r>
            <a:endParaRPr lang="en-US" alt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Rectangle 36">
            <a:extLst>
              <a:ext uri="{FF2B5EF4-FFF2-40B4-BE49-F238E27FC236}">
                <a16:creationId xmlns:a16="http://schemas.microsoft.com/office/drawing/2014/main" id="{71488EB4-CEDD-41BD-BDB8-5E0778080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AutoShape 8">
            <a:extLst>
              <a:ext uri="{FF2B5EF4-FFF2-40B4-BE49-F238E27FC236}">
                <a16:creationId xmlns:a16="http://schemas.microsoft.com/office/drawing/2014/main" id="{48F1352E-3198-40E1-83BB-173AD4E38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" y="685800"/>
            <a:ext cx="2895600" cy="1828800"/>
          </a:xfrm>
          <a:prstGeom prst="flowChartAlternateProcess">
            <a:avLst/>
          </a:prstGeom>
          <a:gradFill rotWithShape="1">
            <a:gsLst>
              <a:gs pos="0">
                <a:srgbClr val="33CCCC"/>
              </a:gs>
              <a:gs pos="50000">
                <a:schemeClr val="bg1"/>
              </a:gs>
              <a:gs pos="100000">
                <a:srgbClr val="33CC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lphaLcPeriod"/>
              <a:defRPr/>
            </a:pP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Cáo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chết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quay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đầu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vê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núi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753" name="AutoShape 9">
            <a:extLst>
              <a:ext uri="{FF2B5EF4-FFF2-40B4-BE49-F238E27FC236}">
                <a16:creationId xmlns:a16="http://schemas.microsoft.com/office/drawing/2014/main" id="{94956733-88BB-4079-864F-7CC9FBAD7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590800"/>
            <a:ext cx="2895600" cy="1752600"/>
          </a:xfrm>
          <a:prstGeom prst="flowChartAlternateProcess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Lá rụng về cội.</a:t>
            </a:r>
          </a:p>
        </p:txBody>
      </p:sp>
      <p:sp>
        <p:nvSpPr>
          <p:cNvPr id="31754" name="AutoShape 10">
            <a:extLst>
              <a:ext uri="{FF2B5EF4-FFF2-40B4-BE49-F238E27FC236}">
                <a16:creationId xmlns:a16="http://schemas.microsoft.com/office/drawing/2014/main" id="{78B9B2FC-4E1F-42C0-9D32-F82A2EDCC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" y="4495800"/>
            <a:ext cx="2971800" cy="1371600"/>
          </a:xfrm>
          <a:prstGeom prst="flowChartAlternateProcess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bảy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còn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nhơ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chuồng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755" name="AutoShape 11">
            <a:extLst>
              <a:ext uri="{FF2B5EF4-FFF2-40B4-BE49-F238E27FC236}">
                <a16:creationId xmlns:a16="http://schemas.microsoft.com/office/drawing/2014/main" id="{880A059E-6BFF-45F4-A5C9-DC33F4EF2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725" y="2590800"/>
            <a:ext cx="3581400" cy="1676400"/>
          </a:xfrm>
          <a:prstGeom prst="flowChartAlternateProcess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Gắn</a:t>
            </a:r>
            <a:r>
              <a:rPr lang="en-US" alt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</a:t>
            </a:r>
            <a:r>
              <a:rPr lang="en-US" alt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với</a:t>
            </a:r>
            <a:r>
              <a:rPr lang="en-US" alt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alt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alt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là</a:t>
            </a:r>
          </a:p>
          <a:p>
            <a:pPr eaLnBrk="1" hangingPunct="1">
              <a:defRPr/>
            </a:pPr>
            <a:r>
              <a:rPr lang="en-US" alt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tình</a:t>
            </a:r>
            <a:r>
              <a:rPr lang="en-US" alt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cảm</a:t>
            </a:r>
            <a:r>
              <a:rPr lang="en-US" alt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alt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̣ </a:t>
            </a:r>
            <a:r>
              <a:rPr lang="en-US" alt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altLang="en-US" sz="24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1" name="AutoShape 17">
            <a:extLst>
              <a:ext uri="{FF2B5EF4-FFF2-40B4-BE49-F238E27FC236}">
                <a16:creationId xmlns:a16="http://schemas.microsoft.com/office/drawing/2014/main" id="{BB7D8FFA-4F9B-40E6-A07B-ACF04E991C77}"/>
              </a:ext>
            </a:extLst>
          </p:cNvPr>
          <p:cNvSpPr>
            <a:spLocks noChangeArrowheads="1"/>
          </p:cNvSpPr>
          <p:nvPr/>
        </p:nvSpPr>
        <p:spPr bwMode="auto">
          <a:xfrm rot="1868336">
            <a:off x="2743200" y="2576761"/>
            <a:ext cx="2900363" cy="917079"/>
          </a:xfrm>
          <a:prstGeom prst="rightArrow">
            <a:avLst>
              <a:gd name="adj1" fmla="val 50000"/>
              <a:gd name="adj2" fmla="val 226114"/>
            </a:avLst>
          </a:prstGeom>
          <a:solidFill>
            <a:srgbClr val="CCFF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AU" alt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1" name="Line 18">
            <a:extLst>
              <a:ext uri="{FF2B5EF4-FFF2-40B4-BE49-F238E27FC236}">
                <a16:creationId xmlns:a16="http://schemas.microsoft.com/office/drawing/2014/main" id="{DFCEAC1F-B768-471C-86E5-69B02D4D22D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3962400"/>
            <a:ext cx="32766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4" name="AutoShape 20">
            <a:extLst>
              <a:ext uri="{FF2B5EF4-FFF2-40B4-BE49-F238E27FC236}">
                <a16:creationId xmlns:a16="http://schemas.microsoft.com/office/drawing/2014/main" id="{121B145C-6F2F-484F-96D0-75224B298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3213" y="798513"/>
            <a:ext cx="3581400" cy="1447800"/>
          </a:xfrm>
          <a:prstGeom prst="flowChartAlternateProcess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Loài</a:t>
            </a:r>
            <a:r>
              <a:rPr lang="en-US" alt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vật</a:t>
            </a:r>
            <a:r>
              <a:rPr lang="en-US" alt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thường</a:t>
            </a:r>
            <a:r>
              <a:rPr lang="en-US" alt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alt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alt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alt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alt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ở cũ.</a:t>
            </a:r>
          </a:p>
        </p:txBody>
      </p:sp>
      <p:sp>
        <p:nvSpPr>
          <p:cNvPr id="31765" name="AutoShape 21">
            <a:extLst>
              <a:ext uri="{FF2B5EF4-FFF2-40B4-BE49-F238E27FC236}">
                <a16:creationId xmlns:a16="http://schemas.microsoft.com/office/drawing/2014/main" id="{D1E0AD3A-F3E8-495D-8264-14ACF214B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495800"/>
            <a:ext cx="3814762" cy="1295400"/>
          </a:xfrm>
          <a:prstGeom prst="flowChartAlternateProcess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Làm</a:t>
            </a:r>
            <a:r>
              <a:rPr lang="en-US" alt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người</a:t>
            </a:r>
            <a:r>
              <a:rPr lang="en-US" alt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phải</a:t>
            </a:r>
            <a:r>
              <a:rPr lang="en-US" alt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thủy</a:t>
            </a:r>
            <a:r>
              <a:rPr lang="en-US" alt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altLang="en-US" sz="2400" dirty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767" name="AutoShape 23">
            <a:extLst>
              <a:ext uri="{FF2B5EF4-FFF2-40B4-BE49-F238E27FC236}">
                <a16:creationId xmlns:a16="http://schemas.microsoft.com/office/drawing/2014/main" id="{992E9426-FCBC-4081-84D5-790A6998A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357811"/>
            <a:ext cx="2438400" cy="917079"/>
          </a:xfrm>
          <a:prstGeom prst="rightArrow">
            <a:avLst>
              <a:gd name="adj1" fmla="val 50000"/>
              <a:gd name="adj2" fmla="val 190099"/>
            </a:avLst>
          </a:prstGeom>
          <a:solidFill>
            <a:srgbClr val="CCFF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AU" alt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9" name="AutoShape 25">
            <a:extLst>
              <a:ext uri="{FF2B5EF4-FFF2-40B4-BE49-F238E27FC236}">
                <a16:creationId xmlns:a16="http://schemas.microsoft.com/office/drawing/2014/main" id="{44361BF1-584C-492E-AAD5-A6DE5EE981D1}"/>
              </a:ext>
            </a:extLst>
          </p:cNvPr>
          <p:cNvSpPr>
            <a:spLocks noChangeArrowheads="1"/>
          </p:cNvSpPr>
          <p:nvPr/>
        </p:nvSpPr>
        <p:spPr bwMode="auto">
          <a:xfrm rot="19607602">
            <a:off x="2744788" y="4194423"/>
            <a:ext cx="2892425" cy="917079"/>
          </a:xfrm>
          <a:prstGeom prst="rightArrow">
            <a:avLst>
              <a:gd name="adj1" fmla="val 50000"/>
              <a:gd name="adj2" fmla="val 225495"/>
            </a:avLst>
          </a:prstGeom>
          <a:solidFill>
            <a:srgbClr val="CCFF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AU" alt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animBg="1"/>
      <p:bldP spid="31753" grpId="0" animBg="1"/>
      <p:bldP spid="31754" grpId="0" animBg="1"/>
      <p:bldP spid="31755" grpId="0" animBg="1"/>
      <p:bldP spid="31761" grpId="0" animBg="1"/>
      <p:bldP spid="31764" grpId="0" animBg="1"/>
      <p:bldP spid="31765" grpId="0" animBg="1"/>
      <p:bldP spid="31767" grpId="0" animBg="1"/>
      <p:bldP spid="3176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893</Words>
  <Application>Microsoft Office PowerPoint</Application>
  <PresentationFormat>On-screen Show (4:3)</PresentationFormat>
  <Paragraphs>53</Paragraphs>
  <Slides>16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Microsoft PowerPoint Slide</vt:lpstr>
      <vt:lpstr>Luyện từ và câu  Luyện tập về từ đồng nghĩa trang 32</vt:lpstr>
      <vt:lpstr>PowerPoint Presentation</vt:lpstr>
      <vt:lpstr>1. Tìm từ trong ngoặc đơn thích hợp với mỗi ô trống dưới đây: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bluestar</dc:creator>
  <cp:lastModifiedBy>Admin</cp:lastModifiedBy>
  <cp:revision>22</cp:revision>
  <dcterms:created xsi:type="dcterms:W3CDTF">2012-09-25T03:56:11Z</dcterms:created>
  <dcterms:modified xsi:type="dcterms:W3CDTF">2021-08-27T03:02:21Z</dcterms:modified>
</cp:coreProperties>
</file>