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ms-office.legacyDiagramTex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2" r:id="rId2"/>
    <p:sldId id="276" r:id="rId3"/>
    <p:sldId id="274" r:id="rId4"/>
    <p:sldId id="263" r:id="rId5"/>
    <p:sldId id="264" r:id="rId6"/>
    <p:sldId id="269" r:id="rId7"/>
    <p:sldId id="270" r:id="rId8"/>
    <p:sldId id="271" r:id="rId9"/>
    <p:sldId id="272" r:id="rId10"/>
    <p:sldId id="265" r:id="rId11"/>
    <p:sldId id="266" r:id="rId12"/>
    <p:sldId id="267" r:id="rId13"/>
    <p:sldId id="260" r:id="rId14"/>
    <p:sldId id="273" r:id="rId15"/>
    <p:sldId id="261" r:id="rId16"/>
    <p:sldId id="275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D60093"/>
    <a:srgbClr val="990033"/>
    <a:srgbClr val="FFFF00"/>
    <a:srgbClr val="FF0000"/>
    <a:srgbClr val="FF99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06/relationships/legacyDocTextInfo" Target="legacyDocTextInfo.bin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4" Type="http://schemas.microsoft.com/office/2006/relationships/legacyDiagramText" Target="legacyDiagramText4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108288E0-0387-44C8-A5AB-1574C813F02E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1843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C3BD565C-31C9-430C-B7A5-6CDCAFC215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D2D3D-EEDF-43E2-A0D2-39D04E1E9DAE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00863F-13CD-48FD-B754-B692469D7E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76D77-8F50-4A13-816A-57C031F5B4CC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04F24E-E0F2-4AA9-A3D3-419C7DD444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518CCC-B500-4AC8-9DE3-9DDC7815F9DE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005615-0E8D-4C5E-A1C7-CF3A7C2412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vi-VN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7C8EF-CDB9-4C56-A946-917F29B562D1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5A97B-ADBE-46F8-90F0-2DC10769B9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72C32-57FF-40F9-9ACB-A7F3313EC9DE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0DBC95-FD53-4603-9EE4-348855B2B9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9FE8EC-5F65-42CD-8CCA-CB90ED536EF2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C1F2F-90C8-479C-A763-5C39FF2E27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BA85C-5D49-4FE9-90BA-1989EF3D4152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D871C9-FA5E-4E4C-8EC0-B7B63FEA06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3A15F9-6DAA-4754-8C1A-3B7CF5A57CD7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2E2D1-EEEB-4BEE-B32D-CBF4BA3850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DCAEB-D081-4F33-8B77-F8CF8C22A2AC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46122-41E3-46A4-B2C9-3EB3B64E6E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D7EF0C-1AE1-4861-98F6-86DF5E1C6635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64E4B-7C94-44F3-BE69-A08851D46E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309F18-2D80-45AE-9D55-1DDA1831E60F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68DE2-8B03-488E-AE21-F262AA2766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4CAFE-0709-41A4-805F-198AE418BAE3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C1BAC-5D5A-4D6A-BEDE-F3C244A590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37E952D-1FCE-4EB0-A5C0-53AF6B4C2E6C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EE1078-AD93-405E-8591-EDEA040E66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5"/>
          <p:cNvSpPr txBox="1">
            <a:spLocks noChangeArrowheads="1"/>
          </p:cNvSpPr>
          <p:nvPr/>
        </p:nvSpPr>
        <p:spPr bwMode="auto">
          <a:xfrm>
            <a:off x="1616075" y="180975"/>
            <a:ext cx="18843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/>
              <a:t>Kể chuyện</a:t>
            </a:r>
          </a:p>
        </p:txBody>
      </p:sp>
      <p:sp>
        <p:nvSpPr>
          <p:cNvPr id="19463" name="WordArt 7"/>
          <p:cNvSpPr>
            <a:spLocks noChangeArrowheads="1" noChangeShapeType="1" noTextEdit="1"/>
          </p:cNvSpPr>
          <p:nvPr/>
        </p:nvSpPr>
        <p:spPr bwMode="auto">
          <a:xfrm>
            <a:off x="2362200" y="1219200"/>
            <a:ext cx="42672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KIỂM TRA BÀI CŨ</a:t>
            </a:r>
          </a:p>
        </p:txBody>
      </p:sp>
      <p:sp>
        <p:nvSpPr>
          <p:cNvPr id="19464" name="AutoShape 8"/>
          <p:cNvSpPr>
            <a:spLocks noChangeArrowheads="1"/>
          </p:cNvSpPr>
          <p:nvPr/>
        </p:nvSpPr>
        <p:spPr bwMode="auto">
          <a:xfrm>
            <a:off x="762000" y="2362200"/>
            <a:ext cx="7772400" cy="1219200"/>
          </a:xfrm>
          <a:prstGeom prst="flowChartAlternateProcess">
            <a:avLst/>
          </a:prstGeom>
          <a:gradFill rotWithShape="0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/>
              <a:t>Hãy kể 1 câu chuyện em đã nghe hoặc </a:t>
            </a:r>
          </a:p>
          <a:p>
            <a:pPr algn="ctr"/>
            <a:r>
              <a:rPr lang="en-US" sz="3200" b="1"/>
              <a:t>đã đọc về những ước mơ đẹp.</a:t>
            </a:r>
          </a:p>
        </p:txBody>
      </p:sp>
      <p:sp>
        <p:nvSpPr>
          <p:cNvPr id="19465" name="AutoShape 9"/>
          <p:cNvSpPr>
            <a:spLocks noChangeArrowheads="1"/>
          </p:cNvSpPr>
          <p:nvPr/>
        </p:nvSpPr>
        <p:spPr bwMode="auto">
          <a:xfrm>
            <a:off x="762000" y="4267200"/>
            <a:ext cx="7772400" cy="762000"/>
          </a:xfrm>
          <a:prstGeom prst="flowChartAlternateProcess">
            <a:avLst/>
          </a:prstGeom>
          <a:gradFill rotWithShape="0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/>
              <a:t>Nêu ý nghĩa câu chuyện mà em vừa kể.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10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3" grpId="0" animBg="1"/>
      <p:bldP spid="19464" grpId="0" animBg="1"/>
      <p:bldP spid="1946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4"/>
          <p:cNvSpPr>
            <a:spLocks noChangeArrowheads="1" noChangeShapeType="1" noTextEdit="1"/>
          </p:cNvSpPr>
          <p:nvPr/>
        </p:nvSpPr>
        <p:spPr bwMode="auto">
          <a:xfrm>
            <a:off x="1447800" y="228600"/>
            <a:ext cx="65532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Kể chuyện được chứng kiến hoặc tham gia.</a:t>
            </a:r>
            <a:endParaRPr lang="en-US" sz="3600" b="1" kern="10">
              <a:ln w="9525">
                <a:noFill/>
                <a:round/>
                <a:headEnd/>
                <a:tailEnd/>
              </a:ln>
              <a:solidFill>
                <a:srgbClr val="0000FF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533400" y="1676400"/>
            <a:ext cx="5029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400" b="1">
                <a:solidFill>
                  <a:srgbClr val="FF0000"/>
                </a:solidFill>
              </a:rPr>
              <a:t>Đặt tên cho câu chuyện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4"/>
          <p:cNvSpPr>
            <a:spLocks noChangeArrowheads="1" noChangeShapeType="1" noTextEdit="1"/>
          </p:cNvSpPr>
          <p:nvPr/>
        </p:nvSpPr>
        <p:spPr bwMode="auto">
          <a:xfrm>
            <a:off x="1447800" y="228600"/>
            <a:ext cx="65532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Kể chuyện được chứng kiến hoặc tham gia.</a:t>
            </a:r>
            <a:endParaRPr lang="en-US" sz="3600" b="1" kern="10">
              <a:ln w="9525">
                <a:noFill/>
                <a:round/>
                <a:headEnd/>
                <a:tailEnd/>
              </a:ln>
              <a:solidFill>
                <a:srgbClr val="0000FF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685800" y="1371600"/>
            <a:ext cx="48609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400" b="1">
                <a:solidFill>
                  <a:srgbClr val="FF0000"/>
                </a:solidFill>
              </a:rPr>
              <a:t>Dàn ý của câu chuyện:</a:t>
            </a: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914400" y="2286000"/>
            <a:ext cx="8229600" cy="352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Tx/>
              <a:buChar char="-"/>
            </a:pPr>
            <a:r>
              <a:rPr lang="en-US" sz="3000" b="1">
                <a:solidFill>
                  <a:schemeClr val="hlink"/>
                </a:solidFill>
              </a:rPr>
              <a:t> Giới thiệu tên câu  chuyện.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sz="3000" b="1">
                <a:solidFill>
                  <a:schemeClr val="hlink"/>
                </a:solidFill>
              </a:rPr>
              <a:t> Kể chuyện có đầu, có cuối đúng trình tự:</a:t>
            </a:r>
          </a:p>
          <a:p>
            <a:pPr>
              <a:lnSpc>
                <a:spcPct val="150000"/>
              </a:lnSpc>
            </a:pPr>
            <a:r>
              <a:rPr lang="en-US" sz="3000" b="1">
                <a:solidFill>
                  <a:schemeClr val="hlink"/>
                </a:solidFill>
              </a:rPr>
              <a:t>      + Mở đầu câu chuyện.</a:t>
            </a:r>
          </a:p>
          <a:p>
            <a:pPr>
              <a:lnSpc>
                <a:spcPct val="150000"/>
              </a:lnSpc>
            </a:pPr>
            <a:r>
              <a:rPr lang="en-US" sz="3000" b="1">
                <a:solidFill>
                  <a:schemeClr val="hlink"/>
                </a:solidFill>
              </a:rPr>
              <a:t>      + Diễn biến câu chuyện.</a:t>
            </a:r>
          </a:p>
          <a:p>
            <a:pPr>
              <a:lnSpc>
                <a:spcPct val="150000"/>
              </a:lnSpc>
            </a:pPr>
            <a:r>
              <a:rPr lang="en-US" sz="3000" b="1">
                <a:solidFill>
                  <a:schemeClr val="hlink"/>
                </a:solidFill>
              </a:rPr>
              <a:t>      + Kết thúc câu chuyện.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0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7" grpId="0"/>
      <p:bldP spid="2355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4"/>
          <p:cNvSpPr>
            <a:spLocks noChangeArrowheads="1" noChangeShapeType="1" noTextEdit="1"/>
          </p:cNvSpPr>
          <p:nvPr/>
        </p:nvSpPr>
        <p:spPr bwMode="auto">
          <a:xfrm>
            <a:off x="1447800" y="228600"/>
            <a:ext cx="65532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Kể chuyện được chứng kiến hoặc tham gia.</a:t>
            </a:r>
            <a:endParaRPr lang="en-US" sz="3600" b="1" kern="10">
              <a:ln w="9525">
                <a:noFill/>
                <a:round/>
                <a:headEnd/>
                <a:tailEnd/>
              </a:ln>
              <a:solidFill>
                <a:srgbClr val="0000FF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1676400" y="1905000"/>
            <a:ext cx="50530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400" b="1">
                <a:solidFill>
                  <a:srgbClr val="FF0000"/>
                </a:solidFill>
              </a:rPr>
              <a:t>Kể chuyện theo nhóm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Box 4"/>
          <p:cNvSpPr txBox="1">
            <a:spLocks noChangeArrowheads="1"/>
          </p:cNvSpPr>
          <p:nvPr/>
        </p:nvSpPr>
        <p:spPr bwMode="auto">
          <a:xfrm>
            <a:off x="381000" y="3657600"/>
            <a:ext cx="47926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Tiêu chuẩn </a:t>
            </a:r>
            <a:r>
              <a:rPr lang="vi-VN" sz="3600" b="1">
                <a:solidFill>
                  <a:srgbClr val="FF0000"/>
                </a:solidFill>
              </a:rPr>
              <a:t>đ</a:t>
            </a:r>
            <a:r>
              <a:rPr lang="en-US" sz="3600" b="1">
                <a:solidFill>
                  <a:srgbClr val="FF0000"/>
                </a:solidFill>
              </a:rPr>
              <a:t>ánh giá:</a:t>
            </a:r>
            <a:endParaRPr lang="en-US" sz="3600" b="1" u="sng">
              <a:solidFill>
                <a:srgbClr val="FF0000"/>
              </a:solidFill>
            </a:endParaRP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381000" y="4191000"/>
            <a:ext cx="8104188" cy="188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  <a:buFontTx/>
              <a:buChar char="-"/>
            </a:pPr>
            <a:r>
              <a:rPr lang="en-US" sz="2800" b="1">
                <a:solidFill>
                  <a:schemeClr val="hlink"/>
                </a:solidFill>
              </a:rPr>
              <a:t> Nội dung ( đã phù hợp với đề bài hay chưa? )</a:t>
            </a:r>
          </a:p>
          <a:p>
            <a:pPr>
              <a:lnSpc>
                <a:spcPct val="140000"/>
              </a:lnSpc>
              <a:buFontTx/>
              <a:buChar char="-"/>
            </a:pPr>
            <a:r>
              <a:rPr lang="en-US" sz="2800" b="1">
                <a:solidFill>
                  <a:schemeClr val="hlink"/>
                </a:solidFill>
              </a:rPr>
              <a:t> Cách kể (có mạch lạc , rõ ràng không ? )</a:t>
            </a:r>
          </a:p>
          <a:p>
            <a:pPr>
              <a:lnSpc>
                <a:spcPct val="140000"/>
              </a:lnSpc>
              <a:buFontTx/>
              <a:buChar char="-"/>
            </a:pPr>
            <a:r>
              <a:rPr lang="en-US" sz="2800" b="1">
                <a:solidFill>
                  <a:schemeClr val="hlink"/>
                </a:solidFill>
              </a:rPr>
              <a:t> Cách dùng từ , điệu bộ , nét mặt , giọng kể.</a:t>
            </a:r>
          </a:p>
        </p:txBody>
      </p:sp>
      <p:sp>
        <p:nvSpPr>
          <p:cNvPr id="6153" name="WordArt 9"/>
          <p:cNvSpPr>
            <a:spLocks noChangeArrowheads="1" noChangeShapeType="1" noTextEdit="1"/>
          </p:cNvSpPr>
          <p:nvPr/>
        </p:nvSpPr>
        <p:spPr bwMode="auto">
          <a:xfrm>
            <a:off x="1524000" y="228600"/>
            <a:ext cx="6248400" cy="3276600"/>
          </a:xfrm>
          <a:prstGeom prst="rect">
            <a:avLst/>
          </a:prstGeom>
        </p:spPr>
        <p:txBody>
          <a:bodyPr wrap="none" fromWordArt="1">
            <a:prstTxWarp prst="textArchUpPour">
              <a:avLst>
                <a:gd name="adj1" fmla="val 10800004"/>
                <a:gd name="adj2" fmla="val 50000"/>
              </a:avLst>
            </a:prstTxWarp>
          </a:bodyPr>
          <a:lstStyle/>
          <a:p>
            <a:pPr algn="ctr"/>
            <a:r>
              <a:rPr lang="en-US" sz="44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D60093"/>
                    </a:gs>
                    <a:gs pos="100000">
                      <a:schemeClr val="hlink"/>
                    </a:gs>
                  </a:gsLst>
                  <a:lin ang="5400000" scaled="1"/>
                </a:gradFill>
                <a:latin typeface="Arial"/>
                <a:cs typeface="Arial"/>
              </a:rPr>
              <a:t>HỘI THI KỂ CHUYỆN HAY</a:t>
            </a:r>
          </a:p>
        </p:txBody>
      </p:sp>
      <p:pic>
        <p:nvPicPr>
          <p:cNvPr id="6154" name="Picture 10" descr="trophy1"/>
          <p:cNvPicPr>
            <a:picLocks noGrp="1"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62400" y="1143000"/>
            <a:ext cx="1524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1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/>
      <p:bldP spid="6151" grpId="0"/>
      <p:bldP spid="615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body" idx="1"/>
          </p:nvPr>
        </p:nvSpPr>
        <p:spPr>
          <a:xfrm>
            <a:off x="-76200" y="2209800"/>
            <a:ext cx="9525000" cy="3200400"/>
          </a:xfrm>
        </p:spPr>
        <p:txBody>
          <a:bodyPr/>
          <a:lstStyle/>
          <a:p>
            <a:pPr>
              <a:lnSpc>
                <a:spcPct val="140000"/>
              </a:lnSpc>
              <a:buFont typeface="Arial" charset="0"/>
              <a:buNone/>
            </a:pPr>
            <a:r>
              <a:rPr lang="en-US" sz="2800" b="1" smtClean="0">
                <a:solidFill>
                  <a:schemeClr val="hlink"/>
                </a:solidFill>
                <a:latin typeface="Arial" charset="0"/>
              </a:rPr>
              <a:t>   </a:t>
            </a:r>
            <a:r>
              <a:rPr lang="en-US" sz="2800" b="1" u="sng" smtClean="0">
                <a:solidFill>
                  <a:schemeClr val="hlink"/>
                </a:solidFill>
                <a:latin typeface="Arial" charset="0"/>
              </a:rPr>
              <a:t>LƯU Ý:</a:t>
            </a:r>
          </a:p>
          <a:p>
            <a:pPr>
              <a:lnSpc>
                <a:spcPct val="140000"/>
              </a:lnSpc>
              <a:buFont typeface="Arial" charset="0"/>
              <a:buNone/>
            </a:pPr>
            <a:r>
              <a:rPr lang="en-US" sz="2800" smtClean="0">
                <a:solidFill>
                  <a:schemeClr val="hlink"/>
                </a:solidFill>
                <a:latin typeface="Arial" charset="0"/>
              </a:rPr>
              <a:t>- Kể rõ sự việc mở đầu, diễn biến, kết thúc.</a:t>
            </a:r>
          </a:p>
          <a:p>
            <a:pPr>
              <a:lnSpc>
                <a:spcPct val="140000"/>
              </a:lnSpc>
              <a:buFont typeface="Arial" charset="0"/>
              <a:buNone/>
            </a:pPr>
            <a:r>
              <a:rPr lang="en-US" sz="2800" smtClean="0">
                <a:solidFill>
                  <a:schemeClr val="hlink"/>
                </a:solidFill>
                <a:latin typeface="Arial" charset="0"/>
              </a:rPr>
              <a:t>- Nêu rõ nguyên nhân,cố gắng, khó khăn đã vượt qua.</a:t>
            </a:r>
          </a:p>
          <a:p>
            <a:pPr>
              <a:lnSpc>
                <a:spcPct val="140000"/>
              </a:lnSpc>
              <a:buFont typeface="Arial" charset="0"/>
              <a:buNone/>
            </a:pPr>
            <a:r>
              <a:rPr lang="en-US" sz="2800" smtClean="0">
                <a:solidFill>
                  <a:schemeClr val="hlink"/>
                </a:solidFill>
                <a:latin typeface="Arial" charset="0"/>
              </a:rPr>
              <a:t>- Lời kể rõ ràng rành mạch, kết hợp cử chỉ điệu bộ.</a:t>
            </a:r>
          </a:p>
        </p:txBody>
      </p:sp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228600" y="1371600"/>
            <a:ext cx="22590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</a:rPr>
              <a:t>CỦNG CỐ:</a:t>
            </a:r>
          </a:p>
        </p:txBody>
      </p:sp>
      <p:sp>
        <p:nvSpPr>
          <p:cNvPr id="15364" name="WordArt 8"/>
          <p:cNvSpPr>
            <a:spLocks noChangeArrowheads="1" noChangeShapeType="1" noTextEdit="1"/>
          </p:cNvSpPr>
          <p:nvPr/>
        </p:nvSpPr>
        <p:spPr bwMode="auto">
          <a:xfrm>
            <a:off x="1447800" y="228600"/>
            <a:ext cx="65532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b="1" kern="1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Kể chuyện được chứng kiến hoặc tham gia.</a:t>
            </a:r>
            <a:endParaRPr lang="en-US" sz="3200" b="1" kern="10">
              <a:ln w="9525">
                <a:noFill/>
                <a:round/>
                <a:headEnd/>
                <a:tailEnd/>
              </a:ln>
              <a:solidFill>
                <a:srgbClr val="0000FF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30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 build="p"/>
      <p:bldP spid="3072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3"/>
          <p:cNvSpPr txBox="1">
            <a:spLocks noChangeArrowheads="1"/>
          </p:cNvSpPr>
          <p:nvPr/>
        </p:nvSpPr>
        <p:spPr bwMode="auto">
          <a:xfrm>
            <a:off x="304800" y="1143000"/>
            <a:ext cx="2159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</a:rPr>
              <a:t>DẶN DÒ:</a:t>
            </a:r>
          </a:p>
        </p:txBody>
      </p:sp>
      <p:sp>
        <p:nvSpPr>
          <p:cNvPr id="16387" name="WordArt 7"/>
          <p:cNvSpPr>
            <a:spLocks noChangeArrowheads="1" noChangeShapeType="1" noTextEdit="1"/>
          </p:cNvSpPr>
          <p:nvPr/>
        </p:nvSpPr>
        <p:spPr bwMode="auto">
          <a:xfrm>
            <a:off x="1447800" y="228600"/>
            <a:ext cx="65532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Kể chuyện được chứng kiến hoặc tham gia.</a:t>
            </a:r>
            <a:endParaRPr lang="en-US" sz="3600" b="1" kern="10">
              <a:ln w="9525">
                <a:noFill/>
                <a:round/>
                <a:headEnd/>
                <a:tailEnd/>
              </a:ln>
              <a:solidFill>
                <a:srgbClr val="0000FF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0" y="1981200"/>
            <a:ext cx="8964613" cy="128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  <a:buFontTx/>
              <a:buChar char="-"/>
            </a:pPr>
            <a:r>
              <a:rPr lang="en-US" sz="2800" b="1">
                <a:solidFill>
                  <a:schemeClr val="hlink"/>
                </a:solidFill>
              </a:rPr>
              <a:t> Hãy kể lại câu chuyện cho người thân hoặc viết lại</a:t>
            </a:r>
          </a:p>
          <a:p>
            <a:pPr>
              <a:lnSpc>
                <a:spcPct val="140000"/>
              </a:lnSpc>
            </a:pPr>
            <a:r>
              <a:rPr lang="en-US" sz="2800" b="1">
                <a:solidFill>
                  <a:schemeClr val="hlink"/>
                </a:solidFill>
              </a:rPr>
              <a:t>câu chuyện đó (nếu có thể).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0" y="3581400"/>
            <a:ext cx="8689975" cy="188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  <a:buFontTx/>
              <a:buChar char="-"/>
            </a:pPr>
            <a:r>
              <a:rPr lang="en-US" sz="2800" b="1">
                <a:solidFill>
                  <a:schemeClr val="hlink"/>
                </a:solidFill>
              </a:rPr>
              <a:t> Xem trước tranh minh họa, đọc gợi ý dưới các </a:t>
            </a:r>
          </a:p>
          <a:p>
            <a:pPr>
              <a:lnSpc>
                <a:spcPct val="140000"/>
              </a:lnSpc>
            </a:pPr>
            <a:r>
              <a:rPr lang="en-US" sz="2800" b="1">
                <a:solidFill>
                  <a:schemeClr val="hlink"/>
                </a:solidFill>
              </a:rPr>
              <a:t>bức tranh trong bài kể chuyện “Bàn chân kì diệu” </a:t>
            </a:r>
          </a:p>
          <a:p>
            <a:pPr>
              <a:lnSpc>
                <a:spcPct val="140000"/>
              </a:lnSpc>
            </a:pPr>
            <a:r>
              <a:rPr lang="en-US" sz="2800" b="1">
                <a:solidFill>
                  <a:schemeClr val="hlink"/>
                </a:solidFill>
              </a:rPr>
              <a:t>(Tuần 11).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/>
      <p:bldP spid="717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4003675" algn="l"/>
              </a:tabLst>
            </a:pPr>
            <a:r>
              <a:rPr lang="en-US" sz="3200" i="1" smtClean="0">
                <a:latin typeface="Arial" charset="0"/>
              </a:rPr>
              <a:t/>
            </a:r>
            <a:br>
              <a:rPr lang="en-US" sz="3200" i="1" smtClean="0">
                <a:latin typeface="Arial" charset="0"/>
              </a:rPr>
            </a:br>
            <a:r>
              <a:rPr lang="en-US" sz="2800" smtClean="0">
                <a:latin typeface="Arial" charset="0"/>
              </a:rPr>
              <a:t>Kể chuyện</a:t>
            </a:r>
            <a:r>
              <a:rPr lang="en-US" sz="4000" smtClean="0">
                <a:latin typeface="Arial" charset="0"/>
              </a:rPr>
              <a:t/>
            </a:r>
            <a:br>
              <a:rPr lang="en-US" sz="4000" smtClean="0">
                <a:latin typeface="Arial" charset="0"/>
              </a:rPr>
            </a:br>
            <a:endParaRPr lang="vi-VN" sz="4000" smtClean="0">
              <a:latin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762000"/>
          </a:xfrm>
        </p:spPr>
        <p:txBody>
          <a:bodyPr/>
          <a:lstStyle/>
          <a:p>
            <a:pPr>
              <a:defRPr/>
            </a:pPr>
            <a:r>
              <a:rPr lang="vi-VN" sz="2800" b="1" kern="10" smtClean="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cs typeface="Times New Roman"/>
              </a:rPr>
              <a:t>Kể chuyện được chứng kiến hoặc tham gia</a:t>
            </a:r>
            <a:endParaRPr lang="vi-VN" sz="2800"/>
          </a:p>
        </p:txBody>
      </p:sp>
      <p:sp>
        <p:nvSpPr>
          <p:cNvPr id="17412" name="TextBox 3"/>
          <p:cNvSpPr txBox="1">
            <a:spLocks noChangeArrowheads="1"/>
          </p:cNvSpPr>
          <p:nvPr/>
        </p:nvSpPr>
        <p:spPr bwMode="auto">
          <a:xfrm>
            <a:off x="457200" y="2362200"/>
            <a:ext cx="8153400" cy="113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>
                <a:solidFill>
                  <a:srgbClr val="002060"/>
                </a:solidFill>
              </a:rPr>
              <a:t>Đề bài </a:t>
            </a:r>
            <a:r>
              <a:rPr lang="en-US" sz="2400" b="1"/>
              <a:t>: Kể chuyện về một ước mơ đẹp của em</a:t>
            </a:r>
          </a:p>
          <a:p>
            <a:pPr>
              <a:lnSpc>
                <a:spcPct val="150000"/>
              </a:lnSpc>
            </a:pPr>
            <a:r>
              <a:rPr lang="en-US" sz="2400" b="1"/>
              <a:t> hoặc bạn bè , người thân .</a:t>
            </a:r>
            <a:endParaRPr lang="vi-VN"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z="2800" smtClean="0">
                <a:latin typeface="Arial" charset="0"/>
              </a:rPr>
              <a:t>Kể chuyện</a:t>
            </a:r>
            <a:endParaRPr lang="vi-VN" sz="2800" smtClean="0">
              <a:latin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371600"/>
            <a:ext cx="8229600" cy="762000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vi-VN" sz="28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Kể chuyện được chứng kiến hoặc tham gia.</a:t>
            </a:r>
          </a:p>
          <a:p>
            <a:pPr>
              <a:defRPr/>
            </a:pPr>
            <a:endParaRPr lang="vi-VN" sz="2800" smtClean="0"/>
          </a:p>
          <a:p>
            <a:pPr>
              <a:defRPr/>
            </a:pPr>
            <a:endParaRPr lang="vi-VN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>
                <a:latin typeface="Arial" charset="0"/>
              </a:rPr>
              <a:t>Kể chuyện</a:t>
            </a:r>
            <a:endParaRPr lang="vi-VN" sz="2800" smtClean="0">
              <a:latin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609600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en-US" sz="2800" b="1" kern="10" smtClean="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Arial"/>
                <a:cs typeface="Times New Roman"/>
              </a:rPr>
              <a:t>   </a:t>
            </a:r>
            <a:r>
              <a:rPr lang="vi-VN" sz="2800" b="1" kern="10" smtClean="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cs typeface="Times New Roman"/>
              </a:rPr>
              <a:t>Kể chuyện được chứng kiến hoặc tham gia.</a:t>
            </a:r>
          </a:p>
          <a:p>
            <a:pPr>
              <a:defRPr/>
            </a:pPr>
            <a:endParaRPr lang="vi-VN" sz="2800"/>
          </a:p>
        </p:txBody>
      </p:sp>
      <p:sp>
        <p:nvSpPr>
          <p:cNvPr id="5124" name="TextBox 3"/>
          <p:cNvSpPr txBox="1">
            <a:spLocks noChangeArrowheads="1"/>
          </p:cNvSpPr>
          <p:nvPr/>
        </p:nvSpPr>
        <p:spPr bwMode="auto">
          <a:xfrm>
            <a:off x="381000" y="2590800"/>
            <a:ext cx="8613775" cy="223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/>
              <a:t>Chuyện được chứng kiến , tham gia là chuyện </a:t>
            </a:r>
          </a:p>
          <a:p>
            <a:pPr>
              <a:lnSpc>
                <a:spcPct val="150000"/>
              </a:lnSpc>
            </a:pPr>
            <a:r>
              <a:rPr lang="en-US" sz="2400" b="1"/>
              <a:t>em được thấy tận mắt hành động của nhân vật </a:t>
            </a:r>
          </a:p>
          <a:p>
            <a:pPr>
              <a:lnSpc>
                <a:spcPct val="150000"/>
              </a:lnSpc>
            </a:pPr>
            <a:r>
              <a:rPr lang="en-US" sz="2400" b="1"/>
              <a:t>có thực trong cuộc sống hoặc chính em </a:t>
            </a:r>
          </a:p>
          <a:p>
            <a:pPr>
              <a:lnSpc>
                <a:spcPct val="150000"/>
              </a:lnSpc>
            </a:pPr>
            <a:r>
              <a:rPr lang="en-US" sz="2400" b="1"/>
              <a:t>là nhân vật trong câu chuyện đó . </a:t>
            </a:r>
            <a:endParaRPr lang="vi-VN"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1616075" y="180975"/>
            <a:ext cx="18843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/>
              <a:t>Kể chuyện</a:t>
            </a:r>
          </a:p>
        </p:txBody>
      </p:sp>
      <p:sp>
        <p:nvSpPr>
          <p:cNvPr id="20485" name="WordArt 5"/>
          <p:cNvSpPr>
            <a:spLocks noChangeArrowheads="1" noChangeShapeType="1" noTextEdit="1"/>
          </p:cNvSpPr>
          <p:nvPr/>
        </p:nvSpPr>
        <p:spPr bwMode="auto">
          <a:xfrm>
            <a:off x="1295400" y="1066800"/>
            <a:ext cx="65532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Kể chuyện được chứng kiến hoặc tham gia.</a:t>
            </a:r>
            <a:endParaRPr lang="en-US" sz="3600" b="1" kern="10">
              <a:ln w="9525">
                <a:noFill/>
                <a:round/>
                <a:headEnd/>
                <a:tailEnd/>
              </a:ln>
              <a:solidFill>
                <a:srgbClr val="0000FF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>
            <a:off x="3937000" y="1828800"/>
            <a:ext cx="1524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>
            <a:off x="6477000" y="1828800"/>
            <a:ext cx="1295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381000" y="2133600"/>
            <a:ext cx="8559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000" b="1">
                <a:solidFill>
                  <a:schemeClr val="hlink"/>
                </a:solidFill>
              </a:rPr>
              <a:t>Đề bài</a:t>
            </a:r>
            <a:r>
              <a:rPr lang="en-US" sz="3000" b="1"/>
              <a:t>: Kể chuyện về một                        của     </a:t>
            </a:r>
          </a:p>
          <a:p>
            <a:pPr algn="ctr"/>
            <a:r>
              <a:rPr lang="en-US" sz="3000" b="1"/>
              <a:t>hoặc của                         </a:t>
            </a: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5181600" y="2133600"/>
            <a:ext cx="2443163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000" b="1"/>
              <a:t>ước mơ đẹp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8347075" y="2108200"/>
            <a:ext cx="73342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000" b="1"/>
              <a:t>em</a:t>
            </a: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4216400" y="2603500"/>
            <a:ext cx="3763963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000" b="1"/>
              <a:t>bạn bè, người thân.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10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10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1000" fill="hold"/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 animBg="1"/>
      <p:bldP spid="20486" grpId="0" animBg="1"/>
      <p:bldP spid="20487" grpId="0" animBg="1"/>
      <p:bldP spid="20490" grpId="0"/>
      <p:bldP spid="20491" grpId="0"/>
      <p:bldP spid="20491" grpId="1"/>
      <p:bldP spid="20492" grpId="0"/>
      <p:bldP spid="20492" grpId="1"/>
      <p:bldP spid="20493" grpId="0"/>
      <p:bldP spid="2049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4"/>
          <p:cNvSpPr>
            <a:spLocks noChangeArrowheads="1" noChangeShapeType="1" noTextEdit="1"/>
          </p:cNvSpPr>
          <p:nvPr/>
        </p:nvSpPr>
        <p:spPr bwMode="auto">
          <a:xfrm>
            <a:off x="1447800" y="228600"/>
            <a:ext cx="65532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Kể chuyện được chứng kiến hoặc tham gia.</a:t>
            </a:r>
            <a:endParaRPr lang="en-US" sz="3600" b="1" kern="10">
              <a:ln w="9525">
                <a:noFill/>
                <a:round/>
                <a:headEnd/>
                <a:tailEnd/>
              </a:ln>
              <a:solidFill>
                <a:srgbClr val="0000FF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609600" y="1295400"/>
            <a:ext cx="69453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400" b="1">
                <a:solidFill>
                  <a:srgbClr val="FF0000"/>
                </a:solidFill>
              </a:rPr>
              <a:t>Hướng dẫn xây dựng cốt truyện: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31838"/>
          </a:xfrm>
        </p:spPr>
        <p:txBody>
          <a:bodyPr/>
          <a:lstStyle/>
          <a:p>
            <a:r>
              <a:rPr lang="en-US" sz="2800" b="1" smtClean="0">
                <a:latin typeface="Arial" charset="0"/>
              </a:rPr>
              <a:t>Nguyên nhân nào làm nảy sinh ước mơ đẹp?</a:t>
            </a:r>
          </a:p>
        </p:txBody>
      </p:sp>
      <p:graphicFrame>
        <p:nvGraphicFramePr>
          <p:cNvPr id="26627" name="Organization Chart 3"/>
          <p:cNvGraphicFramePr>
            <a:graphicFrameLocks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ompatibility">
            <com:legacyDrawing xmlns:com="http://schemas.openxmlformats.org/drawingml/2006/compatibility" spid="_x0000_s1026"/>
          </a:graphicData>
        </a:graphic>
      </p:graphicFrame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685800" y="1828800"/>
            <a:ext cx="152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Mẫu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Dgm spid="26627" grpId="0"/>
      <p:bldP spid="266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xfrm>
            <a:off x="0" y="152400"/>
            <a:ext cx="8610600" cy="1295400"/>
          </a:xfrm>
        </p:spPr>
        <p:txBody>
          <a:bodyPr/>
          <a:lstStyle/>
          <a:p>
            <a:r>
              <a:rPr lang="en-US" sz="3200" b="1" smtClean="0">
                <a:latin typeface="Arial" charset="0"/>
              </a:rPr>
              <a:t>Để đạt được ước mơ thì em, bạn bè,người thân phải cố gắng như thế nào?</a:t>
            </a:r>
          </a:p>
        </p:txBody>
      </p:sp>
      <p:sp>
        <p:nvSpPr>
          <p:cNvPr id="27651" name="Oval 3"/>
          <p:cNvSpPr>
            <a:spLocks noChangeArrowheads="1"/>
          </p:cNvSpPr>
          <p:nvPr/>
        </p:nvSpPr>
        <p:spPr bwMode="auto">
          <a:xfrm>
            <a:off x="381000" y="3048000"/>
            <a:ext cx="2743200" cy="9906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914400" y="3276600"/>
            <a:ext cx="274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Học sinh</a:t>
            </a:r>
          </a:p>
        </p:txBody>
      </p:sp>
      <p:sp>
        <p:nvSpPr>
          <p:cNvPr id="27653" name="Oval 5"/>
          <p:cNvSpPr>
            <a:spLocks noChangeArrowheads="1"/>
          </p:cNvSpPr>
          <p:nvPr/>
        </p:nvSpPr>
        <p:spPr bwMode="auto">
          <a:xfrm>
            <a:off x="5867400" y="2895600"/>
            <a:ext cx="2819400" cy="11430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6248400" y="2971800"/>
            <a:ext cx="2819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Vận động viên</a:t>
            </a:r>
          </a:p>
          <a:p>
            <a:pPr>
              <a:spcBef>
                <a:spcPct val="50000"/>
              </a:spcBef>
            </a:pPr>
            <a:r>
              <a:rPr lang="en-US" sz="2400"/>
              <a:t>      bơi lội</a:t>
            </a:r>
          </a:p>
        </p:txBody>
      </p:sp>
      <p:sp>
        <p:nvSpPr>
          <p:cNvPr id="27655" name="AutoShape 7"/>
          <p:cNvSpPr>
            <a:spLocks noChangeArrowheads="1"/>
          </p:cNvSpPr>
          <p:nvPr/>
        </p:nvSpPr>
        <p:spPr bwMode="auto">
          <a:xfrm>
            <a:off x="3276600" y="3429000"/>
            <a:ext cx="2438400" cy="228600"/>
          </a:xfrm>
          <a:prstGeom prst="rightArrow">
            <a:avLst>
              <a:gd name="adj1" fmla="val 50000"/>
              <a:gd name="adj2" fmla="val 266667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7656" name="AutoShape 8"/>
          <p:cNvSpPr>
            <a:spLocks noChangeArrowheads="1"/>
          </p:cNvSpPr>
          <p:nvPr/>
        </p:nvSpPr>
        <p:spPr bwMode="auto">
          <a:xfrm>
            <a:off x="2971800" y="1447800"/>
            <a:ext cx="2819400" cy="91440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3048000" y="1447800"/>
            <a:ext cx="27432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Tham gia câu lạc bộ</a:t>
            </a:r>
          </a:p>
          <a:p>
            <a:pPr>
              <a:spcBef>
                <a:spcPct val="50000"/>
              </a:spcBef>
            </a:pPr>
            <a:r>
              <a:rPr lang="en-US" sz="2000"/>
              <a:t>          bơi lội</a:t>
            </a:r>
          </a:p>
        </p:txBody>
      </p:sp>
      <p:sp>
        <p:nvSpPr>
          <p:cNvPr id="27658" name="AutoShape 10"/>
          <p:cNvSpPr>
            <a:spLocks noChangeArrowheads="1"/>
          </p:cNvSpPr>
          <p:nvPr/>
        </p:nvSpPr>
        <p:spPr bwMode="auto">
          <a:xfrm>
            <a:off x="2971800" y="2438400"/>
            <a:ext cx="2819400" cy="914400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3048000" y="2590800"/>
            <a:ext cx="2743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Luyện tập chăm chỉ</a:t>
            </a:r>
          </a:p>
        </p:txBody>
      </p:sp>
      <p:pic>
        <p:nvPicPr>
          <p:cNvPr id="27660" name="Picture 12" descr="Jaroenrattanatarak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4041775"/>
            <a:ext cx="3429000" cy="243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1" grpId="0" animBg="1"/>
      <p:bldP spid="27652" grpId="0"/>
      <p:bldP spid="27653" grpId="0" animBg="1"/>
      <p:bldP spid="27654" grpId="0"/>
      <p:bldP spid="27655" grpId="0" animBg="1"/>
      <p:bldP spid="27656" grpId="0" animBg="1"/>
      <p:bldP spid="27657" grpId="0"/>
      <p:bldP spid="27658" grpId="0" animBg="1"/>
      <p:bldP spid="2765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5512"/>
          </a:xfrm>
        </p:spPr>
        <p:txBody>
          <a:bodyPr/>
          <a:lstStyle/>
          <a:p>
            <a:r>
              <a:rPr lang="en-US" sz="2800" b="1" smtClean="0">
                <a:latin typeface="Arial" charset="0"/>
              </a:rPr>
              <a:t>Để đạt ước mơ đẹp thì em,bạn bè,người thân phải vượt qua những khó khăn gì</a:t>
            </a:r>
            <a:r>
              <a:rPr lang="en-US" sz="2800" smtClean="0">
                <a:latin typeface="Arial" charset="0"/>
              </a:rPr>
              <a:t>?</a:t>
            </a:r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0" y="2514600"/>
            <a:ext cx="2438400" cy="1295400"/>
          </a:xfrm>
          <a:prstGeom prst="flowChartPredefined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 sz="1600"/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3429000" y="2514600"/>
            <a:ext cx="2362200" cy="1295400"/>
          </a:xfrm>
          <a:prstGeom prst="flowChartPredefined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 sz="1600"/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2514600" y="2895600"/>
            <a:ext cx="685800" cy="381000"/>
          </a:xfrm>
          <a:prstGeom prst="rightArrow">
            <a:avLst>
              <a:gd name="adj1" fmla="val 50000"/>
              <a:gd name="adj2" fmla="val 45000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 sz="1600"/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304800" y="2590800"/>
            <a:ext cx="1981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Em học chưa tốt môn toán</a:t>
            </a:r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3657600" y="2667000"/>
            <a:ext cx="1905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Học sinh giỏi toán</a:t>
            </a:r>
          </a:p>
        </p:txBody>
      </p:sp>
      <p:sp>
        <p:nvSpPr>
          <p:cNvPr id="28680" name="AutoShape 8"/>
          <p:cNvSpPr>
            <a:spLocks noChangeArrowheads="1"/>
          </p:cNvSpPr>
          <p:nvPr/>
        </p:nvSpPr>
        <p:spPr bwMode="auto">
          <a:xfrm>
            <a:off x="6629400" y="2514600"/>
            <a:ext cx="2514600" cy="1295400"/>
          </a:xfrm>
          <a:prstGeom prst="flowChartPredefined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 sz="1600"/>
          </a:p>
        </p:txBody>
      </p:sp>
      <p:sp>
        <p:nvSpPr>
          <p:cNvPr id="28681" name="AutoShape 9"/>
          <p:cNvSpPr>
            <a:spLocks noChangeArrowheads="1"/>
          </p:cNvSpPr>
          <p:nvPr/>
        </p:nvSpPr>
        <p:spPr bwMode="auto">
          <a:xfrm>
            <a:off x="5867400" y="2971800"/>
            <a:ext cx="685800" cy="381000"/>
          </a:xfrm>
          <a:prstGeom prst="rightArrow">
            <a:avLst>
              <a:gd name="adj1" fmla="val 50000"/>
              <a:gd name="adj2" fmla="val 45000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 sz="1600"/>
          </a:p>
        </p:txBody>
      </p: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6934200" y="2514600"/>
            <a:ext cx="1905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Em được đi thi học sinh giỏi toán.</a:t>
            </a:r>
          </a:p>
        </p:txBody>
      </p:sp>
      <p:sp>
        <p:nvSpPr>
          <p:cNvPr id="28683" name="AutoShape 11"/>
          <p:cNvSpPr>
            <a:spLocks noChangeArrowheads="1"/>
          </p:cNvSpPr>
          <p:nvPr/>
        </p:nvSpPr>
        <p:spPr bwMode="auto">
          <a:xfrm>
            <a:off x="1600200" y="1524000"/>
            <a:ext cx="2743200" cy="609600"/>
          </a:xfrm>
          <a:prstGeom prst="flowChartTerminator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 sz="1600"/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1600200" y="1752600"/>
            <a:ext cx="2743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28685" name="Text Box 13"/>
          <p:cNvSpPr txBox="1">
            <a:spLocks noChangeArrowheads="1"/>
          </p:cNvSpPr>
          <p:nvPr/>
        </p:nvSpPr>
        <p:spPr bwMode="auto">
          <a:xfrm>
            <a:off x="1676400" y="1600200"/>
            <a:ext cx="2743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Rèn luyện bài tập</a:t>
            </a:r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>
            <a:off x="2971800" y="2209800"/>
            <a:ext cx="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pic>
        <p:nvPicPr>
          <p:cNvPr id="28687" name="Picture 15" descr="small_1222492311_nv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3733800"/>
            <a:ext cx="215265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86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5" grpId="0" animBg="1"/>
      <p:bldP spid="28676" grpId="0" animBg="1"/>
      <p:bldP spid="28677" grpId="0" animBg="1"/>
      <p:bldP spid="28678" grpId="0"/>
      <p:bldP spid="28680" grpId="0" animBg="1"/>
      <p:bldP spid="28681" grpId="0" animBg="1"/>
      <p:bldP spid="28682" grpId="0"/>
      <p:bldP spid="28683" grpId="0" animBg="1"/>
      <p:bldP spid="28685" grpId="0"/>
      <p:bldP spid="2868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381000" y="3352800"/>
            <a:ext cx="61531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000" b="1">
                <a:solidFill>
                  <a:schemeClr val="hlink"/>
                </a:solidFill>
              </a:rPr>
              <a:t>- Những cố gắng để đạt ước mơ.</a:t>
            </a:r>
            <a:endParaRPr lang="en-US" sz="3000" b="1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381000" y="4191000"/>
            <a:ext cx="7569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-"/>
            </a:pPr>
            <a:r>
              <a:rPr lang="en-US" sz="3000" b="1">
                <a:solidFill>
                  <a:schemeClr val="hlink"/>
                </a:solidFill>
              </a:rPr>
              <a:t> Những khó khăn đã vượt qua, ước mơ </a:t>
            </a:r>
          </a:p>
          <a:p>
            <a:r>
              <a:rPr lang="en-US" sz="3000" b="1">
                <a:solidFill>
                  <a:schemeClr val="hlink"/>
                </a:solidFill>
              </a:rPr>
              <a:t>đã đạt được.</a:t>
            </a:r>
            <a:endParaRPr lang="en-US" sz="3000" b="1"/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381000" y="2438400"/>
            <a:ext cx="695642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000" b="1">
                <a:solidFill>
                  <a:schemeClr val="hlink"/>
                </a:solidFill>
              </a:rPr>
              <a:t>- Nguyên nhân nảy sinh ước mơ đẹp.</a:t>
            </a:r>
            <a:endParaRPr lang="en-US" sz="3000" b="1"/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609600" y="1295400"/>
            <a:ext cx="69453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400" b="1">
                <a:solidFill>
                  <a:srgbClr val="FF0000"/>
                </a:solidFill>
              </a:rPr>
              <a:t>Hướng dẫn xây dựng cốt truyện:</a:t>
            </a:r>
          </a:p>
        </p:txBody>
      </p:sp>
      <p:sp>
        <p:nvSpPr>
          <p:cNvPr id="10246" name="WordArt 8"/>
          <p:cNvSpPr>
            <a:spLocks noChangeArrowheads="1" noChangeShapeType="1" noTextEdit="1"/>
          </p:cNvSpPr>
          <p:nvPr/>
        </p:nvSpPr>
        <p:spPr bwMode="auto">
          <a:xfrm>
            <a:off x="1447800" y="228600"/>
            <a:ext cx="65532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Kể chuyện được chứng kiến hoặc tham gia.</a:t>
            </a:r>
            <a:endParaRPr lang="en-US" sz="3600" b="1" kern="10">
              <a:ln w="9525">
                <a:noFill/>
                <a:round/>
                <a:headEnd/>
                <a:tailEnd/>
              </a:ln>
              <a:solidFill>
                <a:srgbClr val="0000FF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10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0" grpId="0"/>
      <p:bldP spid="29701" grpId="0"/>
      <p:bldP spid="29702" grpId="0"/>
      <p:bldP spid="2970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586</Words>
  <Application>Microsoft Office PowerPoint</Application>
  <PresentationFormat>On-screen Show (4:3)</PresentationFormat>
  <Paragraphs>84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Times New Roman</vt:lpstr>
      <vt:lpstr>Comic Sans MS</vt:lpstr>
      <vt:lpstr>Office Theme</vt:lpstr>
      <vt:lpstr>Slide 1</vt:lpstr>
      <vt:lpstr>Kể chuyện</vt:lpstr>
      <vt:lpstr>Kể chuyện</vt:lpstr>
      <vt:lpstr>Slide 4</vt:lpstr>
      <vt:lpstr>Slide 5</vt:lpstr>
      <vt:lpstr>Nguyên nhân nào làm nảy sinh ước mơ đẹp?</vt:lpstr>
      <vt:lpstr>Để đạt được ước mơ thì em, bạn bè,người thân phải cố gắng như thế nào?</vt:lpstr>
      <vt:lpstr>Để đạt ước mơ đẹp thì em,bạn bè,người thân phải vượt qua những khó khăn gì?</vt:lpstr>
      <vt:lpstr>Slide 9</vt:lpstr>
      <vt:lpstr>Slide 10</vt:lpstr>
      <vt:lpstr>Slide 11</vt:lpstr>
      <vt:lpstr>Slide 12</vt:lpstr>
      <vt:lpstr>Slide 13</vt:lpstr>
      <vt:lpstr>Slide 14</vt:lpstr>
      <vt:lpstr>Slide 15</vt:lpstr>
      <vt:lpstr> Kể chuyện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CSTeam</cp:lastModifiedBy>
  <cp:revision>25</cp:revision>
  <dcterms:created xsi:type="dcterms:W3CDTF">2010-08-03T04:54:30Z</dcterms:created>
  <dcterms:modified xsi:type="dcterms:W3CDTF">2016-06-30T02:53:03Z</dcterms:modified>
</cp:coreProperties>
</file>