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58" r:id="rId3"/>
    <p:sldId id="259" r:id="rId4"/>
    <p:sldId id="260" r:id="rId5"/>
    <p:sldId id="274" r:id="rId6"/>
    <p:sldId id="275" r:id="rId7"/>
    <p:sldId id="261" r:id="rId8"/>
    <p:sldId id="262" r:id="rId9"/>
    <p:sldId id="263" r:id="rId10"/>
    <p:sldId id="276" r:id="rId11"/>
    <p:sldId id="264" r:id="rId12"/>
    <p:sldId id="265" r:id="rId13"/>
    <p:sldId id="272" r:id="rId14"/>
    <p:sldId id="266" r:id="rId15"/>
    <p:sldId id="277" r:id="rId16"/>
    <p:sldId id="267" r:id="rId17"/>
    <p:sldId id="268" r:id="rId18"/>
    <p:sldId id="269" r:id="rId19"/>
    <p:sldId id="271"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C3BEF-3B90-4A12-99AE-51AECCEDBBDA}" type="datetimeFigureOut">
              <a:rPr lang="en-US" smtClean="0"/>
              <a:pPr/>
              <a:t>09/10/2021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0BC60-B1C5-4FC9-8CA2-BEADD83F61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Gọi</a:t>
            </a:r>
            <a:r>
              <a:rPr lang="en-US" baseline="0" dirty="0" smtClean="0"/>
              <a:t> HS </a:t>
            </a:r>
            <a:r>
              <a:rPr lang="en-US" baseline="0" dirty="0" err="1" smtClean="0"/>
              <a:t>nêu</a:t>
            </a:r>
            <a:r>
              <a:rPr lang="en-US" baseline="0" dirty="0" smtClean="0"/>
              <a:t> </a:t>
            </a:r>
            <a:r>
              <a:rPr lang="en-US" baseline="0" dirty="0" err="1" smtClean="0"/>
              <a:t>theo</a:t>
            </a:r>
            <a:r>
              <a:rPr lang="en-US" baseline="0" dirty="0" smtClean="0"/>
              <a:t> </a:t>
            </a:r>
            <a:r>
              <a:rPr lang="en-US" baseline="0" dirty="0" err="1" smtClean="0"/>
              <a:t>từng</a:t>
            </a:r>
            <a:r>
              <a:rPr lang="en-US" baseline="0" dirty="0" smtClean="0"/>
              <a:t> </a:t>
            </a:r>
            <a:r>
              <a:rPr lang="en-US" baseline="0" dirty="0" err="1" smtClean="0"/>
              <a:t>ảnh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4F0BC60-B1C5-4FC9-8CA2-BEADD83F613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27018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9470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211674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28324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22395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10169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7277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424490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7512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6094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pPr/>
              <a:t>09/10/2021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381547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67D2-C9A0-45D1-B327-7DF3BFECF9D5}" type="datetimeFigureOut">
              <a:rPr lang="en-US" smtClean="0"/>
              <a:pPr/>
              <a:t>09/10/2021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D9A6-087B-4D1D-8488-B10B81102922}" type="slidenum">
              <a:rPr lang="en-US" smtClean="0"/>
              <a:pPr/>
              <a:t>‹#›</a:t>
            </a:fld>
            <a:endParaRPr lang="en-US"/>
          </a:p>
        </p:txBody>
      </p:sp>
    </p:spTree>
    <p:extLst>
      <p:ext uri="{BB962C8B-B14F-4D97-AF65-F5344CB8AC3E}">
        <p14:creationId xmlns="" xmlns:p14="http://schemas.microsoft.com/office/powerpoint/2010/main" val="34906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fontAlgn="auto">
              <a:spcAft>
                <a:spcPts val="0"/>
              </a:spcAft>
              <a:defRPr/>
            </a:pPr>
            <a:endParaRPr lang="vi-VN" smtClean="0">
              <a:solidFill>
                <a:schemeClr val="tx2">
                  <a:satMod val="130000"/>
                </a:schemeClr>
              </a:solidFill>
              <a:latin typeface="Times New Roman" pitchFamily="18" charset="0"/>
              <a:cs typeface="Times New Roman" pitchFamily="18" charset="0"/>
            </a:endParaRPr>
          </a:p>
        </p:txBody>
      </p:sp>
      <p:sp>
        <p:nvSpPr>
          <p:cNvPr id="2051" name="Rectangle 3"/>
          <p:cNvSpPr>
            <a:spLocks noGrp="1" noChangeArrowheads="1"/>
          </p:cNvSpPr>
          <p:nvPr>
            <p:ph idx="1"/>
          </p:nvPr>
        </p:nvSpPr>
        <p:spPr/>
        <p:txBody>
          <a:bodyPr/>
          <a:lstStyle/>
          <a:p>
            <a:endParaRPr lang="vi-VN" smtClean="0">
              <a:latin typeface="Times New Roman" pitchFamily="18" charset="0"/>
              <a:cs typeface="Times New Roman" pitchFamily="18" charset="0"/>
            </a:endParaRPr>
          </a:p>
        </p:txBody>
      </p:sp>
      <p:sp>
        <p:nvSpPr>
          <p:cNvPr id="2055" name="Text Box 8"/>
          <p:cNvSpPr txBox="1">
            <a:spLocks noChangeArrowheads="1"/>
          </p:cNvSpPr>
          <p:nvPr/>
        </p:nvSpPr>
        <p:spPr bwMode="auto">
          <a:xfrm>
            <a:off x="76200" y="1905000"/>
            <a:ext cx="9067800" cy="1477963"/>
          </a:xfrm>
          <a:prstGeom prst="rect">
            <a:avLst/>
          </a:prstGeom>
          <a:noFill/>
          <a:ln w="9525">
            <a:noFill/>
            <a:miter lim="800000"/>
            <a:headEnd/>
            <a:tailEnd/>
          </a:ln>
        </p:spPr>
        <p:txBody>
          <a:bodyPr>
            <a:spAutoFit/>
          </a:bodyPr>
          <a:lstStyle/>
          <a:p>
            <a:pPr algn="ctr">
              <a:spcBef>
                <a:spcPct val="50000"/>
              </a:spcBef>
            </a:pPr>
            <a:r>
              <a:rPr lang="en-US" sz="3600" b="1">
                <a:solidFill>
                  <a:srgbClr val="FF6600"/>
                </a:solidFill>
                <a:latin typeface="Times New Roman" pitchFamily="18" charset="0"/>
                <a:cs typeface="Times New Roman" pitchFamily="18" charset="0"/>
              </a:rPr>
              <a:t>CHÀO ĐÓN CÁC EM HỌC SINH</a:t>
            </a:r>
          </a:p>
          <a:p>
            <a:pPr algn="ctr">
              <a:spcBef>
                <a:spcPct val="50000"/>
              </a:spcBef>
            </a:pPr>
            <a:r>
              <a:rPr lang="en-US" sz="3600" b="1">
                <a:solidFill>
                  <a:srgbClr val="FF6600"/>
                </a:solidFill>
                <a:latin typeface="Times New Roman" pitchFamily="18" charset="0"/>
                <a:cs typeface="Times New Roman" pitchFamily="18" charset="0"/>
              </a:rPr>
              <a:t>ĐẾN VỚI TIẾT HỌC HÔM NAY!</a:t>
            </a:r>
          </a:p>
        </p:txBody>
      </p:sp>
      <p:pic>
        <p:nvPicPr>
          <p:cNvPr id="49165" name="07 Em yeu truong em.wma">
            <a:hlinkClick r:id="" action="ppaction://media"/>
          </p:cNvPr>
          <p:cNvPicPr>
            <a:picLocks noRot="1" noChangeAspect="1" noChangeArrowheads="1"/>
          </p:cNvPicPr>
          <p:nvPr>
            <a:audioFile r:link="rId1"/>
          </p:nvPr>
        </p:nvPicPr>
        <p:blipFill>
          <a:blip r:embed="rId3"/>
          <a:srcRect/>
          <a:stretch>
            <a:fillRect/>
          </a:stretch>
        </p:blipFill>
        <p:spPr bwMode="auto">
          <a:xfrm>
            <a:off x="7391400" y="6019800"/>
            <a:ext cx="304800" cy="304800"/>
          </a:xfrm>
          <a:prstGeom prst="rect">
            <a:avLst/>
          </a:prstGeom>
          <a:noFill/>
          <a:ln w="9525">
            <a:noFill/>
            <a:miter lim="800000"/>
            <a:headEnd/>
            <a:tailEnd/>
          </a:ln>
        </p:spPr>
      </p:pic>
      <p:pic>
        <p:nvPicPr>
          <p:cNvPr id="2057" name="Picture 14" descr="1018265obiutmb6vk"/>
          <p:cNvPicPr>
            <a:picLocks noChangeAspect="1" noChangeArrowheads="1" noCrop="1"/>
          </p:cNvPicPr>
          <p:nvPr/>
        </p:nvPicPr>
        <p:blipFill>
          <a:blip r:embed="rId4"/>
          <a:srcRect/>
          <a:stretch>
            <a:fillRect/>
          </a:stretch>
        </p:blipFill>
        <p:spPr bwMode="auto">
          <a:xfrm rot="10800000">
            <a:off x="533400" y="3581400"/>
            <a:ext cx="762000" cy="2852738"/>
          </a:xfrm>
          <a:prstGeom prst="rect">
            <a:avLst/>
          </a:prstGeom>
          <a:noFill/>
          <a:ln w="9525">
            <a:noFill/>
            <a:miter lim="800000"/>
            <a:headEnd/>
            <a:tailEnd/>
          </a:ln>
        </p:spPr>
      </p:pic>
      <p:pic>
        <p:nvPicPr>
          <p:cNvPr id="2058" name="Picture 15" descr="1018265obiutmb6vk"/>
          <p:cNvPicPr>
            <a:picLocks noChangeAspect="1" noChangeArrowheads="1" noCrop="1"/>
          </p:cNvPicPr>
          <p:nvPr/>
        </p:nvPicPr>
        <p:blipFill>
          <a:blip r:embed="rId4"/>
          <a:srcRect/>
          <a:stretch>
            <a:fillRect/>
          </a:stretch>
        </p:blipFill>
        <p:spPr bwMode="auto">
          <a:xfrm rot="-5400000">
            <a:off x="1143000" y="4876800"/>
            <a:ext cx="762000" cy="2133600"/>
          </a:xfrm>
          <a:prstGeom prst="rect">
            <a:avLst/>
          </a:prstGeom>
          <a:noFill/>
          <a:ln w="9525">
            <a:noFill/>
            <a:miter lim="800000"/>
            <a:headEnd/>
            <a:tailEnd/>
          </a:ln>
        </p:spPr>
      </p:pic>
      <p:sp>
        <p:nvSpPr>
          <p:cNvPr id="2059" name="WordArt 19"/>
          <p:cNvSpPr>
            <a:spLocks noChangeArrowheads="1" noChangeShapeType="1" noTextEdit="1"/>
          </p:cNvSpPr>
          <p:nvPr/>
        </p:nvSpPr>
        <p:spPr bwMode="auto">
          <a:xfrm>
            <a:off x="2667000" y="3884613"/>
            <a:ext cx="4267200" cy="1220787"/>
          </a:xfrm>
          <a:prstGeom prst="rect">
            <a:avLst/>
          </a:prstGeom>
        </p:spPr>
        <p:txBody>
          <a:bodyPr wrap="none" fromWordArt="1">
            <a:prstTxWarp prst="textCanDown">
              <a:avLst>
                <a:gd name="adj" fmla="val 33333"/>
              </a:avLst>
            </a:prstTxWarp>
          </a:bodyPr>
          <a:lstStyle/>
          <a:p>
            <a:pPr algn="ctr"/>
            <a:r>
              <a:rPr lang="en-US" sz="3600" kern="10">
                <a:ln w="9525">
                  <a:solidFill>
                    <a:srgbClr val="0000FF"/>
                  </a:solidFill>
                  <a:round/>
                  <a:headEnd/>
                  <a:tailEnd/>
                </a:ln>
                <a:solidFill>
                  <a:srgbClr val="0000FF"/>
                </a:solidFill>
                <a:latin typeface="Times New Roman"/>
                <a:cs typeface="Times New Roman"/>
              </a:rPr>
              <a:t>KHOA HỌC 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2133600" y="2286000"/>
            <a:ext cx="5715000" cy="175260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4400" b="1" i="1" dirty="0" err="1" smtClean="0">
                <a:solidFill>
                  <a:srgbClr val="C00000"/>
                </a:solidFill>
                <a:latin typeface="Times New Roman" pitchFamily="18" charset="0"/>
                <a:cs typeface="Times New Roman" pitchFamily="18" charset="0"/>
              </a:rPr>
              <a:t>THỰC</a:t>
            </a:r>
            <a:r>
              <a:rPr lang="en-US" sz="4400" b="1" i="1" dirty="0" smtClean="0">
                <a:solidFill>
                  <a:srgbClr val="C00000"/>
                </a:solidFill>
                <a:latin typeface="Times New Roman" pitchFamily="18" charset="0"/>
                <a:cs typeface="Times New Roman" pitchFamily="18" charset="0"/>
              </a:rPr>
              <a:t> </a:t>
            </a:r>
            <a:r>
              <a:rPr lang="en-US" sz="4400" b="1" i="1" dirty="0" err="1" smtClean="0">
                <a:solidFill>
                  <a:srgbClr val="C00000"/>
                </a:solidFill>
                <a:latin typeface="Times New Roman" pitchFamily="18" charset="0"/>
                <a:cs typeface="Times New Roman" pitchFamily="18" charset="0"/>
              </a:rPr>
              <a:t>HÀNH</a:t>
            </a:r>
            <a:endParaRPr lang="en-US" sz="44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nhomdo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2825" y="889001"/>
            <a:ext cx="4572000" cy="3486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52400" y="5054600"/>
            <a:ext cx="8839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3200" dirty="0" err="1" smtClean="0">
                <a:solidFill>
                  <a:srgbClr val="002060"/>
                </a:solidFill>
                <a:latin typeface="Times New Roman" pitchFamily="18" charset="0"/>
                <a:cs typeface="Times New Roman" pitchFamily="18" charset="0"/>
              </a:rPr>
              <a:t>Nối</a:t>
            </a:r>
            <a:r>
              <a:rPr lang="vi-VN" sz="3200" dirty="0" smtClean="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câu trả lời tương ứng với từng câu </a:t>
            </a:r>
            <a:r>
              <a:rPr lang="vi-VN" sz="3200" dirty="0" smtClean="0">
                <a:solidFill>
                  <a:srgbClr val="002060"/>
                </a:solidFill>
                <a:latin typeface="Times New Roman" pitchFamily="18" charset="0"/>
                <a:cs typeface="Times New Roman" pitchFamily="18" charset="0"/>
              </a:rPr>
              <a:t>hỏi.</a:t>
            </a:r>
            <a:endParaRPr lang="vi-VN" sz="32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88232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edg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584575" y="152400"/>
            <a:ext cx="5254625" cy="1477328"/>
          </a:xfrm>
          <a:prstGeom prst="rect">
            <a:avLst/>
          </a:prstGeom>
          <a:solidFill>
            <a:srgbClr val="00FFFF">
              <a:alpha val="4901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Phải biết tất cả những rủi ro khi sử dụng thuốc đó;</a:t>
            </a:r>
          </a:p>
          <a:p>
            <a:pPr algn="just" eaLnBrk="1" hangingPunct="1"/>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923330"/>
          </a:xfrm>
          <a:prstGeom prst="rect">
            <a:avLst/>
          </a:prstGeom>
          <a:solidFill>
            <a:srgbClr val="00FFFF">
              <a:alpha val="4901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200329"/>
          </a:xfrm>
          <a:prstGeom prst="rect">
            <a:avLst/>
          </a:prstGeom>
          <a:solidFill>
            <a:srgbClr val="00FFFF">
              <a:alpha val="49019"/>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biét chắc cách dùng , liều lượng dùng;</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646331"/>
          </a:xfrm>
          <a:prstGeom prst="rect">
            <a:avLst/>
          </a:prstGeom>
          <a:solidFill>
            <a:srgbClr val="00FFFF">
              <a:alpha val="49019"/>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đưược bệnh, ngược lại làm cho bệnh nặng hơn hoặc dẫn đến chết</a:t>
            </a:r>
          </a:p>
        </p:txBody>
      </p:sp>
    </p:spTree>
    <p:extLst>
      <p:ext uri="{BB962C8B-B14F-4D97-AF65-F5344CB8AC3E}">
        <p14:creationId xmlns="" xmlns:p14="http://schemas.microsoft.com/office/powerpoint/2010/main" val="321042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657600" y="152400"/>
            <a:ext cx="5181600" cy="1477328"/>
          </a:xfrm>
          <a:prstGeom prst="rect">
            <a:avLst/>
          </a:prstGeom>
          <a:solidFill>
            <a:srgbClr val="00FFFF">
              <a:alpha val="4901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a/- Tuân theo sự chỉ định của bác sĩ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Phải biết tất cả những rủi ro khi sử dụng thuốc đó;</a:t>
            </a:r>
          </a:p>
          <a:p>
            <a:pPr algn="just" eaLnBrk="1" hangingPunct="1"/>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ứng</a:t>
            </a:r>
            <a:endParaRPr lang="en-US"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923330"/>
          </a:xfrm>
          <a:prstGeom prst="rect">
            <a:avLst/>
          </a:prstGeom>
          <a:solidFill>
            <a:srgbClr val="00FFFF">
              <a:alpha val="4901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200329"/>
          </a:xfrm>
          <a:prstGeom prst="rect">
            <a:avLst/>
          </a:prstGeom>
          <a:solidFill>
            <a:srgbClr val="00FFFF">
              <a:alpha val="49019"/>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b="1" dirty="0">
                <a:latin typeface="Times New Roman" pitchFamily="18" charset="0"/>
                <a:cs typeface="Times New Roman" pitchFamily="18" charset="0"/>
              </a:rPr>
              <a:t>d/ -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thiết</a:t>
            </a:r>
            <a:r>
              <a:rPr lang="en-US" b="1" dirty="0">
                <a:latin typeface="Times New Roman" pitchFamily="18" charset="0"/>
                <a:cs typeface="Times New Roman" pitchFamily="18" charset="0"/>
              </a:rPr>
              <a:t> ;</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biét chắc cách dùng , liều lượng dùng;</a:t>
            </a:r>
          </a:p>
          <a:p>
            <a:pPr algn="just" eaLnBrk="1" hangingPunct="1"/>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646331"/>
          </a:xfrm>
          <a:prstGeom prst="rect">
            <a:avLst/>
          </a:prstGeom>
          <a:solidFill>
            <a:srgbClr val="00FFFF">
              <a:alpha val="49019"/>
            </a:srgbClr>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b="1" dirty="0">
                <a:latin typeface="Times New Roman" pitchFamily="18" charset="0"/>
                <a:cs typeface="Times New Roman" pitchFamily="18" charset="0"/>
              </a:rPr>
              <a:t>c/- Không chữa </a:t>
            </a:r>
            <a:r>
              <a:rPr lang="vi-VN" b="1" dirty="0" smtClean="0">
                <a:latin typeface="Times New Roman" pitchFamily="18" charset="0"/>
                <a:cs typeface="Times New Roman" pitchFamily="18" charset="0"/>
              </a:rPr>
              <a:t>được </a:t>
            </a:r>
            <a:r>
              <a:rPr lang="vi-VN" b="1" dirty="0">
                <a:latin typeface="Times New Roman" pitchFamily="18" charset="0"/>
                <a:cs typeface="Times New Roman" pitchFamily="18" charset="0"/>
              </a:rPr>
              <a:t>bệnh, ngược lại làm cho bệnh nặng hơn hoặc dẫn đến chết</a:t>
            </a:r>
          </a:p>
        </p:txBody>
      </p:sp>
      <p:cxnSp>
        <p:nvCxnSpPr>
          <p:cNvPr id="3" name="Straight Arrow Connector 2"/>
          <p:cNvCxnSpPr/>
          <p:nvPr/>
        </p:nvCxnSpPr>
        <p:spPr>
          <a:xfrm>
            <a:off x="2819400" y="891064"/>
            <a:ext cx="765175" cy="4798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0253" idx="1"/>
          </p:cNvCxnSpPr>
          <p:nvPr/>
        </p:nvCxnSpPr>
        <p:spPr>
          <a:xfrm>
            <a:off x="2819400" y="2182285"/>
            <a:ext cx="838200" cy="1781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3" idx="3"/>
          </p:cNvCxnSpPr>
          <p:nvPr/>
        </p:nvCxnSpPr>
        <p:spPr>
          <a:xfrm flipV="1">
            <a:off x="2833688" y="1059254"/>
            <a:ext cx="823912" cy="2722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3"/>
          </p:cNvCxnSpPr>
          <p:nvPr/>
        </p:nvCxnSpPr>
        <p:spPr>
          <a:xfrm flipV="1">
            <a:off x="2819400" y="2743200"/>
            <a:ext cx="765175" cy="294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2622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0240719"/>
          <p:cNvPicPr>
            <a:picLocks noChangeAspect="1" noChangeArrowheads="1"/>
          </p:cNvPicPr>
          <p:nvPr/>
        </p:nvPicPr>
        <p:blipFill>
          <a:blip r:embed="rId2" cstate="print">
            <a:lum bright="30000" contrast="18000"/>
            <a:extLst>
              <a:ext uri="{28A0092B-C50C-407E-A947-70E740481C1C}">
                <a14:useLocalDpi xmlns="" xmlns:a14="http://schemas.microsoft.com/office/drawing/2010/main" val="0"/>
              </a:ext>
            </a:extLst>
          </a:blip>
          <a:srcRect/>
          <a:stretch>
            <a:fillRect/>
          </a:stretch>
        </p:blipFill>
        <p:spPr bwMode="auto">
          <a:xfrm>
            <a:off x="152400" y="304800"/>
            <a:ext cx="21336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2661313" y="762000"/>
            <a:ext cx="63246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Chỉ dùng thuốc khi thật cần thiết, dùng đúng thuốc, đúng cách và đúng liều lượng. Cần dùng thuốc theo chỉ định của bác sĩ, đặc biệt là thuốc kháng sinh.</a:t>
            </a:r>
            <a:endParaRPr lang="en-US" altLang="en-US" sz="2800" dirty="0">
              <a:solidFill>
                <a:srgbClr val="002060"/>
              </a:solidFill>
              <a:latin typeface="Times New Roman" pitchFamily="18" charset="0"/>
              <a:cs typeface="Times New Roman" pitchFamily="18" charset="0"/>
            </a:endParaRPr>
          </a:p>
        </p:txBody>
      </p:sp>
      <p:sp>
        <p:nvSpPr>
          <p:cNvPr id="16390" name="Text Box 6"/>
          <p:cNvSpPr txBox="1">
            <a:spLocks noChangeArrowheads="1"/>
          </p:cNvSpPr>
          <p:nvPr/>
        </p:nvSpPr>
        <p:spPr bwMode="auto">
          <a:xfrm>
            <a:off x="2605088" y="2819400"/>
            <a:ext cx="63246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Khi mua thuốc cần đọc kĩ thông tin trên vỏ đựng và bản hướng dẫn kèm theo (nếu có) để biết hạn sử dụng, nơi sản xuất, tác dụng và cách dùng thuốc.</a:t>
            </a:r>
            <a:endParaRPr lang="en-US" altLang="en-US" sz="2800" dirty="0">
              <a:solidFill>
                <a:srgbClr val="002060"/>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152400" y="4800600"/>
            <a:ext cx="8839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Để tránh ngộ độc thuốc, em không được uống thuốc khi không có chỉ định của bác sĩ và sự giám sát của bố mẹ.</a:t>
            </a:r>
            <a:endParaRPr lang="en-US" altLang="en-US" sz="28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473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linds(horizontal)">
                                      <p:cBhvr>
                                        <p:cTn id="15" dur="500"/>
                                        <p:tgtEl>
                                          <p:spTgt spid="163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blinds(horizontal)">
                                      <p:cBhvr>
                                        <p:cTn id="2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2133600" y="2286000"/>
            <a:ext cx="4876800" cy="175260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4400" b="1" i="1" dirty="0" err="1" smtClean="0">
                <a:solidFill>
                  <a:srgbClr val="C00000"/>
                </a:solidFill>
                <a:latin typeface="Times New Roman" pitchFamily="18" charset="0"/>
                <a:cs typeface="Times New Roman" pitchFamily="18" charset="0"/>
              </a:rPr>
              <a:t>VẬN</a:t>
            </a:r>
            <a:r>
              <a:rPr lang="en-US" sz="4400" b="1" i="1" dirty="0" smtClean="0">
                <a:solidFill>
                  <a:srgbClr val="C00000"/>
                </a:solidFill>
                <a:latin typeface="Times New Roman" pitchFamily="18" charset="0"/>
                <a:cs typeface="Times New Roman" pitchFamily="18" charset="0"/>
              </a:rPr>
              <a:t> </a:t>
            </a:r>
            <a:r>
              <a:rPr lang="en-US" sz="4400" b="1" i="1" dirty="0" err="1" smtClean="0">
                <a:solidFill>
                  <a:srgbClr val="C00000"/>
                </a:solidFill>
                <a:latin typeface="Times New Roman" pitchFamily="18" charset="0"/>
                <a:cs typeface="Times New Roman" pitchFamily="18" charset="0"/>
              </a:rPr>
              <a:t>DỤNG</a:t>
            </a:r>
            <a:endParaRPr lang="en-US" sz="44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Rectangle 22"/>
          <p:cNvSpPr>
            <a:spLocks noChangeArrowheads="1"/>
          </p:cNvSpPr>
          <p:nvPr/>
        </p:nvSpPr>
        <p:spPr bwMode="auto">
          <a:xfrm>
            <a:off x="17464" y="5096933"/>
            <a:ext cx="3600449" cy="1761067"/>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6167" name="Rectangle 23"/>
          <p:cNvSpPr>
            <a:spLocks noChangeArrowheads="1"/>
          </p:cNvSpPr>
          <p:nvPr/>
        </p:nvSpPr>
        <p:spPr bwMode="auto">
          <a:xfrm>
            <a:off x="4486276" y="5122334"/>
            <a:ext cx="4048125" cy="1680633"/>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2" name="Rectangle 17"/>
          <p:cNvSpPr>
            <a:spLocks noChangeArrowheads="1"/>
          </p:cNvSpPr>
          <p:nvPr/>
        </p:nvSpPr>
        <p:spPr bwMode="auto">
          <a:xfrm>
            <a:off x="3943350" y="1018117"/>
            <a:ext cx="5029200" cy="3886200"/>
          </a:xfrm>
          <a:prstGeom prst="rect">
            <a:avLst/>
          </a:prstGeom>
          <a:solidFill>
            <a:schemeClr val="accent1"/>
          </a:solidFill>
          <a:ln w="5715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3" name="Line 19"/>
          <p:cNvSpPr>
            <a:spLocks noChangeShapeType="1"/>
          </p:cNvSpPr>
          <p:nvPr/>
        </p:nvSpPr>
        <p:spPr bwMode="auto">
          <a:xfrm>
            <a:off x="3600450" y="1752600"/>
            <a:ext cx="381000" cy="7620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12294" name="Rectangle 13"/>
          <p:cNvSpPr>
            <a:spLocks noChangeArrowheads="1"/>
          </p:cNvSpPr>
          <p:nvPr/>
        </p:nvSpPr>
        <p:spPr bwMode="auto">
          <a:xfrm>
            <a:off x="107950" y="2427818"/>
            <a:ext cx="3505200" cy="1373716"/>
          </a:xfrm>
          <a:prstGeom prst="rect">
            <a:avLst/>
          </a:prstGeom>
          <a:solidFill>
            <a:schemeClr val="accent1"/>
          </a:solidFill>
          <a:ln w="7620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pic>
        <p:nvPicPr>
          <p:cNvPr id="12295" name="Picture 7" descr="Thuc an chua Vitami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1" y="1066800"/>
            <a:ext cx="2409825"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6" name="Line 20"/>
          <p:cNvSpPr>
            <a:spLocks noChangeShapeType="1"/>
          </p:cNvSpPr>
          <p:nvPr/>
        </p:nvSpPr>
        <p:spPr bwMode="auto">
          <a:xfrm flipH="1">
            <a:off x="3600450" y="3124200"/>
            <a:ext cx="381000" cy="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pic>
        <p:nvPicPr>
          <p:cNvPr id="6146" name="Picture 2" descr="j0240719"/>
          <p:cNvPicPr>
            <a:picLocks noChangeAspect="1" noChangeArrowheads="1"/>
          </p:cNvPicPr>
          <p:nvPr/>
        </p:nvPicPr>
        <p:blipFill>
          <a:blip r:embed="rId3" cstate="print">
            <a:lum bright="30000" contrast="18000"/>
            <a:extLst>
              <a:ext uri="{28A0092B-C50C-407E-A947-70E740481C1C}">
                <a14:useLocalDpi xmlns="" xmlns:a14="http://schemas.microsoft.com/office/drawing/2010/main" val="0"/>
              </a:ext>
            </a:extLst>
          </a:blip>
          <a:srcRect/>
          <a:stretch>
            <a:fillRect/>
          </a:stretch>
        </p:blipFill>
        <p:spPr bwMode="auto">
          <a:xfrm>
            <a:off x="0" y="0"/>
            <a:ext cx="8080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8" name="WordArt 3"/>
          <p:cNvSpPr>
            <a:spLocks noChangeArrowheads="1" noChangeShapeType="1" noTextEdit="1"/>
          </p:cNvSpPr>
          <p:nvPr/>
        </p:nvSpPr>
        <p:spPr bwMode="auto">
          <a:xfrm>
            <a:off x="914400" y="152400"/>
            <a:ext cx="2438400" cy="5334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just"/>
            <a:r>
              <a:rPr lang="vi-VN" sz="4400" kern="10" dirty="0">
                <a:solidFill>
                  <a:srgbClr val="FF0000"/>
                </a:solidFill>
                <a:latin typeface="Times New Roman" pitchFamily="18" charset="0"/>
                <a:cs typeface="Times New Roman" pitchFamily="18" charset="0"/>
              </a:rPr>
              <a:t>Trò chơi</a:t>
            </a:r>
            <a:endParaRPr lang="en-US" sz="4400" kern="10" dirty="0">
              <a:solidFill>
                <a:srgbClr val="FF0000"/>
              </a:solidFill>
              <a:latin typeface="Times New Roman" pitchFamily="18" charset="0"/>
              <a:cs typeface="Times New Roman" pitchFamily="18" charset="0"/>
            </a:endParaRPr>
          </a:p>
        </p:txBody>
      </p:sp>
      <p:sp>
        <p:nvSpPr>
          <p:cNvPr id="12299" name="Text Box 4"/>
          <p:cNvSpPr txBox="1">
            <a:spLocks noChangeArrowheads="1"/>
          </p:cNvSpPr>
          <p:nvPr/>
        </p:nvSpPr>
        <p:spPr bwMode="auto">
          <a:xfrm>
            <a:off x="3505200" y="228600"/>
            <a:ext cx="5410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3200" b="1" dirty="0">
                <a:solidFill>
                  <a:srgbClr val="002060"/>
                </a:solidFill>
                <a:latin typeface="Times New Roman" pitchFamily="18" charset="0"/>
                <a:cs typeface="Times New Roman" pitchFamily="18" charset="0"/>
              </a:rPr>
              <a:t>Lựa chọn theo thứ tự ưu tiên</a:t>
            </a:r>
          </a:p>
        </p:txBody>
      </p:sp>
      <p:pic>
        <p:nvPicPr>
          <p:cNvPr id="12300" name="Picture 5" descr="Tiem Vitamin"/>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38600" y="2819401"/>
            <a:ext cx="2362200" cy="2010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01" name="Picture 6" descr="Uong VItamin"/>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038600" y="1066800"/>
            <a:ext cx="2362200" cy="1631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02" name="Text Box 8"/>
          <p:cNvSpPr txBox="1">
            <a:spLocks noChangeArrowheads="1"/>
          </p:cNvSpPr>
          <p:nvPr/>
        </p:nvSpPr>
        <p:spPr bwMode="auto">
          <a:xfrm>
            <a:off x="17463" y="1198034"/>
            <a:ext cx="3600450" cy="830997"/>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1. Để cung cấp vi-ta-min cho cơ thể bạn chọn cách nào dưới đây? Hãy sắp xếp theo thứ tự </a:t>
            </a:r>
            <a:r>
              <a:rPr lang="vi-VN" sz="1600" b="1" dirty="0" smtClean="0">
                <a:latin typeface="Times New Roman" pitchFamily="18" charset="0"/>
                <a:cs typeface="Times New Roman" pitchFamily="18" charset="0"/>
              </a:rPr>
              <a:t>ưu </a:t>
            </a:r>
            <a:r>
              <a:rPr lang="vi-VN" sz="1600" b="1" dirty="0">
                <a:latin typeface="Times New Roman" pitchFamily="18" charset="0"/>
                <a:cs typeface="Times New Roman" pitchFamily="18" charset="0"/>
              </a:rPr>
              <a:t>tiên</a:t>
            </a:r>
          </a:p>
        </p:txBody>
      </p:sp>
      <p:sp>
        <p:nvSpPr>
          <p:cNvPr id="6153" name="Text Box 9"/>
          <p:cNvSpPr txBox="1">
            <a:spLocks noChangeArrowheads="1"/>
          </p:cNvSpPr>
          <p:nvPr/>
        </p:nvSpPr>
        <p:spPr bwMode="auto">
          <a:xfrm>
            <a:off x="152400" y="5257801"/>
            <a:ext cx="3276602" cy="1077218"/>
          </a:xfrm>
          <a:prstGeom prst="rect">
            <a:avLst/>
          </a:prstGeom>
          <a:solidFill>
            <a:srgbClr val="CC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1600" b="1" dirty="0">
                <a:solidFill>
                  <a:schemeClr val="bg1"/>
                </a:solidFill>
                <a:latin typeface="Times New Roman" pitchFamily="18" charset="0"/>
                <a:cs typeface="Times New Roman" pitchFamily="18" charset="0"/>
              </a:rPr>
              <a:t>a/ </a:t>
            </a:r>
            <a:r>
              <a:rPr lang="en-US" sz="1600" b="1" dirty="0" err="1">
                <a:solidFill>
                  <a:schemeClr val="bg1"/>
                </a:solidFill>
                <a:latin typeface="Times New Roman" pitchFamily="18" charset="0"/>
                <a:cs typeface="Times New Roman" pitchFamily="18" charset="0"/>
              </a:rPr>
              <a:t>Tiêm</a:t>
            </a:r>
            <a:r>
              <a:rPr lang="en-US" sz="1600" b="1" dirty="0">
                <a:solidFill>
                  <a:schemeClr val="bg1"/>
                </a:solidFill>
                <a:latin typeface="Times New Roman" pitchFamily="18" charset="0"/>
                <a:cs typeface="Times New Roman" pitchFamily="18" charset="0"/>
              </a:rPr>
              <a:t> can-xi</a:t>
            </a:r>
          </a:p>
          <a:p>
            <a:pPr algn="just" eaLnBrk="1" hangingPunct="1"/>
            <a:r>
              <a:rPr lang="sv-SE" sz="1600" b="1" dirty="0">
                <a:solidFill>
                  <a:schemeClr val="bg1"/>
                </a:solidFill>
                <a:latin typeface="Times New Roman" pitchFamily="18" charset="0"/>
                <a:cs typeface="Times New Roman" pitchFamily="18" charset="0"/>
              </a:rPr>
              <a:t>b/ Uống can-xi và vi-ta-min D</a:t>
            </a:r>
          </a:p>
          <a:p>
            <a:pPr algn="just" eaLnBrk="1" hangingPunct="1"/>
            <a:r>
              <a:rPr lang="vi-VN" sz="1600" b="1" dirty="0">
                <a:solidFill>
                  <a:schemeClr val="bg1"/>
                </a:solidFill>
                <a:latin typeface="Times New Roman" pitchFamily="18" charset="0"/>
                <a:cs typeface="Times New Roman" pitchFamily="18" charset="0"/>
              </a:rPr>
              <a:t>c/ Ăn phối hợp nhiều loại thức ăn có chứa can-xi và vi-ta-min D</a:t>
            </a:r>
          </a:p>
        </p:txBody>
      </p:sp>
      <p:sp>
        <p:nvSpPr>
          <p:cNvPr id="6155" name="Text Box 11"/>
          <p:cNvSpPr txBox="1">
            <a:spLocks noChangeArrowheads="1"/>
          </p:cNvSpPr>
          <p:nvPr/>
        </p:nvSpPr>
        <p:spPr bwMode="auto">
          <a:xfrm>
            <a:off x="152400" y="2598003"/>
            <a:ext cx="3360738" cy="830997"/>
          </a:xfrm>
          <a:prstGeom prst="rect">
            <a:avLst/>
          </a:prstGeom>
          <a:solidFill>
            <a:srgbClr val="3366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sv-SE" sz="1600" b="1" dirty="0">
                <a:solidFill>
                  <a:schemeClr val="bg1"/>
                </a:solidFill>
                <a:latin typeface="Times New Roman" pitchFamily="18" charset="0"/>
                <a:cs typeface="Times New Roman" pitchFamily="18" charset="0"/>
              </a:rPr>
              <a:t>c/ Ăn thức ăn chứa nhiều vi-ta min.</a:t>
            </a:r>
          </a:p>
          <a:p>
            <a:pPr algn="just" eaLnBrk="1" hangingPunct="1"/>
            <a:r>
              <a:rPr lang="en-US" sz="1600" b="1" dirty="0">
                <a:solidFill>
                  <a:schemeClr val="bg1"/>
                </a:solidFill>
                <a:latin typeface="Times New Roman" pitchFamily="18" charset="0"/>
                <a:cs typeface="Times New Roman" pitchFamily="18" charset="0"/>
              </a:rPr>
              <a:t>a/ </a:t>
            </a:r>
            <a:r>
              <a:rPr lang="en-US" sz="1600" b="1" dirty="0" err="1">
                <a:solidFill>
                  <a:schemeClr val="bg1"/>
                </a:solidFill>
                <a:latin typeface="Times New Roman" pitchFamily="18" charset="0"/>
                <a:cs typeface="Times New Roman" pitchFamily="18" charset="0"/>
              </a:rPr>
              <a:t>Uống</a:t>
            </a:r>
            <a:r>
              <a:rPr lang="en-US" sz="1600" b="1" dirty="0">
                <a:solidFill>
                  <a:schemeClr val="bg1"/>
                </a:solidFill>
                <a:latin typeface="Times New Roman" pitchFamily="18" charset="0"/>
                <a:cs typeface="Times New Roman" pitchFamily="18" charset="0"/>
              </a:rPr>
              <a:t> vi-ta-min</a:t>
            </a:r>
          </a:p>
          <a:p>
            <a:pPr algn="just" eaLnBrk="1" hangingPunct="1"/>
            <a:r>
              <a:rPr lang="en-US" sz="1600" b="1" dirty="0">
                <a:solidFill>
                  <a:schemeClr val="bg1"/>
                </a:solidFill>
                <a:latin typeface="Times New Roman" pitchFamily="18" charset="0"/>
                <a:cs typeface="Times New Roman" pitchFamily="18" charset="0"/>
              </a:rPr>
              <a:t>b/ </a:t>
            </a:r>
            <a:r>
              <a:rPr lang="en-US" sz="1600" b="1" dirty="0" err="1">
                <a:solidFill>
                  <a:schemeClr val="bg1"/>
                </a:solidFill>
                <a:latin typeface="Times New Roman" pitchFamily="18" charset="0"/>
                <a:cs typeface="Times New Roman" pitchFamily="18" charset="0"/>
              </a:rPr>
              <a:t>Tiêm</a:t>
            </a:r>
            <a:r>
              <a:rPr lang="en-US" sz="1600" b="1" dirty="0">
                <a:solidFill>
                  <a:schemeClr val="bg1"/>
                </a:solidFill>
                <a:latin typeface="Times New Roman" pitchFamily="18" charset="0"/>
                <a:cs typeface="Times New Roman" pitchFamily="18" charset="0"/>
              </a:rPr>
              <a:t> vi -ta-min</a:t>
            </a:r>
            <a:endParaRPr lang="en-US" altLang="en-US" sz="1500" b="1" dirty="0">
              <a:solidFill>
                <a:schemeClr val="bg1"/>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17464" y="3928534"/>
            <a:ext cx="3640137" cy="830997"/>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latin typeface="Times New Roman" pitchFamily="18" charset="0"/>
                <a:cs typeface="Times New Roman" pitchFamily="18" charset="0"/>
              </a:rPr>
              <a:t>2. Để phòng bệnh còi xương cho trẻ, bạn chọn cách nào dưới đây? Hãy sắp xếp theo thứ tự ưưu tiên</a:t>
            </a:r>
          </a:p>
        </p:txBody>
      </p:sp>
      <p:sp>
        <p:nvSpPr>
          <p:cNvPr id="6160" name="Text Box 16"/>
          <p:cNvSpPr txBox="1">
            <a:spLocks noChangeArrowheads="1"/>
          </p:cNvSpPr>
          <p:nvPr/>
        </p:nvSpPr>
        <p:spPr bwMode="auto">
          <a:xfrm>
            <a:off x="4648201" y="5323582"/>
            <a:ext cx="3795714" cy="1077218"/>
          </a:xfrm>
          <a:prstGeom prst="rect">
            <a:avLst/>
          </a:prstGeom>
          <a:solidFill>
            <a:srgbClr val="3366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1600" b="1" dirty="0">
                <a:solidFill>
                  <a:schemeClr val="bg1"/>
                </a:solidFill>
                <a:latin typeface="Times New Roman" pitchFamily="18" charset="0"/>
                <a:cs typeface="Times New Roman" pitchFamily="18" charset="0"/>
              </a:rPr>
              <a:t>c/ Ăn phối hợp nhiều loại thức ăn có chứa can-xi và vi-ta-min D</a:t>
            </a:r>
          </a:p>
          <a:p>
            <a:pPr algn="just" eaLnBrk="1" hangingPunct="1"/>
            <a:r>
              <a:rPr lang="sv-SE" sz="1600" b="1" dirty="0">
                <a:solidFill>
                  <a:schemeClr val="bg1"/>
                </a:solidFill>
                <a:latin typeface="Times New Roman" pitchFamily="18" charset="0"/>
                <a:cs typeface="Times New Roman" pitchFamily="18" charset="0"/>
              </a:rPr>
              <a:t>b/ Uống can-xi và vi-ta-min D</a:t>
            </a:r>
          </a:p>
          <a:p>
            <a:pPr algn="just" eaLnBrk="1" hangingPunct="1"/>
            <a:r>
              <a:rPr lang="en-US" sz="1600" b="1" dirty="0">
                <a:solidFill>
                  <a:schemeClr val="bg1"/>
                </a:solidFill>
                <a:latin typeface="Times New Roman" pitchFamily="18" charset="0"/>
                <a:cs typeface="Times New Roman" pitchFamily="18" charset="0"/>
              </a:rPr>
              <a:t>a/ </a:t>
            </a:r>
            <a:r>
              <a:rPr lang="en-US" sz="1600" b="1" dirty="0" err="1">
                <a:solidFill>
                  <a:schemeClr val="bg1"/>
                </a:solidFill>
                <a:latin typeface="Times New Roman" pitchFamily="18" charset="0"/>
                <a:cs typeface="Times New Roman" pitchFamily="18" charset="0"/>
              </a:rPr>
              <a:t>Tiêm</a:t>
            </a:r>
            <a:r>
              <a:rPr lang="en-US" sz="1600" b="1" dirty="0">
                <a:solidFill>
                  <a:schemeClr val="bg1"/>
                </a:solidFill>
                <a:latin typeface="Times New Roman" pitchFamily="18" charset="0"/>
                <a:cs typeface="Times New Roman" pitchFamily="18" charset="0"/>
              </a:rPr>
              <a:t> can-xi</a:t>
            </a:r>
          </a:p>
        </p:txBody>
      </p:sp>
      <p:sp>
        <p:nvSpPr>
          <p:cNvPr id="12307" name="Line 18"/>
          <p:cNvSpPr>
            <a:spLocks noChangeShapeType="1"/>
          </p:cNvSpPr>
          <p:nvPr/>
        </p:nvSpPr>
        <p:spPr bwMode="auto">
          <a:xfrm>
            <a:off x="3657600" y="1752600"/>
            <a:ext cx="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8" name="Line 24"/>
          <p:cNvSpPr>
            <a:spLocks noChangeShapeType="1"/>
          </p:cNvSpPr>
          <p:nvPr/>
        </p:nvSpPr>
        <p:spPr bwMode="auto">
          <a:xfrm>
            <a:off x="1828800" y="4933951"/>
            <a:ext cx="0" cy="304800"/>
          </a:xfrm>
          <a:prstGeom prst="line">
            <a:avLst/>
          </a:prstGeom>
          <a:noFill/>
          <a:ln w="762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9" name="Line 25"/>
          <p:cNvSpPr>
            <a:spLocks noChangeShapeType="1"/>
          </p:cNvSpPr>
          <p:nvPr/>
        </p:nvSpPr>
        <p:spPr bwMode="auto">
          <a:xfrm>
            <a:off x="3843338" y="5867400"/>
            <a:ext cx="685800" cy="0"/>
          </a:xfrm>
          <a:prstGeom prst="line">
            <a:avLst/>
          </a:prstGeom>
          <a:noFill/>
          <a:ln w="76200">
            <a:solidFill>
              <a:srgbClr val="CC3300"/>
            </a:solidFill>
            <a:round/>
            <a:headEnd/>
            <a:tailEnd type="triangle" w="med" len="med"/>
          </a:ln>
          <a:extLst>
            <a:ext uri="{909E8E84-426E-40DD-AFC4-6F175D3DCCD1}">
              <a14:hiddenFill xmlns=""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Tree>
    <p:extLst>
      <p:ext uri="{BB962C8B-B14F-4D97-AF65-F5344CB8AC3E}">
        <p14:creationId xmlns="" xmlns:p14="http://schemas.microsoft.com/office/powerpoint/2010/main" val="133592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0" fill="hold"/>
                                        <p:tgtEl>
                                          <p:spTgt spid="6146"/>
                                        </p:tgtEl>
                                        <p:attrNameLst>
                                          <p:attrName>ppt_w</p:attrName>
                                        </p:attrNameLst>
                                      </p:cBhvr>
                                      <p:tavLst>
                                        <p:tav tm="0" fmla="#ppt_w*sin(2.5*pi*$)">
                                          <p:val>
                                            <p:fltVal val="0"/>
                                          </p:val>
                                        </p:tav>
                                        <p:tav tm="100000">
                                          <p:val>
                                            <p:fltVal val="1"/>
                                          </p:val>
                                        </p:tav>
                                      </p:tavLst>
                                    </p:anim>
                                    <p:anim calcmode="lin" valueType="num">
                                      <p:cBhvr>
                                        <p:cTn id="8" dur="5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wipe(right)">
                                      <p:cBhvr>
                                        <p:cTn id="13" dur="2000"/>
                                        <p:tgtEl>
                                          <p:spTgt spid="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66"/>
                                        </p:tgtEl>
                                        <p:attrNameLst>
                                          <p:attrName>style.visibility</p:attrName>
                                        </p:attrNameLst>
                                      </p:cBhvr>
                                      <p:to>
                                        <p:strVal val="visible"/>
                                      </p:to>
                                    </p:set>
                                    <p:animEffect transition="in" filter="blinds(horizontal)">
                                      <p:cBhvr>
                                        <p:cTn id="18" dur="500"/>
                                        <p:tgtEl>
                                          <p:spTgt spid="616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67"/>
                                        </p:tgtEl>
                                        <p:attrNameLst>
                                          <p:attrName>style.visibility</p:attrName>
                                        </p:attrNameLst>
                                      </p:cBhvr>
                                      <p:to>
                                        <p:strVal val="visible"/>
                                      </p:to>
                                    </p:set>
                                    <p:animEffect transition="in" filter="blinds(horizontal)">
                                      <p:cBhvr>
                                        <p:cTn id="23" dur="500"/>
                                        <p:tgtEl>
                                          <p:spTgt spid="616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159"/>
                                        </p:tgtEl>
                                        <p:attrNameLst>
                                          <p:attrName>style.visibility</p:attrName>
                                        </p:attrNameLst>
                                      </p:cBhvr>
                                      <p:to>
                                        <p:strVal val="visible"/>
                                      </p:to>
                                    </p:set>
                                    <p:animEffect transition="in" filter="blinds(horizontal)">
                                      <p:cBhvr>
                                        <p:cTn id="28" dur="500"/>
                                        <p:tgtEl>
                                          <p:spTgt spid="615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168"/>
                                        </p:tgtEl>
                                        <p:attrNameLst>
                                          <p:attrName>style.visibility</p:attrName>
                                        </p:attrNameLst>
                                      </p:cBhvr>
                                      <p:to>
                                        <p:strVal val="visible"/>
                                      </p:to>
                                    </p:set>
                                    <p:animEffect transition="in" filter="blinds(horizontal)">
                                      <p:cBhvr>
                                        <p:cTn id="33" dur="500"/>
                                        <p:tgtEl>
                                          <p:spTgt spid="616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153"/>
                                        </p:tgtEl>
                                        <p:attrNameLst>
                                          <p:attrName>style.visibility</p:attrName>
                                        </p:attrNameLst>
                                      </p:cBhvr>
                                      <p:to>
                                        <p:strVal val="visible"/>
                                      </p:to>
                                    </p:set>
                                    <p:animEffect transition="in" filter="blinds(horizontal)">
                                      <p:cBhvr>
                                        <p:cTn id="38" dur="500"/>
                                        <p:tgtEl>
                                          <p:spTgt spid="615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169"/>
                                        </p:tgtEl>
                                        <p:attrNameLst>
                                          <p:attrName>style.visibility</p:attrName>
                                        </p:attrNameLst>
                                      </p:cBhvr>
                                      <p:to>
                                        <p:strVal val="visible"/>
                                      </p:to>
                                    </p:set>
                                    <p:animEffect transition="in" filter="blinds(horizontal)">
                                      <p:cBhvr>
                                        <p:cTn id="43" dur="500"/>
                                        <p:tgtEl>
                                          <p:spTgt spid="61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6160"/>
                                        </p:tgtEl>
                                        <p:attrNameLst>
                                          <p:attrName>style.visibility</p:attrName>
                                        </p:attrNameLst>
                                      </p:cBhvr>
                                      <p:to>
                                        <p:strVal val="visible"/>
                                      </p:to>
                                    </p:set>
                                    <p:animEffect transition="in" filter="box(in)">
                                      <p:cBhvr>
                                        <p:cTn id="48"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7" grpId="0" animBg="1"/>
      <p:bldP spid="6153" grpId="0" animBg="1"/>
      <p:bldP spid="6155" grpId="0" animBg="1"/>
      <p:bldP spid="6159" grpId="0" animBg="1"/>
      <p:bldP spid="6160" grpId="0" animBg="1"/>
      <p:bldP spid="6168" grpId="0" animBg="1"/>
      <p:bldP spid="61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90500"/>
            <a:ext cx="8229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3200" b="1" dirty="0">
                <a:solidFill>
                  <a:srgbClr val="FF0000"/>
                </a:solidFill>
                <a:latin typeface="Times New Roman" pitchFamily="18" charset="0"/>
                <a:cs typeface="Times New Roman" pitchFamily="18" charset="0"/>
              </a:rPr>
              <a:t>Các thức ăn có chứa can-xi và vi-ta-min D</a:t>
            </a:r>
          </a:p>
        </p:txBody>
      </p:sp>
      <p:pic>
        <p:nvPicPr>
          <p:cNvPr id="13315" name="Picture 6" descr="caro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3200401"/>
            <a:ext cx="2370138" cy="3333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7" descr="imagesCAAV5H5H"/>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600" y="838201"/>
            <a:ext cx="2133600" cy="1756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7" name="Picture 8" descr="milk_vitamin_D"/>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010400" y="990600"/>
            <a:ext cx="1676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Picture 9" descr="trung&amp;sua(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00400" y="838200"/>
            <a:ext cx="3333750" cy="2506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9" name="Picture 10" descr="ttcx"/>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971800" y="3746501"/>
            <a:ext cx="3743325" cy="2571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762000" y="2669118"/>
            <a:ext cx="1653017" cy="369332"/>
          </a:xfrm>
          <a:prstGeom prst="rect">
            <a:avLst/>
          </a:prstGeom>
          <a:solidFill>
            <a:srgbClr val="00CCFF">
              <a:alpha val="50980"/>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endParaRPr lang="en-US" dirty="0">
              <a:latin typeface="Times New Roman" pitchFamily="18" charset="0"/>
              <a:cs typeface="Times New Roman" pitchFamily="18" charset="0"/>
            </a:endParaRPr>
          </a:p>
        </p:txBody>
      </p:sp>
      <p:sp>
        <p:nvSpPr>
          <p:cNvPr id="5132" name="Text Box 12"/>
          <p:cNvSpPr txBox="1">
            <a:spLocks noChangeArrowheads="1"/>
          </p:cNvSpPr>
          <p:nvPr/>
        </p:nvSpPr>
        <p:spPr bwMode="auto">
          <a:xfrm>
            <a:off x="3886200" y="3354918"/>
            <a:ext cx="2153154"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sữa</a:t>
            </a:r>
            <a:endParaRPr lang="en-US" dirty="0">
              <a:latin typeface="Times New Roman" pitchFamily="18" charset="0"/>
              <a:cs typeface="Times New Roman" pitchFamily="18" charset="0"/>
            </a:endParaRPr>
          </a:p>
        </p:txBody>
      </p:sp>
      <p:sp>
        <p:nvSpPr>
          <p:cNvPr id="5133" name="Text Box 13"/>
          <p:cNvSpPr txBox="1">
            <a:spLocks noChangeArrowheads="1"/>
          </p:cNvSpPr>
          <p:nvPr/>
        </p:nvSpPr>
        <p:spPr bwMode="auto">
          <a:xfrm>
            <a:off x="6972300" y="5945718"/>
            <a:ext cx="1797287" cy="369332"/>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Sữa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vi-</a:t>
            </a:r>
            <a:r>
              <a:rPr lang="en-US" dirty="0" err="1" smtClean="0">
                <a:latin typeface="Times New Roman" pitchFamily="18" charset="0"/>
                <a:cs typeface="Times New Roman" pitchFamily="18" charset="0"/>
              </a:rPr>
              <a:t>ta</a:t>
            </a:r>
            <a:r>
              <a:rPr lang="en-US" dirty="0" smtClean="0">
                <a:latin typeface="Times New Roman" pitchFamily="18" charset="0"/>
                <a:cs typeface="Times New Roman" pitchFamily="18" charset="0"/>
              </a:rPr>
              <a:t>-min </a:t>
            </a:r>
            <a:r>
              <a:rPr lang="en-US" dirty="0">
                <a:latin typeface="Times New Roman" pitchFamily="18" charset="0"/>
                <a:cs typeface="Times New Roman" pitchFamily="18" charset="0"/>
              </a:rPr>
              <a:t>D</a:t>
            </a:r>
          </a:p>
        </p:txBody>
      </p:sp>
      <p:sp>
        <p:nvSpPr>
          <p:cNvPr id="5134" name="Text Box 14"/>
          <p:cNvSpPr txBox="1">
            <a:spLocks noChangeArrowheads="1"/>
          </p:cNvSpPr>
          <p:nvPr/>
        </p:nvSpPr>
        <p:spPr bwMode="auto">
          <a:xfrm>
            <a:off x="3784510" y="6324600"/>
            <a:ext cx="2082621" cy="369332"/>
          </a:xfrm>
          <a:prstGeom prst="rect">
            <a:avLst/>
          </a:prstGeom>
          <a:solidFill>
            <a:srgbClr val="00CCFF">
              <a:alpha val="54117"/>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6346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ppt_w</p:attrName>
                                        </p:attrNameLst>
                                      </p:cBhvr>
                                      <p:tavLst>
                                        <p:tav tm="0">
                                          <p:val>
                                            <p:strVal val="#ppt_w*0.70"/>
                                          </p:val>
                                        </p:tav>
                                        <p:tav tm="100000">
                                          <p:val>
                                            <p:strVal val="#ppt_w"/>
                                          </p:val>
                                        </p:tav>
                                      </p:tavLst>
                                    </p:anim>
                                    <p:anim calcmode="lin" valueType="num">
                                      <p:cBhvr>
                                        <p:cTn id="8" dur="2000" fill="hold"/>
                                        <p:tgtEl>
                                          <p:spTgt spid="5131"/>
                                        </p:tgtEl>
                                        <p:attrNameLst>
                                          <p:attrName>ppt_h</p:attrName>
                                        </p:attrNameLst>
                                      </p:cBhvr>
                                      <p:tavLst>
                                        <p:tav tm="0">
                                          <p:val>
                                            <p:strVal val="#ppt_h"/>
                                          </p:val>
                                        </p:tav>
                                        <p:tav tm="100000">
                                          <p:val>
                                            <p:strVal val="#ppt_h"/>
                                          </p:val>
                                        </p:tav>
                                      </p:tavLst>
                                    </p:anim>
                                    <p:animEffect transition="in" filter="fade">
                                      <p:cBhvr>
                                        <p:cTn id="9" dur="2000"/>
                                        <p:tgtEl>
                                          <p:spTgt spid="513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32"/>
                                        </p:tgtEl>
                                        <p:attrNameLst>
                                          <p:attrName>style.visibility</p:attrName>
                                        </p:attrNameLst>
                                      </p:cBhvr>
                                      <p:to>
                                        <p:strVal val="visible"/>
                                      </p:to>
                                    </p:set>
                                    <p:anim calcmode="lin" valueType="num">
                                      <p:cBhvr>
                                        <p:cTn id="14" dur="2000" fill="hold"/>
                                        <p:tgtEl>
                                          <p:spTgt spid="5132"/>
                                        </p:tgtEl>
                                        <p:attrNameLst>
                                          <p:attrName>ppt_w</p:attrName>
                                        </p:attrNameLst>
                                      </p:cBhvr>
                                      <p:tavLst>
                                        <p:tav tm="0">
                                          <p:val>
                                            <p:strVal val="#ppt_w*0.70"/>
                                          </p:val>
                                        </p:tav>
                                        <p:tav tm="100000">
                                          <p:val>
                                            <p:strVal val="#ppt_w"/>
                                          </p:val>
                                        </p:tav>
                                      </p:tavLst>
                                    </p:anim>
                                    <p:anim calcmode="lin" valueType="num">
                                      <p:cBhvr>
                                        <p:cTn id="15" dur="2000" fill="hold"/>
                                        <p:tgtEl>
                                          <p:spTgt spid="5132"/>
                                        </p:tgtEl>
                                        <p:attrNameLst>
                                          <p:attrName>ppt_h</p:attrName>
                                        </p:attrNameLst>
                                      </p:cBhvr>
                                      <p:tavLst>
                                        <p:tav tm="0">
                                          <p:val>
                                            <p:strVal val="#ppt_h"/>
                                          </p:val>
                                        </p:tav>
                                        <p:tav tm="100000">
                                          <p:val>
                                            <p:strVal val="#ppt_h"/>
                                          </p:val>
                                        </p:tav>
                                      </p:tavLst>
                                    </p:anim>
                                    <p:animEffect transition="in" filter="fade">
                                      <p:cBhvr>
                                        <p:cTn id="16" dur="2000"/>
                                        <p:tgtEl>
                                          <p:spTgt spid="513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33"/>
                                        </p:tgtEl>
                                        <p:attrNameLst>
                                          <p:attrName>style.visibility</p:attrName>
                                        </p:attrNameLst>
                                      </p:cBhvr>
                                      <p:to>
                                        <p:strVal val="visible"/>
                                      </p:to>
                                    </p:set>
                                    <p:anim calcmode="lin" valueType="num">
                                      <p:cBhvr>
                                        <p:cTn id="21" dur="2000" fill="hold"/>
                                        <p:tgtEl>
                                          <p:spTgt spid="5133"/>
                                        </p:tgtEl>
                                        <p:attrNameLst>
                                          <p:attrName>ppt_w</p:attrName>
                                        </p:attrNameLst>
                                      </p:cBhvr>
                                      <p:tavLst>
                                        <p:tav tm="0">
                                          <p:val>
                                            <p:strVal val="#ppt_w*0.70"/>
                                          </p:val>
                                        </p:tav>
                                        <p:tav tm="100000">
                                          <p:val>
                                            <p:strVal val="#ppt_w"/>
                                          </p:val>
                                        </p:tav>
                                      </p:tavLst>
                                    </p:anim>
                                    <p:anim calcmode="lin" valueType="num">
                                      <p:cBhvr>
                                        <p:cTn id="22" dur="2000" fill="hold"/>
                                        <p:tgtEl>
                                          <p:spTgt spid="5133"/>
                                        </p:tgtEl>
                                        <p:attrNameLst>
                                          <p:attrName>ppt_h</p:attrName>
                                        </p:attrNameLst>
                                      </p:cBhvr>
                                      <p:tavLst>
                                        <p:tav tm="0">
                                          <p:val>
                                            <p:strVal val="#ppt_h"/>
                                          </p:val>
                                        </p:tav>
                                        <p:tav tm="100000">
                                          <p:val>
                                            <p:strVal val="#ppt_h"/>
                                          </p:val>
                                        </p:tav>
                                      </p:tavLst>
                                    </p:anim>
                                    <p:animEffect transition="in" filter="fade">
                                      <p:cBhvr>
                                        <p:cTn id="23" dur="2000"/>
                                        <p:tgtEl>
                                          <p:spTgt spid="513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134"/>
                                        </p:tgtEl>
                                        <p:attrNameLst>
                                          <p:attrName>style.visibility</p:attrName>
                                        </p:attrNameLst>
                                      </p:cBhvr>
                                      <p:to>
                                        <p:strVal val="visible"/>
                                      </p:to>
                                    </p:set>
                                    <p:anim calcmode="lin" valueType="num">
                                      <p:cBhvr>
                                        <p:cTn id="28" dur="2000" fill="hold"/>
                                        <p:tgtEl>
                                          <p:spTgt spid="5134"/>
                                        </p:tgtEl>
                                        <p:attrNameLst>
                                          <p:attrName>ppt_w</p:attrName>
                                        </p:attrNameLst>
                                      </p:cBhvr>
                                      <p:tavLst>
                                        <p:tav tm="0">
                                          <p:val>
                                            <p:strVal val="#ppt_w*0.70"/>
                                          </p:val>
                                        </p:tav>
                                        <p:tav tm="100000">
                                          <p:val>
                                            <p:strVal val="#ppt_w"/>
                                          </p:val>
                                        </p:tav>
                                      </p:tavLst>
                                    </p:anim>
                                    <p:anim calcmode="lin" valueType="num">
                                      <p:cBhvr>
                                        <p:cTn id="29" dur="2000" fill="hold"/>
                                        <p:tgtEl>
                                          <p:spTgt spid="5134"/>
                                        </p:tgtEl>
                                        <p:attrNameLst>
                                          <p:attrName>ppt_h</p:attrName>
                                        </p:attrNameLst>
                                      </p:cBhvr>
                                      <p:tavLst>
                                        <p:tav tm="0">
                                          <p:val>
                                            <p:strVal val="#ppt_h"/>
                                          </p:val>
                                        </p:tav>
                                        <p:tav tm="100000">
                                          <p:val>
                                            <p:strVal val="#ppt_h"/>
                                          </p:val>
                                        </p:tav>
                                      </p:tavLst>
                                    </p:anim>
                                    <p:animEffect transition="in" filter="fade">
                                      <p:cBhvr>
                                        <p:cTn id="30"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3200" y="381000"/>
            <a:ext cx="4343400" cy="762000"/>
          </a:xfrm>
          <a:solidFill>
            <a:srgbClr val="FFFF99"/>
          </a:solidFill>
        </p:spPr>
        <p:txBody>
          <a:bodyPr>
            <a:normAutofit fontScale="90000"/>
          </a:bodyPr>
          <a:lstStyle/>
          <a:p>
            <a:pPr eaLnBrk="1" hangingPunct="1"/>
            <a:r>
              <a:rPr lang="en-US" sz="4800" i="1" dirty="0" err="1" smtClean="0">
                <a:solidFill>
                  <a:srgbClr val="FF0000"/>
                </a:solidFill>
                <a:latin typeface="Times New Roman" pitchFamily="18" charset="0"/>
                <a:cs typeface="Times New Roman" pitchFamily="18" charset="0"/>
              </a:rPr>
              <a:t>Bác</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sĩ</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chỉ</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dẫn</a:t>
            </a:r>
            <a:endParaRPr lang="en-US" altLang="en-US" sz="4800" i="1" dirty="0" smtClean="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0" y="1854200"/>
            <a:ext cx="8839200" cy="4775200"/>
          </a:xfrm>
        </p:spPr>
        <p:txBody>
          <a:bodyPr/>
          <a:lstStyle/>
          <a:p>
            <a:pPr algn="just"/>
            <a:r>
              <a:rPr lang="vi-VN" dirty="0" smtClean="0">
                <a:solidFill>
                  <a:srgbClr val="002060"/>
                </a:solidFill>
                <a:latin typeface="Times New Roman" pitchFamily="18" charset="0"/>
                <a:cs typeface="Times New Roman" pitchFamily="18" charset="0"/>
              </a:rPr>
              <a:t>Chỉ dùng thuốc khi thật cần thiết, dùng đúng thuốc, đúng cách và đúng liều lưượng. Cần dùng thuốc theo chỉ định của bác sĩ, đặc biệt là thuốc kháng sinh.</a:t>
            </a:r>
          </a:p>
          <a:p>
            <a:pPr algn="just"/>
            <a:r>
              <a:rPr lang="vi-VN" dirty="0" smtClean="0">
                <a:solidFill>
                  <a:srgbClr val="002060"/>
                </a:solidFill>
                <a:latin typeface="Times New Roman" pitchFamily="18" charset="0"/>
                <a:cs typeface="Times New Roman" pitchFamily="18" charset="0"/>
              </a:rPr>
              <a:t>Khi mua thuốc cần đọc kỹ thông tin in trên vỏ đựng và bản hưướng dẫn kèm theo (nếu có) để biết hạn sử dụng, nơi sản xuất, tác dụng và cách dùng thuốc</a:t>
            </a:r>
          </a:p>
        </p:txBody>
      </p:sp>
      <p:pic>
        <p:nvPicPr>
          <p:cNvPr id="7172" name="Picture 4" descr="j0240719"/>
          <p:cNvPicPr>
            <a:picLocks noChangeAspect="1" noChangeArrowheads="1"/>
          </p:cNvPicPr>
          <p:nvPr/>
        </p:nvPicPr>
        <p:blipFill>
          <a:blip r:embed="rId2" cstate="print">
            <a:lum bright="18000" contrast="18000"/>
            <a:extLst>
              <a:ext uri="{28A0092B-C50C-407E-A947-70E740481C1C}">
                <a14:useLocalDpi xmlns="" xmlns:a14="http://schemas.microsoft.com/office/drawing/2010/main" val="0"/>
              </a:ext>
            </a:extLst>
          </a:blip>
          <a:srcRect/>
          <a:stretch>
            <a:fillRect/>
          </a:stretch>
        </p:blipFill>
        <p:spPr bwMode="auto">
          <a:xfrm>
            <a:off x="457200" y="0"/>
            <a:ext cx="7620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642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2000"/>
                                        <p:tgtEl>
                                          <p:spTgt spid="7171">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wipe(left)">
                                      <p:cBhvr>
                                        <p:cTn id="14"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4" descr="nen cop cua ho a"/>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7594" name="WordArt 10" descr="Paper bag"/>
          <p:cNvSpPr>
            <a:spLocks noChangeArrowheads="1" noChangeShapeType="1" noTextEdit="1"/>
          </p:cNvSpPr>
          <p:nvPr/>
        </p:nvSpPr>
        <p:spPr bwMode="auto">
          <a:xfrm>
            <a:off x="928688" y="2057400"/>
            <a:ext cx="7286625" cy="2362200"/>
          </a:xfrm>
          <a:prstGeom prst="rect">
            <a:avLst/>
          </a:prstGeom>
        </p:spPr>
        <p:txBody>
          <a:bodyPr wrap="none" fromWordArt="1">
            <a:prstTxWarp prst="textPlain">
              <a:avLst>
                <a:gd name="adj" fmla="val 50000"/>
              </a:avLst>
            </a:prstTxWarp>
          </a:bodyPr>
          <a:lstStyle/>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 TẠM BIỆT,</a:t>
            </a:r>
          </a:p>
          <a:p>
            <a:pPr algn="ctr"/>
            <a:r>
              <a:rPr lang="en-US" sz="3600" kern="10" dirty="0" err="1" smtClean="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smtClean="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CÁC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EM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HỌC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GIỎI</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CHĂM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NGOAN</a:t>
            </a:r>
            <a:endPar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 xmlns:p14="http://schemas.microsoft.com/office/powerpoint/2010/main" val="190853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strips(downLeft)">
                                      <p:cBhvr>
                                        <p:cTn id="7" dur="3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67594"/>
                                        </p:tgtEl>
                                        <p:attrNameLst>
                                          <p:attrName>style.color</p:attrName>
                                        </p:attrNameLst>
                                      </p:cBhvr>
                                      <p:by>
                                        <p:hsl h="-7200000" s="0" l="0"/>
                                      </p:by>
                                    </p:animClr>
                                    <p:animClr clrSpc="hsl" dir="cw">
                                      <p:cBhvr>
                                        <p:cTn id="12" dur="500" fill="hold"/>
                                        <p:tgtEl>
                                          <p:spTgt spid="67594"/>
                                        </p:tgtEl>
                                        <p:attrNameLst>
                                          <p:attrName>fillcolor</p:attrName>
                                        </p:attrNameLst>
                                      </p:cBhvr>
                                      <p:by>
                                        <p:hsl h="-7200000" s="0" l="0"/>
                                      </p:by>
                                    </p:animClr>
                                    <p:animClr clrSpc="hsl" dir="cw">
                                      <p:cBhvr>
                                        <p:cTn id="13" dur="500" fill="hold"/>
                                        <p:tgtEl>
                                          <p:spTgt spid="67594"/>
                                        </p:tgtEl>
                                        <p:attrNameLst>
                                          <p:attrName>stroke.color</p:attrName>
                                        </p:attrNameLst>
                                      </p:cBhvr>
                                      <p:by>
                                        <p:hsl h="-7200000" s="0" l="0"/>
                                      </p:by>
                                    </p:animClr>
                                    <p:set>
                                      <p:cBhvr>
                                        <p:cTn id="14" dur="500" fill="hold"/>
                                        <p:tgtEl>
                                          <p:spTgt spid="67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0"/>
          <p:cNvSpPr>
            <a:spLocks noChangeArrowheads="1" noChangeShapeType="1" noTextEdit="1"/>
          </p:cNvSpPr>
          <p:nvPr/>
        </p:nvSpPr>
        <p:spPr bwMode="auto">
          <a:xfrm>
            <a:off x="2438400" y="-76200"/>
            <a:ext cx="4081244" cy="838200"/>
          </a:xfrm>
          <a:prstGeom prst="rect">
            <a:avLst/>
          </a:prstGeom>
        </p:spPr>
        <p:txBody>
          <a:bodyPr wrap="none" fromWordArt="1">
            <a:prstTxWarp prst="textPlain">
              <a:avLst>
                <a:gd name="adj" fmla="val 50000"/>
              </a:avLst>
            </a:prstTxWarp>
          </a:bodyPr>
          <a:lstStyle/>
          <a:p>
            <a:pPr algn="ctr"/>
            <a:r>
              <a:rPr lang="en-US" sz="3600" b="1" kern="10" dirty="0" err="1" smtClean="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KHỞI</a:t>
            </a:r>
            <a:r>
              <a:rPr lang="en-US" sz="3600" b="1" kern="10" dirty="0" smtClean="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3600" b="1" kern="10" dirty="0" err="1" smtClean="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ĐỘNG</a:t>
            </a:r>
            <a:endParaRPr lang="en-US" sz="3600" b="1" kern="10" dirty="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9227" name="Text Box 11"/>
          <p:cNvSpPr txBox="1">
            <a:spLocks noChangeArrowheads="1"/>
          </p:cNvSpPr>
          <p:nvPr/>
        </p:nvSpPr>
        <p:spPr bwMode="auto">
          <a:xfrm>
            <a:off x="152400" y="762000"/>
            <a:ext cx="8991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2000" b="1" dirty="0" err="1" smtClean="0">
                <a:solidFill>
                  <a:srgbClr val="FF0000"/>
                </a:solidFill>
                <a:latin typeface="Times New Roman" pitchFamily="18" charset="0"/>
                <a:cs typeface="Times New Roman" pitchFamily="18" charset="0"/>
              </a:rPr>
              <a:t>HÃY</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NÊU</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TÊN</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VÀ</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TÁC</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HẠI</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CỦA</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CÁC</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CHẤT</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GÂY</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NGHIỆN</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DƯỚI</a:t>
            </a:r>
            <a:r>
              <a:rPr lang="en-US" altLang="en-US" sz="2000" b="1" dirty="0" smtClean="0">
                <a:solidFill>
                  <a:srgbClr val="FF0000"/>
                </a:solidFill>
                <a:latin typeface="Times New Roman" pitchFamily="18" charset="0"/>
                <a:cs typeface="Times New Roman" pitchFamily="18" charset="0"/>
              </a:rPr>
              <a:t> </a:t>
            </a:r>
            <a:r>
              <a:rPr lang="en-US" altLang="en-US" sz="2000" b="1" dirty="0" err="1" smtClean="0">
                <a:solidFill>
                  <a:srgbClr val="FF0000"/>
                </a:solidFill>
                <a:latin typeface="Times New Roman" pitchFamily="18" charset="0"/>
                <a:cs typeface="Times New Roman" pitchFamily="18" charset="0"/>
              </a:rPr>
              <a:t>ĐÂY</a:t>
            </a:r>
            <a:endParaRPr lang="en-US" altLang="en-US" sz="2000" b="1" dirty="0">
              <a:solidFill>
                <a:srgbClr val="FF0000"/>
              </a:solidFill>
              <a:latin typeface="Times New Roman" pitchFamily="18" charset="0"/>
              <a:cs typeface="Times New Roman" pitchFamily="18" charset="0"/>
            </a:endParaRPr>
          </a:p>
        </p:txBody>
      </p:sp>
      <p:pic>
        <p:nvPicPr>
          <p:cNvPr id="5" name="Picture 6" descr="images"/>
          <p:cNvPicPr>
            <a:picLocks noChangeAspect="1" noChangeArrowheads="1"/>
          </p:cNvPicPr>
          <p:nvPr/>
        </p:nvPicPr>
        <p:blipFill>
          <a:blip r:embed="rId2"/>
          <a:srcRect/>
          <a:stretch>
            <a:fillRect/>
          </a:stretch>
        </p:blipFill>
        <p:spPr bwMode="auto">
          <a:xfrm>
            <a:off x="2590800" y="4191000"/>
            <a:ext cx="3739544" cy="23622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5029200" y="1447799"/>
            <a:ext cx="3581400" cy="2380165"/>
          </a:xfrm>
          <a:prstGeom prst="rect">
            <a:avLst/>
          </a:prstGeom>
          <a:noFill/>
          <a:ln w="9525">
            <a:noFill/>
            <a:miter lim="800000"/>
            <a:headEnd/>
            <a:tailEnd/>
          </a:ln>
          <a:effectLst>
            <a:outerShdw algn="ctr" rotWithShape="0">
              <a:schemeClr val="bg2">
                <a:alpha val="50000"/>
              </a:schemeClr>
            </a:outerShdw>
          </a:effectLst>
        </p:spPr>
      </p:pic>
      <p:pic>
        <p:nvPicPr>
          <p:cNvPr id="7" name="Picture 3"/>
          <p:cNvPicPr>
            <a:picLocks noChangeAspect="1" noChangeArrowheads="1"/>
          </p:cNvPicPr>
          <p:nvPr/>
        </p:nvPicPr>
        <p:blipFill>
          <a:blip r:embed="rId4"/>
          <a:srcRect/>
          <a:stretch>
            <a:fillRect/>
          </a:stretch>
        </p:blipFill>
        <p:spPr bwMode="auto">
          <a:xfrm>
            <a:off x="304800" y="1447799"/>
            <a:ext cx="3429000" cy="2357730"/>
          </a:xfrm>
          <a:prstGeom prst="rect">
            <a:avLst/>
          </a:prstGeom>
          <a:noFill/>
          <a:ln w="9525">
            <a:noFill/>
            <a:miter lim="800000"/>
            <a:headEnd/>
            <a:tailEnd/>
          </a:ln>
          <a:effectLst>
            <a:outerShdw algn="ctr" rotWithShape="0">
              <a:schemeClr val="bg2">
                <a:alpha val="50000"/>
              </a:schemeClr>
            </a:outerShdw>
          </a:effectLst>
        </p:spPr>
      </p:pic>
    </p:spTree>
    <p:extLst>
      <p:ext uri="{BB962C8B-B14F-4D97-AF65-F5344CB8AC3E}">
        <p14:creationId xmlns="" xmlns:p14="http://schemas.microsoft.com/office/powerpoint/2010/main" val="17373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500"/>
                                        <p:tgtEl>
                                          <p:spTgt spid="92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304800" y="1600201"/>
            <a:ext cx="8305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3200" dirty="0">
                <a:solidFill>
                  <a:srgbClr val="FF0000"/>
                </a:solidFill>
              </a:rPr>
              <a:t>   </a:t>
            </a:r>
            <a:r>
              <a:rPr lang="en-US" altLang="en-US" sz="3200" dirty="0" smtClean="0">
                <a:solidFill>
                  <a:srgbClr val="FF0000"/>
                </a:solidFill>
              </a:rPr>
              <a:t>  </a:t>
            </a:r>
            <a:r>
              <a:rPr lang="en-US" sz="3200" dirty="0" err="1" smtClean="0">
                <a:solidFill>
                  <a:srgbClr val="FF0000"/>
                </a:solidFill>
                <a:latin typeface="Times New Roman" pitchFamily="18" charset="0"/>
                <a:cs typeface="Times New Roman" pitchFamily="18" charset="0"/>
              </a:rPr>
              <a:t>Nếu</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hút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10252" name="Text Box 12"/>
          <p:cNvSpPr txBox="1">
            <a:spLocks noChangeArrowheads="1"/>
          </p:cNvSpPr>
          <p:nvPr/>
        </p:nvSpPr>
        <p:spPr bwMode="auto">
          <a:xfrm>
            <a:off x="457200" y="2590800"/>
            <a:ext cx="83058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en-US" altLang="en-US" sz="3200" dirty="0" smtClean="0">
                <a:solidFill>
                  <a:srgbClr val="002060"/>
                </a:solidFill>
              </a:rPr>
              <a:t>  </a:t>
            </a:r>
            <a:r>
              <a:rPr lang="vi-VN" sz="3200" dirty="0" smtClean="0">
                <a:solidFill>
                  <a:srgbClr val="002060"/>
                </a:solidFill>
                <a:latin typeface="Times New Roman" pitchFamily="18" charset="0"/>
                <a:cs typeface="Times New Roman" pitchFamily="18" charset="0"/>
              </a:rPr>
              <a:t>Em </a:t>
            </a:r>
            <a:r>
              <a:rPr lang="vi-VN" sz="3200" dirty="0">
                <a:solidFill>
                  <a:srgbClr val="002060"/>
                </a:solidFill>
                <a:latin typeface="Times New Roman" pitchFamily="18" charset="0"/>
                <a:cs typeface="Times New Roman" pitchFamily="18" charset="0"/>
              </a:rPr>
              <a:t>sẽ từ chối và nêu tác hại của thuốc lá cho bạn nghe. Sau đó em khuyên bạn nên bỏ thuốc.</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326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ox(in)">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amond(in)">
                                      <p:cBhvr>
                                        <p:cTn id="1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1066800" y="1727200"/>
            <a:ext cx="7010400" cy="1625600"/>
          </a:xfrm>
          <a:prstGeom prst="rect">
            <a:avLst/>
          </a:prstGeom>
        </p:spPr>
        <p:txBody>
          <a:bodyPr wrap="none" fromWordArt="1">
            <a:prstTxWarp prst="textPlain">
              <a:avLst>
                <a:gd name="adj" fmla="val 50000"/>
              </a:avLst>
            </a:prstTxWarp>
          </a:bodyPr>
          <a:lstStyle/>
          <a:p>
            <a:pPr algn="ctr">
              <a:defRPr/>
            </a:pPr>
            <a:r>
              <a:rPr lang="en-US" sz="3600" b="1" kern="10" dirty="0" err="1">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KHOA</a:t>
            </a:r>
            <a:r>
              <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 </a:t>
            </a:r>
            <a:r>
              <a:rPr lang="en-US" sz="3600" b="1" kern="10" dirty="0" err="1" smtClean="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HỌC</a:t>
            </a:r>
            <a:r>
              <a:rPr lang="en-US" sz="3600" b="1" kern="10" dirty="0" smtClean="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    </a:t>
            </a:r>
            <a:endPar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endParaRPr>
          </a:p>
          <a:p>
            <a:pPr algn="ctr">
              <a:defRPr/>
            </a:pPr>
            <a:r>
              <a:rPr lang="en-US" sz="3600" b="1"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DÙNG THUỐC AN TOÀN</a:t>
            </a:r>
          </a:p>
        </p:txBody>
      </p:sp>
    </p:spTree>
    <p:extLst>
      <p:ext uri="{BB962C8B-B14F-4D97-AF65-F5344CB8AC3E}">
        <p14:creationId xmlns="" xmlns:p14="http://schemas.microsoft.com/office/powerpoint/2010/main" val="15699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609600" y="381000"/>
            <a:ext cx="5410200" cy="838200"/>
          </a:xfrm>
          <a:prstGeom prst="cloudCallout">
            <a:avLst>
              <a:gd name="adj1" fmla="val 29347"/>
              <a:gd name="adj2" fmla="val 134093"/>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lstStyle/>
          <a:p>
            <a:pPr algn="ctr">
              <a:defRPr/>
            </a:pPr>
            <a:r>
              <a:rPr lang="en-US" sz="2800" b="1" i="1" dirty="0" err="1">
                <a:solidFill>
                  <a:srgbClr val="C00000"/>
                </a:solidFill>
                <a:latin typeface="Times New Roman" pitchFamily="18" charset="0"/>
                <a:cs typeface="Times New Roman" pitchFamily="18" charset="0"/>
              </a:rPr>
              <a:t>YÊU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CẦU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CẦN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ĐẠT</a:t>
            </a:r>
            <a:endParaRPr lang="en-US" sz="2800" b="1" i="1" dirty="0">
              <a:solidFill>
                <a:srgbClr val="C00000"/>
              </a:solidFill>
              <a:latin typeface="Times New Roman" pitchFamily="18" charset="0"/>
              <a:cs typeface="Times New Roman" pitchFamily="18" charset="0"/>
            </a:endParaRPr>
          </a:p>
        </p:txBody>
      </p:sp>
      <p:sp>
        <p:nvSpPr>
          <p:cNvPr id="4" name="Rectangle 3"/>
          <p:cNvSpPr/>
          <p:nvPr/>
        </p:nvSpPr>
        <p:spPr>
          <a:xfrm>
            <a:off x="381000" y="1905000"/>
            <a:ext cx="8382000" cy="38100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342900" indent="-342900" algn="just">
              <a:buFontTx/>
              <a:buAutoNum type="arabicPeriod"/>
            </a:pPr>
            <a:r>
              <a:rPr lang="en-US" sz="4000" b="1" dirty="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Nhận</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thức</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được</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sự</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cần</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thiết</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phải</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dùng</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thuốc</a:t>
            </a:r>
            <a:r>
              <a:rPr lang="fr-FR" sz="4000" b="1" dirty="0" smtClean="0">
                <a:solidFill>
                  <a:schemeClr val="tx1"/>
                </a:solidFill>
                <a:latin typeface="Times New Roman" pitchFamily="18" charset="0"/>
                <a:cs typeface="Times New Roman" pitchFamily="18" charset="0"/>
              </a:rPr>
              <a:t> an </a:t>
            </a:r>
            <a:r>
              <a:rPr lang="fr-FR" sz="4000" b="1" dirty="0" err="1" smtClean="0">
                <a:solidFill>
                  <a:schemeClr val="tx1"/>
                </a:solidFill>
                <a:latin typeface="Times New Roman" pitchFamily="18" charset="0"/>
                <a:cs typeface="Times New Roman" pitchFamily="18" charset="0"/>
              </a:rPr>
              <a:t>toàn</a:t>
            </a:r>
            <a:r>
              <a:rPr lang="fr-FR" sz="4000" b="1" dirty="0" smtClean="0">
                <a:solidFill>
                  <a:schemeClr val="tx1"/>
                </a:solidFill>
                <a:latin typeface="Times New Roman" pitchFamily="18" charset="0"/>
                <a:cs typeface="Times New Roman" pitchFamily="18" charset="0"/>
              </a:rPr>
              <a:t>.</a:t>
            </a:r>
            <a:endParaRPr lang="en-US" sz="4000" b="1" dirty="0" smtClean="0">
              <a:solidFill>
                <a:schemeClr val="tx1"/>
              </a:solidFill>
              <a:latin typeface="Times New Roman" pitchFamily="18" charset="0"/>
              <a:cs typeface="Times New Roman" pitchFamily="18" charset="0"/>
            </a:endParaRPr>
          </a:p>
          <a:p>
            <a:pPr marL="342900" indent="-342900" algn="just">
              <a:buFontTx/>
              <a:buAutoNum type="arabicPeriod"/>
            </a:pPr>
            <a:r>
              <a:rPr lang="en-US"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Xác</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định</a:t>
            </a:r>
            <a:r>
              <a:rPr lang="fr-FR" sz="4000" b="1" dirty="0" smtClean="0">
                <a:solidFill>
                  <a:schemeClr val="tx1"/>
                </a:solidFill>
                <a:latin typeface="Times New Roman" pitchFamily="18" charset="0"/>
                <a:cs typeface="Times New Roman" pitchFamily="18" charset="0"/>
              </a:rPr>
              <a:t> khi </a:t>
            </a:r>
            <a:r>
              <a:rPr lang="fr-FR" sz="4000" b="1" dirty="0" err="1" smtClean="0">
                <a:solidFill>
                  <a:schemeClr val="tx1"/>
                </a:solidFill>
                <a:latin typeface="Times New Roman" pitchFamily="18" charset="0"/>
                <a:cs typeface="Times New Roman" pitchFamily="18" charset="0"/>
              </a:rPr>
              <a:t>nào</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nên</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dùng</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thuốc</a:t>
            </a:r>
            <a:r>
              <a:rPr lang="fr-FR" sz="4000" b="1" dirty="0" smtClean="0">
                <a:solidFill>
                  <a:schemeClr val="tx1"/>
                </a:solidFill>
                <a:latin typeface="Times New Roman" pitchFamily="18" charset="0"/>
                <a:cs typeface="Times New Roman" pitchFamily="18" charset="0"/>
              </a:rPr>
              <a:t>.</a:t>
            </a:r>
          </a:p>
          <a:p>
            <a:pPr marL="342900" indent="-342900" algn="just">
              <a:buFontTx/>
              <a:buAutoNum type="arabicPeriod"/>
            </a:pPr>
            <a:r>
              <a:rPr lang="en-US"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Những</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điểm</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cần</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chú</a:t>
            </a:r>
            <a:r>
              <a:rPr lang="fr-FR" sz="4000" b="1" dirty="0" smtClean="0">
                <a:solidFill>
                  <a:schemeClr val="tx1"/>
                </a:solidFill>
                <a:latin typeface="Times New Roman" pitchFamily="18" charset="0"/>
                <a:cs typeface="Times New Roman" pitchFamily="18" charset="0"/>
              </a:rPr>
              <a:t> ý khi  </a:t>
            </a:r>
            <a:r>
              <a:rPr lang="fr-FR" sz="4000" b="1" dirty="0" err="1" smtClean="0">
                <a:solidFill>
                  <a:schemeClr val="tx1"/>
                </a:solidFill>
                <a:latin typeface="Times New Roman" pitchFamily="18" charset="0"/>
                <a:cs typeface="Times New Roman" pitchFamily="18" charset="0"/>
              </a:rPr>
              <a:t>dùng</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thuốc</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và</a:t>
            </a:r>
            <a:r>
              <a:rPr lang="fr-FR" sz="4000" b="1" dirty="0" smtClean="0">
                <a:solidFill>
                  <a:schemeClr val="tx1"/>
                </a:solidFill>
                <a:latin typeface="Times New Roman" pitchFamily="18" charset="0"/>
                <a:cs typeface="Times New Roman" pitchFamily="18" charset="0"/>
              </a:rPr>
              <a:t> khi mua </a:t>
            </a:r>
            <a:r>
              <a:rPr lang="fr-FR" sz="4000" b="1" dirty="0" err="1" smtClean="0">
                <a:solidFill>
                  <a:schemeClr val="tx1"/>
                </a:solidFill>
                <a:latin typeface="Times New Roman" pitchFamily="18" charset="0"/>
                <a:cs typeface="Times New Roman" pitchFamily="18" charset="0"/>
              </a:rPr>
              <a:t>thuốc</a:t>
            </a:r>
            <a:r>
              <a:rPr lang="fr-FR" sz="4000" b="1" dirty="0" smtClean="0">
                <a:solidFill>
                  <a:schemeClr val="tx1"/>
                </a:solidFill>
                <a:latin typeface="Times New Roman" pitchFamily="18" charset="0"/>
                <a:cs typeface="Times New Roman" pitchFamily="18" charset="0"/>
              </a:rPr>
              <a:t>.</a:t>
            </a:r>
            <a:endParaRPr lang="en-US" sz="40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2133600" y="2286000"/>
            <a:ext cx="4876800" cy="175260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4400" b="1" i="1" dirty="0" err="1" smtClean="0">
                <a:solidFill>
                  <a:srgbClr val="C00000"/>
                </a:solidFill>
                <a:latin typeface="Times New Roman" pitchFamily="18" charset="0"/>
                <a:cs typeface="Times New Roman" pitchFamily="18" charset="0"/>
              </a:rPr>
              <a:t>KHÁM</a:t>
            </a:r>
            <a:r>
              <a:rPr lang="en-US" sz="4400" b="1" i="1" dirty="0" smtClean="0">
                <a:solidFill>
                  <a:srgbClr val="C00000"/>
                </a:solidFill>
                <a:latin typeface="Times New Roman" pitchFamily="18" charset="0"/>
                <a:cs typeface="Times New Roman" pitchFamily="18" charset="0"/>
              </a:rPr>
              <a:t> </a:t>
            </a:r>
            <a:r>
              <a:rPr lang="en-US" sz="4400" b="1" i="1" dirty="0" err="1" smtClean="0">
                <a:solidFill>
                  <a:srgbClr val="C00000"/>
                </a:solidFill>
                <a:latin typeface="Times New Roman" pitchFamily="18" charset="0"/>
                <a:cs typeface="Times New Roman" pitchFamily="18" charset="0"/>
              </a:rPr>
              <a:t>PHÁ</a:t>
            </a:r>
            <a:endParaRPr lang="en-US" sz="44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93700" y="1159933"/>
            <a:ext cx="3505200" cy="400110"/>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pic>
        <p:nvPicPr>
          <p:cNvPr id="3078" name="Picture 6" descr="Thuoc Khang sinh"/>
          <p:cNvPicPr>
            <a:picLocks noChangeAspect="1" noChangeArrowheads="1"/>
          </p:cNvPicPr>
          <p:nvPr/>
        </p:nvPicPr>
        <p:blipFill>
          <a:blip r:embed="rId2" cstate="print">
            <a:clrChange>
              <a:clrFrom>
                <a:srgbClr val="F3FDFB"/>
              </a:clrFrom>
              <a:clrTo>
                <a:srgbClr val="F3FDFB">
                  <a:alpha val="0"/>
                </a:srgbClr>
              </a:clrTo>
            </a:clrChange>
            <a:lum bright="12000" contrast="24000"/>
            <a:extLst>
              <a:ext uri="{28A0092B-C50C-407E-A947-70E740481C1C}">
                <a14:useLocalDpi xmlns="" xmlns:a14="http://schemas.microsoft.com/office/drawing/2010/main" val="0"/>
              </a:ext>
            </a:extLst>
          </a:blip>
          <a:srcRect r="13498"/>
          <a:stretch>
            <a:fillRect/>
          </a:stretch>
        </p:blipFill>
        <p:spPr bwMode="auto">
          <a:xfrm>
            <a:off x="4695826" y="1335617"/>
            <a:ext cx="1444625" cy="2055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9" name="Picture 7" descr="51lka6n9"/>
          <p:cNvPicPr>
            <a:picLocks noChangeAspect="1" noChangeArrowheads="1"/>
          </p:cNvPicPr>
          <p:nvPr/>
        </p:nvPicPr>
        <p:blipFill>
          <a:blip r:embed="rId3">
            <a:lum contrast="24000"/>
            <a:extLst>
              <a:ext uri="{28A0092B-C50C-407E-A947-70E740481C1C}">
                <a14:useLocalDpi xmlns="" xmlns:a14="http://schemas.microsoft.com/office/drawing/2010/main" val="0"/>
              </a:ext>
            </a:extLst>
          </a:blip>
          <a:srcRect r="20390" b="25291"/>
          <a:stretch>
            <a:fillRect/>
          </a:stretch>
        </p:blipFill>
        <p:spPr bwMode="auto">
          <a:xfrm>
            <a:off x="609600" y="1818217"/>
            <a:ext cx="12954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1" name="Picture 9" descr="Amoxilin"/>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 xmlns:a14="http://schemas.microsoft.com/office/drawing/2010/main" val="0"/>
              </a:ext>
            </a:extLst>
          </a:blip>
          <a:srcRect l="10811" t="3604" r="5405" b="2702"/>
          <a:stretch>
            <a:fillRect/>
          </a:stretch>
        </p:blipFill>
        <p:spPr bwMode="auto">
          <a:xfrm>
            <a:off x="2209800" y="1722967"/>
            <a:ext cx="23622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6553201" y="1634068"/>
            <a:ext cx="2314575" cy="1782233"/>
            <a:chOff x="2046" y="2496"/>
            <a:chExt cx="1740" cy="1458"/>
          </a:xfrm>
        </p:grpSpPr>
        <p:pic>
          <p:nvPicPr>
            <p:cNvPr id="6165" name="Picture 10" descr="hanhdttkhangsinh3"/>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 xmlns:a14="http://schemas.microsoft.com/office/drawing/2010/main" val="0"/>
                </a:ext>
              </a:extLst>
            </a:blip>
            <a:srcRect l="55904"/>
            <a:stretch>
              <a:fillRect/>
            </a:stretch>
          </p:blipFill>
          <p:spPr bwMode="auto">
            <a:xfrm>
              <a:off x="2688" y="2496"/>
              <a:ext cx="1098" cy="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6" name="Picture 11" descr="thuoc KS tu nhien"/>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046" y="2592"/>
              <a:ext cx="834"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85" name="Text Box 13"/>
          <p:cNvSpPr txBox="1">
            <a:spLocks noChangeArrowheads="1"/>
          </p:cNvSpPr>
          <p:nvPr/>
        </p:nvSpPr>
        <p:spPr bwMode="auto">
          <a:xfrm>
            <a:off x="2584450" y="3627967"/>
            <a:ext cx="1371600" cy="36933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Amocilin</a:t>
            </a:r>
          </a:p>
        </p:txBody>
      </p:sp>
      <p:sp>
        <p:nvSpPr>
          <p:cNvPr id="3086" name="Text Box 14"/>
          <p:cNvSpPr txBox="1">
            <a:spLocks noChangeArrowheads="1"/>
          </p:cNvSpPr>
          <p:nvPr/>
        </p:nvSpPr>
        <p:spPr bwMode="auto">
          <a:xfrm>
            <a:off x="609600" y="3545418"/>
            <a:ext cx="1371600" cy="369332"/>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Penicilin</a:t>
            </a:r>
          </a:p>
        </p:txBody>
      </p:sp>
      <p:sp>
        <p:nvSpPr>
          <p:cNvPr id="3087" name="Text Box 15"/>
          <p:cNvSpPr txBox="1">
            <a:spLocks noChangeArrowheads="1"/>
          </p:cNvSpPr>
          <p:nvPr/>
        </p:nvSpPr>
        <p:spPr bwMode="auto">
          <a:xfrm>
            <a:off x="4768850" y="3608918"/>
            <a:ext cx="1371600" cy="369332"/>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Tetracilin</a:t>
            </a:r>
          </a:p>
        </p:txBody>
      </p:sp>
      <p:sp>
        <p:nvSpPr>
          <p:cNvPr id="3088" name="Text Box 16"/>
          <p:cNvSpPr txBox="1">
            <a:spLocks noChangeArrowheads="1"/>
          </p:cNvSpPr>
          <p:nvPr/>
        </p:nvSpPr>
        <p:spPr bwMode="auto">
          <a:xfrm>
            <a:off x="6610350" y="3530600"/>
            <a:ext cx="2667000" cy="369332"/>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b="1">
                <a:latin typeface="Times New Roman" pitchFamily="18" charset="0"/>
                <a:cs typeface="Times New Roman" pitchFamily="18" charset="0"/>
              </a:rPr>
              <a:t>Kháng sinh tự nhiên </a:t>
            </a:r>
          </a:p>
        </p:txBody>
      </p:sp>
      <p:sp>
        <p:nvSpPr>
          <p:cNvPr id="3089" name="Text Box 17"/>
          <p:cNvSpPr txBox="1">
            <a:spLocks noChangeArrowheads="1"/>
          </p:cNvSpPr>
          <p:nvPr/>
        </p:nvSpPr>
        <p:spPr bwMode="auto">
          <a:xfrm>
            <a:off x="228600" y="4157133"/>
            <a:ext cx="5105400" cy="400110"/>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Thuốc bổ dưưỡng, hỗ trợ chữa bệnh</a:t>
            </a:r>
          </a:p>
        </p:txBody>
      </p:sp>
      <p:pic>
        <p:nvPicPr>
          <p:cNvPr id="3091" name="Picture 19" descr="thucó bo mau"/>
          <p:cNvPicPr>
            <a:picLocks noChangeAspect="1" noChangeArrowheads="1"/>
          </p:cNvPicPr>
          <p:nvPr/>
        </p:nvPicPr>
        <p:blipFill>
          <a:blip r:embed="rId7">
            <a:extLst>
              <a:ext uri="{28A0092B-C50C-407E-A947-70E740481C1C}">
                <a14:useLocalDpi xmlns="" xmlns:a14="http://schemas.microsoft.com/office/drawing/2010/main" val="0"/>
              </a:ext>
            </a:extLst>
          </a:blip>
          <a:srcRect l="20000"/>
          <a:stretch>
            <a:fillRect/>
          </a:stretch>
        </p:blipFill>
        <p:spPr bwMode="auto">
          <a:xfrm>
            <a:off x="4648200" y="4876801"/>
            <a:ext cx="1517650" cy="1452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3" name="Picture 21" descr="Vi ta min C"/>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819400" y="4876800"/>
            <a:ext cx="1411288"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4" name="Picture 22" descr="B1"/>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57200" y="4876801"/>
            <a:ext cx="1600200" cy="1426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5" name="Picture 23" descr="nhan sam -bo van nang"/>
          <p:cNvPicPr>
            <a:picLocks noChangeAspect="1" noChangeArrowheads="1"/>
          </p:cNvPicPr>
          <p:nvPr/>
        </p:nvPicPr>
        <p:blipFill>
          <a:blip r:embed="rId10">
            <a:clrChange>
              <a:clrFrom>
                <a:srgbClr val="FAFAFA"/>
              </a:clrFrom>
              <a:clrTo>
                <a:srgbClr val="FAFAFA">
                  <a:alpha val="0"/>
                </a:srgbClr>
              </a:clrTo>
            </a:clrChange>
            <a:extLst>
              <a:ext uri="{28A0092B-C50C-407E-A947-70E740481C1C}">
                <a14:useLocalDpi xmlns="" xmlns:a14="http://schemas.microsoft.com/office/drawing/2010/main" val="0"/>
              </a:ext>
            </a:extLst>
          </a:blip>
          <a:srcRect/>
          <a:stretch>
            <a:fillRect/>
          </a:stretch>
        </p:blipFill>
        <p:spPr bwMode="auto">
          <a:xfrm>
            <a:off x="6858000" y="4817533"/>
            <a:ext cx="1600200" cy="1583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96" name="Text Box 24"/>
          <p:cNvSpPr txBox="1">
            <a:spLocks noChangeArrowheads="1"/>
          </p:cNvSpPr>
          <p:nvPr/>
        </p:nvSpPr>
        <p:spPr bwMode="auto">
          <a:xfrm>
            <a:off x="2819400" y="6288618"/>
            <a:ext cx="1371600" cy="369332"/>
          </a:xfrm>
          <a:prstGeom prst="rect">
            <a:avLst/>
          </a:prstGeom>
          <a:solidFill>
            <a:srgbClr val="FFCC99">
              <a:alpha val="7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C</a:t>
            </a:r>
          </a:p>
        </p:txBody>
      </p:sp>
      <p:sp>
        <p:nvSpPr>
          <p:cNvPr id="3097" name="Text Box 25"/>
          <p:cNvSpPr txBox="1">
            <a:spLocks noChangeArrowheads="1"/>
          </p:cNvSpPr>
          <p:nvPr/>
        </p:nvSpPr>
        <p:spPr bwMode="auto">
          <a:xfrm>
            <a:off x="533400" y="6303433"/>
            <a:ext cx="1371600" cy="369332"/>
          </a:xfrm>
          <a:prstGeom prst="rect">
            <a:avLst/>
          </a:prstGeom>
          <a:solidFill>
            <a:srgbClr val="FFCC99">
              <a:alpha val="7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B1</a:t>
            </a:r>
          </a:p>
        </p:txBody>
      </p:sp>
      <p:sp>
        <p:nvSpPr>
          <p:cNvPr id="3098" name="Text Box 26"/>
          <p:cNvSpPr txBox="1">
            <a:spLocks noChangeArrowheads="1"/>
          </p:cNvSpPr>
          <p:nvPr/>
        </p:nvSpPr>
        <p:spPr bwMode="auto">
          <a:xfrm>
            <a:off x="4724400" y="6303433"/>
            <a:ext cx="1371600" cy="369332"/>
          </a:xfrm>
          <a:prstGeom prst="rect">
            <a:avLst/>
          </a:prstGeom>
          <a:solidFill>
            <a:srgbClr val="FFCC99">
              <a:alpha val="7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Bổ máu</a:t>
            </a:r>
          </a:p>
        </p:txBody>
      </p:sp>
      <p:sp>
        <p:nvSpPr>
          <p:cNvPr id="3099" name="Text Box 27"/>
          <p:cNvSpPr txBox="1">
            <a:spLocks noChangeArrowheads="1"/>
          </p:cNvSpPr>
          <p:nvPr/>
        </p:nvSpPr>
        <p:spPr bwMode="auto">
          <a:xfrm>
            <a:off x="6477000" y="6250517"/>
            <a:ext cx="2667000" cy="369332"/>
          </a:xfrm>
          <a:prstGeom prst="rect">
            <a:avLst/>
          </a:prstGeom>
          <a:solidFill>
            <a:srgbClr val="FFCC99">
              <a:alpha val="7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Thuốc bổ nhân sâm</a:t>
            </a:r>
          </a:p>
        </p:txBody>
      </p:sp>
      <p:sp>
        <p:nvSpPr>
          <p:cNvPr id="6164" name="Rectangle 29"/>
          <p:cNvSpPr>
            <a:spLocks noChangeArrowheads="1"/>
          </p:cNvSpPr>
          <p:nvPr/>
        </p:nvSpPr>
        <p:spPr bwMode="auto">
          <a:xfrm>
            <a:off x="2178051" y="67734"/>
            <a:ext cx="502573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thuốc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05711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box(in)">
                                      <p:cBhvr>
                                        <p:cTn id="15" dur="500"/>
                                        <p:tgtEl>
                                          <p:spTgt spid="3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box(in)">
                                      <p:cBhvr>
                                        <p:cTn id="20" dur="500"/>
                                        <p:tgtEl>
                                          <p:spTgt spid="308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85"/>
                                        </p:tgtEl>
                                        <p:attrNameLst>
                                          <p:attrName>style.visibility</p:attrName>
                                        </p:attrNameLst>
                                      </p:cBhvr>
                                      <p:to>
                                        <p:strVal val="visible"/>
                                      </p:to>
                                    </p:set>
                                    <p:animEffect transition="in" filter="box(in)">
                                      <p:cBhvr>
                                        <p:cTn id="23" dur="500"/>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linds(horizontal)">
                                      <p:cBhvr>
                                        <p:cTn id="28" dur="500"/>
                                        <p:tgtEl>
                                          <p:spTgt spid="3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87"/>
                                        </p:tgtEl>
                                        <p:attrNameLst>
                                          <p:attrName>style.visibility</p:attrName>
                                        </p:attrNameLst>
                                      </p:cBhvr>
                                      <p:to>
                                        <p:strVal val="visible"/>
                                      </p:to>
                                    </p:set>
                                    <p:animEffect transition="in" filter="blinds(horizontal)">
                                      <p:cBhvr>
                                        <p:cTn id="31" dur="500"/>
                                        <p:tgtEl>
                                          <p:spTgt spid="30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ox(in)">
                                      <p:cBhvr>
                                        <p:cTn id="39" dur="500"/>
                                        <p:tgtEl>
                                          <p:spTgt spid="30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89"/>
                                        </p:tgtEl>
                                        <p:attrNameLst>
                                          <p:attrName>style.visibility</p:attrName>
                                        </p:attrNameLst>
                                      </p:cBhvr>
                                      <p:to>
                                        <p:strVal val="visible"/>
                                      </p:to>
                                    </p:set>
                                    <p:anim calcmode="lin" valueType="num">
                                      <p:cBhvr additive="base">
                                        <p:cTn id="44" dur="500" fill="hold"/>
                                        <p:tgtEl>
                                          <p:spTgt spid="3089"/>
                                        </p:tgtEl>
                                        <p:attrNameLst>
                                          <p:attrName>ppt_x</p:attrName>
                                        </p:attrNameLst>
                                      </p:cBhvr>
                                      <p:tavLst>
                                        <p:tav tm="0">
                                          <p:val>
                                            <p:strVal val="#ppt_x"/>
                                          </p:val>
                                        </p:tav>
                                        <p:tav tm="100000">
                                          <p:val>
                                            <p:strVal val="#ppt_x"/>
                                          </p:val>
                                        </p:tav>
                                      </p:tavLst>
                                    </p:anim>
                                    <p:anim calcmode="lin" valueType="num">
                                      <p:cBhvr additive="base">
                                        <p:cTn id="45"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094"/>
                                        </p:tgtEl>
                                        <p:attrNameLst>
                                          <p:attrName>style.visibility</p:attrName>
                                        </p:attrNameLst>
                                      </p:cBhvr>
                                      <p:to>
                                        <p:strVal val="visible"/>
                                      </p:to>
                                    </p:set>
                                    <p:animEffect transition="in" filter="blinds(horizontal)">
                                      <p:cBhvr>
                                        <p:cTn id="50" dur="500"/>
                                        <p:tgtEl>
                                          <p:spTgt spid="309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97"/>
                                        </p:tgtEl>
                                        <p:attrNameLst>
                                          <p:attrName>style.visibility</p:attrName>
                                        </p:attrNameLst>
                                      </p:cBhvr>
                                      <p:to>
                                        <p:strVal val="visible"/>
                                      </p:to>
                                    </p:set>
                                    <p:animEffect transition="in" filter="blinds(horizontal)">
                                      <p:cBhvr>
                                        <p:cTn id="53" dur="500"/>
                                        <p:tgtEl>
                                          <p:spTgt spid="30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3093"/>
                                        </p:tgtEl>
                                        <p:attrNameLst>
                                          <p:attrName>style.visibility</p:attrName>
                                        </p:attrNameLst>
                                      </p:cBhvr>
                                      <p:to>
                                        <p:strVal val="visible"/>
                                      </p:to>
                                    </p:set>
                                    <p:animEffect transition="in" filter="box(in)">
                                      <p:cBhvr>
                                        <p:cTn id="58" dur="500"/>
                                        <p:tgtEl>
                                          <p:spTgt spid="309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96"/>
                                        </p:tgtEl>
                                        <p:attrNameLst>
                                          <p:attrName>style.visibility</p:attrName>
                                        </p:attrNameLst>
                                      </p:cBhvr>
                                      <p:to>
                                        <p:strVal val="visible"/>
                                      </p:to>
                                    </p:set>
                                    <p:animEffect transition="in" filter="box(in)">
                                      <p:cBhvr>
                                        <p:cTn id="61" dur="500"/>
                                        <p:tgtEl>
                                          <p:spTgt spid="30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091"/>
                                        </p:tgtEl>
                                        <p:attrNameLst>
                                          <p:attrName>style.visibility</p:attrName>
                                        </p:attrNameLst>
                                      </p:cBhvr>
                                      <p:to>
                                        <p:strVal val="visible"/>
                                      </p:to>
                                    </p:set>
                                    <p:animEffect transition="in" filter="blinds(horizontal)">
                                      <p:cBhvr>
                                        <p:cTn id="66" dur="500"/>
                                        <p:tgtEl>
                                          <p:spTgt spid="309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098"/>
                                        </p:tgtEl>
                                        <p:attrNameLst>
                                          <p:attrName>style.visibility</p:attrName>
                                        </p:attrNameLst>
                                      </p:cBhvr>
                                      <p:to>
                                        <p:strVal val="visible"/>
                                      </p:to>
                                    </p:set>
                                    <p:animEffect transition="in" filter="blinds(horizontal)">
                                      <p:cBhvr>
                                        <p:cTn id="69" dur="500"/>
                                        <p:tgtEl>
                                          <p:spTgt spid="30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095"/>
                                        </p:tgtEl>
                                        <p:attrNameLst>
                                          <p:attrName>style.visibility</p:attrName>
                                        </p:attrNameLst>
                                      </p:cBhvr>
                                      <p:to>
                                        <p:strVal val="visible"/>
                                      </p:to>
                                    </p:set>
                                    <p:animEffect transition="in" filter="blinds(horizontal)">
                                      <p:cBhvr>
                                        <p:cTn id="74" dur="500"/>
                                        <p:tgtEl>
                                          <p:spTgt spid="309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99"/>
                                        </p:tgtEl>
                                        <p:attrNameLst>
                                          <p:attrName>style.visibility</p:attrName>
                                        </p:attrNameLst>
                                      </p:cBhvr>
                                      <p:to>
                                        <p:strVal val="visible"/>
                                      </p:to>
                                    </p:set>
                                    <p:animEffect transition="in" filter="blinds(horizontal)">
                                      <p:cBhvr>
                                        <p:cTn id="77" dur="5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5" grpId="0" animBg="1"/>
      <p:bldP spid="3086" grpId="0" animBg="1"/>
      <p:bldP spid="3087" grpId="0" animBg="1"/>
      <p:bldP spid="3088" grpId="0" animBg="1"/>
      <p:bldP spid="3089" grpId="0" animBg="1"/>
      <p:bldP spid="3096" grpId="0" animBg="1"/>
      <p:bldP spid="3097" grpId="0" animBg="1"/>
      <p:bldP spid="3098" grpId="0" animBg="1"/>
      <p:bldP spid="30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609600" y="685800"/>
            <a:ext cx="83058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vi-VN" sz="3200" dirty="0">
                <a:solidFill>
                  <a:srgbClr val="002060"/>
                </a:solidFill>
              </a:rPr>
              <a:t> </a:t>
            </a:r>
            <a:r>
              <a:rPr lang="vi-VN" sz="3200" dirty="0">
                <a:solidFill>
                  <a:srgbClr val="002060"/>
                </a:solidFill>
                <a:latin typeface="Times New Roman" pitchFamily="18" charset="0"/>
                <a:cs typeface="Times New Roman" pitchFamily="18" charset="0"/>
              </a:rPr>
              <a:t>Em đã dùng thuốc bao giờ chưa và dùng trong trường hợp nào?</a:t>
            </a:r>
            <a:endParaRPr lang="en-US" altLang="en-US" sz="3200" dirty="0">
              <a:solidFill>
                <a:srgbClr val="002060"/>
              </a:solidFill>
              <a:latin typeface="Times New Roman" pitchFamily="18" charset="0"/>
              <a:cs typeface="Times New Roman" pitchFamily="18" charset="0"/>
            </a:endParaRPr>
          </a:p>
        </p:txBody>
      </p:sp>
      <p:pic>
        <p:nvPicPr>
          <p:cNvPr id="13319" name="Picture 7" descr="j0240719"/>
          <p:cNvPicPr>
            <a:picLocks noChangeAspect="1" noChangeArrowheads="1"/>
          </p:cNvPicPr>
          <p:nvPr/>
        </p:nvPicPr>
        <p:blipFill>
          <a:blip r:embed="rId2" cstate="print">
            <a:lum bright="30000" contrast="18000"/>
            <a:extLst>
              <a:ext uri="{28A0092B-C50C-407E-A947-70E740481C1C}">
                <a14:useLocalDpi xmlns="" xmlns:a14="http://schemas.microsoft.com/office/drawing/2010/main" val="0"/>
              </a:ext>
            </a:extLst>
          </a:blip>
          <a:srcRect/>
          <a:stretch>
            <a:fillRect/>
          </a:stretch>
        </p:blipFill>
        <p:spPr bwMode="auto">
          <a:xfrm>
            <a:off x="3048001" y="2819400"/>
            <a:ext cx="231616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3178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304800" y="1676401"/>
            <a:ext cx="86106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2"/>
              </a:buBlip>
            </a:pPr>
            <a:r>
              <a:rPr lang="en-US" altLang="en-US" sz="3200" dirty="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Khi có bệnh, chúng ta cần dùng thuốc để chữa trị. Tuy nhiên nếu dùng thuốc không đúng có thể làm bệnh nặng hơn, thậm chí có thể gây chết người.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051207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31477&quot;&gt;&lt;object type=&quot;3&quot; unique_id=&quot;31479&quot;&gt;&lt;property id=&quot;20148&quot; value=&quot;5&quot;/&gt;&lt;property id=&quot;20300&quot; value=&quot;Slide 2&quot;/&gt;&lt;property id=&quot;20307&quot; value=&quot;258&quot;/&gt;&lt;/object&gt;&lt;object type=&quot;3&quot; unique_id=&quot;31480&quot;&gt;&lt;property id=&quot;20148&quot; value=&quot;5&quot;/&gt;&lt;property id=&quot;20300&quot; value=&quot;Slide 3&quot;/&gt;&lt;property id=&quot;20307&quot; value=&quot;259&quot;/&gt;&lt;/object&gt;&lt;object type=&quot;3&quot; unique_id=&quot;31481&quot;&gt;&lt;property id=&quot;20148&quot; value=&quot;5&quot;/&gt;&lt;property id=&quot;20300&quot; value=&quot;Slide 4&quot;/&gt;&lt;property id=&quot;20307&quot; value=&quot;260&quot;/&gt;&lt;/object&gt;&lt;object type=&quot;3&quot; unique_id=&quot;31482&quot;&gt;&lt;property id=&quot;20148&quot; value=&quot;5&quot;/&gt;&lt;property id=&quot;20300&quot; value=&quot;Slide 5&quot;/&gt;&lt;property id=&quot;20307&quot; value=&quot;261&quot;/&gt;&lt;/object&gt;&lt;object type=&quot;3&quot; unique_id=&quot;31483&quot;&gt;&lt;property id=&quot;20148&quot; value=&quot;5&quot;/&gt;&lt;property id=&quot;20300&quot; value=&quot;Slide 6&quot;/&gt;&lt;property id=&quot;20307&quot; value=&quot;262&quot;/&gt;&lt;/object&gt;&lt;object type=&quot;3&quot; unique_id=&quot;31484&quot;&gt;&lt;property id=&quot;20148&quot; value=&quot;5&quot;/&gt;&lt;property id=&quot;20300&quot; value=&quot;Slide 7&quot;/&gt;&lt;property id=&quot;20307&quot; value=&quot;263&quot;/&gt;&lt;/object&gt;&lt;object type=&quot;3&quot; unique_id=&quot;31485&quot;&gt;&lt;property id=&quot;20148&quot; value=&quot;5&quot;/&gt;&lt;property id=&quot;20300&quot; value=&quot;Slide 8&quot;/&gt;&lt;property id=&quot;20307&quot; value=&quot;264&quot;/&gt;&lt;/object&gt;&lt;object type=&quot;3&quot; unique_id=&quot;31486&quot;&gt;&lt;property id=&quot;20148&quot; value=&quot;5&quot;/&gt;&lt;property id=&quot;20300&quot; value=&quot;Slide 9&quot;/&gt;&lt;property id=&quot;20307&quot; value=&quot;265&quot;/&gt;&lt;/object&gt;&lt;object type=&quot;3&quot; unique_id=&quot;31487&quot;&gt;&lt;property id=&quot;20148&quot; value=&quot;5&quot;/&gt;&lt;property id=&quot;20300&quot; value=&quot;Slide 11&quot;/&gt;&lt;property id=&quot;20307&quot; value=&quot;266&quot;/&gt;&lt;/object&gt;&lt;object type=&quot;3&quot; unique_id=&quot;31488&quot;&gt;&lt;property id=&quot;20148&quot; value=&quot;5&quot;/&gt;&lt;property id=&quot;20300&quot; value=&quot;Slide 12&quot;/&gt;&lt;property id=&quot;20307&quot; value=&quot;267&quot;/&gt;&lt;/object&gt;&lt;object type=&quot;3&quot; unique_id=&quot;31489&quot;&gt;&lt;property id=&quot;20148&quot; value=&quot;5&quot;/&gt;&lt;property id=&quot;20300&quot; value=&quot;Slide 13&quot;/&gt;&lt;property id=&quot;20307&quot; value=&quot;268&quot;/&gt;&lt;/object&gt;&lt;object type=&quot;3&quot; unique_id=&quot;31490&quot;&gt;&lt;property id=&quot;20148&quot; value=&quot;5&quot;/&gt;&lt;property id=&quot;20300&quot; value=&quot;Slide 14 - &amp;quot;Bác sĩ chỉ dẫn&amp;quot;&quot;/&gt;&lt;property id=&quot;20307&quot; value=&quot;269&quot;/&gt;&lt;/object&gt;&lt;object type=&quot;3&quot; unique_id=&quot;31707&quot;&gt;&lt;property id=&quot;20148&quot; value=&quot;5&quot;/&gt;&lt;property id=&quot;20300&quot; value=&quot;Slide 1&quot;/&gt;&lt;property id=&quot;20307&quot; value=&quot;270&quot;/&gt;&lt;/object&gt;&lt;object type=&quot;3&quot; unique_id=&quot;31708&quot;&gt;&lt;property id=&quot;20148&quot; value=&quot;5&quot;/&gt;&lt;property id=&quot;20300&quot; value=&quot;Slide 10&quot;/&gt;&lt;property id=&quot;20307&quot; value=&quot;272&quot;/&gt;&lt;/object&gt;&lt;object type=&quot;3&quot; unique_id=&quot;31709&quot;&gt;&lt;property id=&quot;20148&quot; value=&quot;5&quot;/&gt;&lt;property id=&quot;20300&quot; value=&quot;Slide 15&quot;/&gt;&lt;property id=&quot;20307&quot; value=&quot;271&quot;/&gt;&lt;/object&gt;&lt;/object&gt;&lt;object type=&quot;8&quot; unique_id=&quot;3150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949</Words>
  <Application>Microsoft Office PowerPoint</Application>
  <PresentationFormat>On-screen Show (4:3)</PresentationFormat>
  <Paragraphs>82</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Bác sĩ chỉ dẫn</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ADMIN</cp:lastModifiedBy>
  <cp:revision>11</cp:revision>
  <dcterms:created xsi:type="dcterms:W3CDTF">2018-10-03T06:32:44Z</dcterms:created>
  <dcterms:modified xsi:type="dcterms:W3CDTF">2021-10-09T04:21:53Z</dcterms:modified>
</cp:coreProperties>
</file>