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6"/>
  </p:notesMasterIdLst>
  <p:sldIdLst>
    <p:sldId id="303" r:id="rId6"/>
    <p:sldId id="301" r:id="rId7"/>
    <p:sldId id="259" r:id="rId8"/>
    <p:sldId id="292" r:id="rId9"/>
    <p:sldId id="296" r:id="rId10"/>
    <p:sldId id="297" r:id="rId11"/>
    <p:sldId id="298" r:id="rId12"/>
    <p:sldId id="299" r:id="rId13"/>
    <p:sldId id="278" r:id="rId14"/>
    <p:sldId id="30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ED0FE-6E8C-4CA3-A7FE-3A676B92564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8CBCD-79A8-4929-A62B-7E7C0BEDF2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69C0F-3E0A-487A-9426-1006DA89D48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49B05-BA22-4180-8A80-8DFCF33F6AF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6C061-9933-4DB1-B81E-F8E6E31BFF4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2ED7F-75D1-422F-851C-5683A036897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F49AD-47CB-4881-947A-6FEE65E4F9A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1353C-AEC8-4A38-9A17-EEAAEC68E89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CD421-D2D2-4114-9319-060272CEC86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41297-7584-4C80-A38B-709DD522751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3549E-9A89-4ADB-BF01-A1BB7FE7DB6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6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91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27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12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9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57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49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30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26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50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91558-E321-45AC-BDBC-FCE1E7D77B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5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2207"/>
            <a:ext cx="3602831" cy="1008112"/>
          </a:xfrm>
        </p:spPr>
        <p:txBody>
          <a:bodyPr>
            <a:normAutofit/>
          </a:bodyPr>
          <a:lstStyle/>
          <a:p>
            <a:r>
              <a:rPr lang="en-US" sz="3200" smtClean="0"/>
              <a:t>Âm nhạc 4</a:t>
            </a:r>
            <a:endParaRPr lang="en-US" sz="3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567" y="1412776"/>
            <a:ext cx="7777571" cy="1224136"/>
          </a:xfrm>
          <a:solidFill>
            <a:srgbClr val="FF99FF"/>
          </a:solidFill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 Cao Độ Và Tiết Tấu</a:t>
            </a:r>
            <a:endParaRPr lang="en-US" sz="4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4944"/>
            <a:ext cx="5535290" cy="345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13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-31146"/>
            <a:ext cx="5784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</a:rPr>
              <a:t>Câu giai điệu và bức tranh của bài hát của tác giả nào đã học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5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0727" y="1700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2608" y="5204583"/>
            <a:ext cx="4357321" cy="98072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ÂM </a:t>
            </a:r>
            <a:r>
              <a:rPr lang="en-US" sz="4800" b="1" smtClean="0">
                <a:solidFill>
                  <a:srgbClr val="FF0000"/>
                </a:solidFill>
              </a:rPr>
              <a:t>NHẠC 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714" y="319064"/>
            <a:ext cx="146215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TIẾT: 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8653" y="-4603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ÔN TẬP BÀI: EM YÊU HÒA BÌNH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3745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00" y="228219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833">
            <a:off x="7871131" y="2798982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68793" y="642229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BÀI TẬP CAO ĐỘ VÀ 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405" y="764704"/>
            <a:ext cx="7760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FF0000"/>
                </a:solidFill>
              </a:rPr>
              <a:t>Ôn hát lại bài hát với các hình thức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285293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8653" y="-4603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1.ÔN TẬP BÀI: EM YÊU HÒA BÌNH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1761" y="466951"/>
            <a:ext cx="576064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3200" b="1" smtClean="0">
                <a:solidFill>
                  <a:srgbClr val="FF0000"/>
                </a:solidFill>
              </a:rPr>
              <a:t>Hát: “Từ đầu…tre đường làng”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79512" y="0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0889" y="51678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1 HS NỮ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72732" y="1556792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166" y="2113556"/>
            <a:ext cx="175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1 HS NAM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120521" y="3103921"/>
            <a:ext cx="1944216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6379" y="3620707"/>
            <a:ext cx="175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CẢ LỚP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1761" y="2036927"/>
            <a:ext cx="576064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3200" b="1" smtClean="0">
                <a:solidFill>
                  <a:srgbClr val="FF0000"/>
                </a:solidFill>
              </a:rPr>
              <a:t>Hát: “Em yêu xóm làng…lời ca”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7784" y="3328319"/>
            <a:ext cx="424847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3200" b="1" smtClean="0">
                <a:solidFill>
                  <a:srgbClr val="FF0000"/>
                </a:solidFill>
              </a:rPr>
              <a:t>Hát: “Đoạn b còn lại”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7072" y="0"/>
            <a:ext cx="407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HÁT NỐI TIẾP ĐỒNG CA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6001" y="5805264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9" name="Group 181"/>
          <p:cNvGraphicFramePr>
            <a:graphicFrameLocks noGrp="1"/>
          </p:cNvGraphicFramePr>
          <p:nvPr/>
        </p:nvGraphicFramePr>
        <p:xfrm>
          <a:off x="1295400" y="4038600"/>
          <a:ext cx="6172200" cy="731520"/>
        </p:xfrm>
        <a:graphic>
          <a:graphicData uri="http://schemas.openxmlformats.org/drawingml/2006/table">
            <a:tbl>
              <a:tblPr/>
              <a:tblGrid>
                <a:gridCol w="61722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grpSp>
        <p:nvGrpSpPr>
          <p:cNvPr id="2085" name="Group 37"/>
          <p:cNvGrpSpPr/>
          <p:nvPr/>
        </p:nvGrpSpPr>
        <p:grpSpPr bwMode="auto">
          <a:xfrm>
            <a:off x="2209800" y="4572000"/>
            <a:ext cx="228600" cy="533400"/>
            <a:chOff x="2653" y="1440"/>
            <a:chExt cx="137" cy="374"/>
          </a:xfrm>
        </p:grpSpPr>
        <p:sp>
          <p:nvSpPr>
            <p:cNvPr id="2086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088" name="Picture 40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0" name="Line 42"/>
          <p:cNvSpPr>
            <a:spLocks noChangeShapeType="1"/>
          </p:cNvSpPr>
          <p:nvPr/>
        </p:nvSpPr>
        <p:spPr bwMode="auto">
          <a:xfrm>
            <a:off x="2133600" y="5029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95" name="Group 47"/>
          <p:cNvGrpSpPr/>
          <p:nvPr/>
        </p:nvGrpSpPr>
        <p:grpSpPr bwMode="auto">
          <a:xfrm>
            <a:off x="3200400" y="4267200"/>
            <a:ext cx="228600" cy="533400"/>
            <a:chOff x="2653" y="1440"/>
            <a:chExt cx="137" cy="374"/>
          </a:xfrm>
        </p:grpSpPr>
        <p:sp>
          <p:nvSpPr>
            <p:cNvPr id="2096" name="Oval 4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97" name="Line 4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02" name="Group 54"/>
          <p:cNvGrpSpPr/>
          <p:nvPr/>
        </p:nvGrpSpPr>
        <p:grpSpPr bwMode="auto">
          <a:xfrm>
            <a:off x="4267200" y="4114800"/>
            <a:ext cx="228600" cy="533400"/>
            <a:chOff x="2653" y="1440"/>
            <a:chExt cx="137" cy="374"/>
          </a:xfrm>
        </p:grpSpPr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05" name="Group 57"/>
          <p:cNvGrpSpPr/>
          <p:nvPr/>
        </p:nvGrpSpPr>
        <p:grpSpPr bwMode="auto">
          <a:xfrm>
            <a:off x="5334000" y="4038600"/>
            <a:ext cx="228600" cy="533400"/>
            <a:chOff x="2653" y="1440"/>
            <a:chExt cx="137" cy="374"/>
          </a:xfrm>
        </p:grpSpPr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1981200" y="51816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.VnTime" panose="020B7200000000000000" pitchFamily="34" charset="0"/>
              </a:rPr>
              <a:t>§«</a:t>
            </a:r>
          </a:p>
        </p:txBody>
      </p:sp>
      <p:sp>
        <p:nvSpPr>
          <p:cNvPr id="2118" name="Rectangle 70"/>
          <p:cNvSpPr>
            <a:spLocks noChangeArrowheads="1"/>
          </p:cNvSpPr>
          <p:nvPr/>
        </p:nvSpPr>
        <p:spPr bwMode="auto">
          <a:xfrm>
            <a:off x="3048000" y="51816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.VnTime" panose="020B7200000000000000" pitchFamily="34" charset="0"/>
              </a:rPr>
              <a:t>Mi</a:t>
            </a:r>
          </a:p>
        </p:txBody>
      </p:sp>
      <p:sp>
        <p:nvSpPr>
          <p:cNvPr id="2119" name="Rectangle 71"/>
          <p:cNvSpPr>
            <a:spLocks noChangeArrowheads="1"/>
          </p:cNvSpPr>
          <p:nvPr/>
        </p:nvSpPr>
        <p:spPr bwMode="auto">
          <a:xfrm>
            <a:off x="5257800" y="51816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.VnTime" panose="020B7200000000000000" pitchFamily="34" charset="0"/>
              </a:rPr>
              <a:t>La</a:t>
            </a:r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 flipH="1">
            <a:off x="4038600" y="5181600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.VnTime" panose="020B7200000000000000" pitchFamily="34" charset="0"/>
              </a:rPr>
              <a:t>Son</a:t>
            </a:r>
          </a:p>
        </p:txBody>
      </p:sp>
      <p:pic>
        <p:nvPicPr>
          <p:cNvPr id="23" name="Picture 2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3"/>
          <p:cNvSpPr>
            <a:spLocks noChangeArrowheads="1"/>
          </p:cNvSpPr>
          <p:nvPr/>
        </p:nvSpPr>
        <p:spPr bwMode="auto">
          <a:xfrm>
            <a:off x="827584" y="951384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66"/>
                </a:solidFill>
                <a:latin typeface=".VnTime" panose="020B7200000000000000" pitchFamily="34" charset="0"/>
              </a:rPr>
              <a:t>2. Bµi tËp cao ®é vµ tiÕt tÊu: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FF"/>
                </a:solidFill>
                <a:latin typeface=".VnTime" panose="020B7200000000000000" pitchFamily="34" charset="0"/>
              </a:rPr>
              <a:t>a. VÞ trÝ c¸c nèt §«, Mi, Son, La</a:t>
            </a:r>
            <a:r>
              <a:rPr lang="en-US" sz="32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.VnTime" panose="020B7200000000000000" pitchFamily="34" charset="0"/>
              </a:rPr>
              <a:t>trªn khu«ng nh¹c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" y="209220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-1 HS chỉ vào từng nốt nhạc, em khác đứng nói tên nốt nhạc đó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7592" y="2623221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 GV đọc mẫu và HS đọc lại caasooj 4 nốt</a:t>
            </a:r>
            <a:endParaRPr lang="en-US"/>
          </a:p>
        </p:txBody>
      </p:sp>
      <p:pic>
        <p:nvPicPr>
          <p:cNvPr id="27" name="Picture 95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" grpId="0" animBg="1"/>
      <p:bldP spid="2117" grpId="0"/>
      <p:bldP spid="2118" grpId="0"/>
      <p:bldP spid="2119" grpId="0"/>
      <p:bldP spid="21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6" name="Group 34"/>
          <p:cNvGrpSpPr/>
          <p:nvPr/>
        </p:nvGrpSpPr>
        <p:grpSpPr bwMode="auto">
          <a:xfrm>
            <a:off x="762000" y="3657600"/>
            <a:ext cx="228600" cy="533400"/>
            <a:chOff x="2653" y="1440"/>
            <a:chExt cx="137" cy="374"/>
          </a:xfrm>
        </p:grpSpPr>
        <p:sp>
          <p:nvSpPr>
            <p:cNvPr id="18467" name="Oval 3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8" name="Line 3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69" name="Group 37"/>
          <p:cNvGrpSpPr/>
          <p:nvPr/>
        </p:nvGrpSpPr>
        <p:grpSpPr bwMode="auto">
          <a:xfrm>
            <a:off x="1371600" y="3657600"/>
            <a:ext cx="228600" cy="533400"/>
            <a:chOff x="2653" y="1440"/>
            <a:chExt cx="137" cy="374"/>
          </a:xfrm>
        </p:grpSpPr>
        <p:sp>
          <p:nvSpPr>
            <p:cNvPr id="18470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1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72" name="Group 40"/>
          <p:cNvGrpSpPr/>
          <p:nvPr/>
        </p:nvGrpSpPr>
        <p:grpSpPr bwMode="auto">
          <a:xfrm>
            <a:off x="1981200" y="3657600"/>
            <a:ext cx="228600" cy="533400"/>
            <a:chOff x="2653" y="1440"/>
            <a:chExt cx="137" cy="374"/>
          </a:xfrm>
        </p:grpSpPr>
        <p:sp>
          <p:nvSpPr>
            <p:cNvPr id="18473" name="Oval 41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4" name="Line 4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75" name="Group 43"/>
          <p:cNvGrpSpPr/>
          <p:nvPr/>
        </p:nvGrpSpPr>
        <p:grpSpPr bwMode="auto">
          <a:xfrm>
            <a:off x="3124200" y="3657600"/>
            <a:ext cx="228600" cy="533400"/>
            <a:chOff x="2653" y="1440"/>
            <a:chExt cx="137" cy="374"/>
          </a:xfrm>
        </p:grpSpPr>
        <p:sp>
          <p:nvSpPr>
            <p:cNvPr id="18476" name="Oval 44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7" name="Line 45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78" name="Group 46"/>
          <p:cNvGrpSpPr/>
          <p:nvPr/>
        </p:nvGrpSpPr>
        <p:grpSpPr bwMode="auto">
          <a:xfrm>
            <a:off x="3733800" y="3657600"/>
            <a:ext cx="228600" cy="533400"/>
            <a:chOff x="2653" y="1440"/>
            <a:chExt cx="137" cy="374"/>
          </a:xfrm>
        </p:grpSpPr>
        <p:sp>
          <p:nvSpPr>
            <p:cNvPr id="18479" name="Oval 47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0" name="Line 48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81" name="Group 49"/>
          <p:cNvGrpSpPr/>
          <p:nvPr/>
        </p:nvGrpSpPr>
        <p:grpSpPr bwMode="auto">
          <a:xfrm>
            <a:off x="4343400" y="3657600"/>
            <a:ext cx="228600" cy="533400"/>
            <a:chOff x="2653" y="1440"/>
            <a:chExt cx="137" cy="374"/>
          </a:xfrm>
        </p:grpSpPr>
        <p:sp>
          <p:nvSpPr>
            <p:cNvPr id="18482" name="Oval 50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3" name="Line 51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84" name="Group 52"/>
          <p:cNvGrpSpPr/>
          <p:nvPr/>
        </p:nvGrpSpPr>
        <p:grpSpPr bwMode="auto">
          <a:xfrm>
            <a:off x="5410200" y="3657600"/>
            <a:ext cx="228600" cy="533400"/>
            <a:chOff x="2653" y="1440"/>
            <a:chExt cx="137" cy="374"/>
          </a:xfrm>
        </p:grpSpPr>
        <p:sp>
          <p:nvSpPr>
            <p:cNvPr id="18485" name="Oval 53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6" name="Line 54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87" name="Group 55"/>
          <p:cNvGrpSpPr/>
          <p:nvPr/>
        </p:nvGrpSpPr>
        <p:grpSpPr bwMode="auto">
          <a:xfrm>
            <a:off x="7772400" y="3657600"/>
            <a:ext cx="228600" cy="533400"/>
            <a:chOff x="2653" y="1440"/>
            <a:chExt cx="137" cy="374"/>
          </a:xfrm>
        </p:grpSpPr>
        <p:sp>
          <p:nvSpPr>
            <p:cNvPr id="18488" name="Oval 56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9" name="Line 57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90" name="Group 58"/>
          <p:cNvGrpSpPr/>
          <p:nvPr/>
        </p:nvGrpSpPr>
        <p:grpSpPr bwMode="auto">
          <a:xfrm>
            <a:off x="7162800" y="3657600"/>
            <a:ext cx="228600" cy="533400"/>
            <a:chOff x="2653" y="1440"/>
            <a:chExt cx="137" cy="374"/>
          </a:xfrm>
        </p:grpSpPr>
        <p:sp>
          <p:nvSpPr>
            <p:cNvPr id="1849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93" name="Group 61"/>
          <p:cNvGrpSpPr/>
          <p:nvPr/>
        </p:nvGrpSpPr>
        <p:grpSpPr bwMode="auto">
          <a:xfrm>
            <a:off x="6629400" y="3657600"/>
            <a:ext cx="228600" cy="533400"/>
            <a:chOff x="2653" y="1440"/>
            <a:chExt cx="137" cy="374"/>
          </a:xfrm>
        </p:grpSpPr>
        <p:sp>
          <p:nvSpPr>
            <p:cNvPr id="18494" name="Oval 6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5" name="Line 6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96" name="Group 64"/>
          <p:cNvGrpSpPr/>
          <p:nvPr/>
        </p:nvGrpSpPr>
        <p:grpSpPr bwMode="auto">
          <a:xfrm>
            <a:off x="6019800" y="3657600"/>
            <a:ext cx="228600" cy="533400"/>
            <a:chOff x="2653" y="1440"/>
            <a:chExt cx="137" cy="374"/>
          </a:xfrm>
        </p:grpSpPr>
        <p:sp>
          <p:nvSpPr>
            <p:cNvPr id="18497" name="Oval 6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8" name="Line 6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99" name="Freeform 67"/>
          <p:cNvSpPr/>
          <p:nvPr/>
        </p:nvSpPr>
        <p:spPr bwMode="auto">
          <a:xfrm>
            <a:off x="2590800" y="38100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500" name="Freeform 68"/>
          <p:cNvSpPr/>
          <p:nvPr/>
        </p:nvSpPr>
        <p:spPr bwMode="auto">
          <a:xfrm>
            <a:off x="4876800" y="38100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501" name="Freeform 69"/>
          <p:cNvSpPr/>
          <p:nvPr/>
        </p:nvSpPr>
        <p:spPr bwMode="auto">
          <a:xfrm>
            <a:off x="8382000" y="38100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" name="Picture 40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2482975" y="900009"/>
            <a:ext cx="3470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FF"/>
                </a:solidFill>
                <a:latin typeface=".VnTime" panose="020B7200000000000000" pitchFamily="34" charset="0"/>
              </a:rPr>
              <a:t>b. LuyÖn tËp tiÕt tÊu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286" y="1628800"/>
            <a:ext cx="395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-HS nói tên hình nốt, dấu Lặng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49394" y="2164214"/>
            <a:ext cx="889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-Gv vỗ tay vừa nói mẫu “Đen-đen-đen-lăng” sau đó HD HS vỗ lại với các hình thức</a:t>
            </a:r>
            <a:endParaRPr lang="en-US"/>
          </a:p>
        </p:txBody>
      </p:sp>
      <p:pic>
        <p:nvPicPr>
          <p:cNvPr id="45" name="Picture 95" descr="cle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99" name="Group 163"/>
          <p:cNvGraphicFramePr>
            <a:graphicFrameLocks noGrp="1"/>
          </p:cNvGraphicFramePr>
          <p:nvPr>
            <p:ph sz="half" idx="1"/>
          </p:nvPr>
        </p:nvGraphicFramePr>
        <p:xfrm>
          <a:off x="457200" y="3581400"/>
          <a:ext cx="8001000" cy="731520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13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500" name="Group 164"/>
          <p:cNvGraphicFramePr>
            <a:graphicFrameLocks noGrp="1"/>
          </p:cNvGraphicFramePr>
          <p:nvPr>
            <p:ph sz="half" idx="2"/>
          </p:nvPr>
        </p:nvGraphicFramePr>
        <p:xfrm>
          <a:off x="457200" y="4876800"/>
          <a:ext cx="8001000" cy="731520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pSp>
        <p:nvGrpSpPr>
          <p:cNvPr id="14394" name="Group 58"/>
          <p:cNvGrpSpPr/>
          <p:nvPr/>
        </p:nvGrpSpPr>
        <p:grpSpPr bwMode="auto">
          <a:xfrm>
            <a:off x="1066800" y="3657600"/>
            <a:ext cx="228600" cy="533400"/>
            <a:chOff x="2653" y="1440"/>
            <a:chExt cx="137" cy="374"/>
          </a:xfrm>
        </p:grpSpPr>
        <p:sp>
          <p:nvSpPr>
            <p:cNvPr id="1439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9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397" name="Group 61"/>
          <p:cNvGrpSpPr/>
          <p:nvPr/>
        </p:nvGrpSpPr>
        <p:grpSpPr bwMode="auto">
          <a:xfrm>
            <a:off x="1600200" y="3581400"/>
            <a:ext cx="228600" cy="533400"/>
            <a:chOff x="2653" y="1440"/>
            <a:chExt cx="137" cy="374"/>
          </a:xfrm>
        </p:grpSpPr>
        <p:sp>
          <p:nvSpPr>
            <p:cNvPr id="14398" name="Oval 6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99" name="Line 6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00" name="Group 64"/>
          <p:cNvGrpSpPr/>
          <p:nvPr/>
        </p:nvGrpSpPr>
        <p:grpSpPr bwMode="auto">
          <a:xfrm>
            <a:off x="2057400" y="3657600"/>
            <a:ext cx="228600" cy="533400"/>
            <a:chOff x="2653" y="1440"/>
            <a:chExt cx="137" cy="374"/>
          </a:xfrm>
        </p:grpSpPr>
        <p:sp>
          <p:nvSpPr>
            <p:cNvPr id="14401" name="Oval 6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02" name="Line 6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4430" name="Picture 94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1" name="Picture 95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2" name="Freeform 96"/>
          <p:cNvSpPr/>
          <p:nvPr/>
        </p:nvSpPr>
        <p:spPr bwMode="auto">
          <a:xfrm>
            <a:off x="2590800" y="37338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3" name="Freeform 97"/>
          <p:cNvSpPr/>
          <p:nvPr/>
        </p:nvSpPr>
        <p:spPr bwMode="auto">
          <a:xfrm>
            <a:off x="4648200" y="37338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4" name="Freeform 98"/>
          <p:cNvSpPr/>
          <p:nvPr/>
        </p:nvSpPr>
        <p:spPr bwMode="auto">
          <a:xfrm>
            <a:off x="7848600" y="37338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5" name="Freeform 99"/>
          <p:cNvSpPr/>
          <p:nvPr/>
        </p:nvSpPr>
        <p:spPr bwMode="auto">
          <a:xfrm>
            <a:off x="2590800" y="50292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6" name="Freeform 100"/>
          <p:cNvSpPr/>
          <p:nvPr/>
        </p:nvSpPr>
        <p:spPr bwMode="auto">
          <a:xfrm>
            <a:off x="4572000" y="51054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7" name="Freeform 101"/>
          <p:cNvSpPr/>
          <p:nvPr/>
        </p:nvSpPr>
        <p:spPr bwMode="auto">
          <a:xfrm>
            <a:off x="7772400" y="5029200"/>
            <a:ext cx="228600" cy="381000"/>
          </a:xfrm>
          <a:custGeom>
            <a:avLst/>
            <a:gdLst>
              <a:gd name="T0" fmla="*/ 0 w 195"/>
              <a:gd name="T1" fmla="*/ 0 h 366"/>
              <a:gd name="T2" fmla="*/ 153 w 195"/>
              <a:gd name="T3" fmla="*/ 43 h 366"/>
              <a:gd name="T4" fmla="*/ 85 w 195"/>
              <a:gd name="T5" fmla="*/ 77 h 366"/>
              <a:gd name="T6" fmla="*/ 51 w 195"/>
              <a:gd name="T7" fmla="*/ 127 h 366"/>
              <a:gd name="T8" fmla="*/ 144 w 195"/>
              <a:gd name="T9" fmla="*/ 170 h 366"/>
              <a:gd name="T10" fmla="*/ 17 w 195"/>
              <a:gd name="T11" fmla="*/ 271 h 366"/>
              <a:gd name="T12" fmla="*/ 76 w 195"/>
              <a:gd name="T13" fmla="*/ 365 h 366"/>
              <a:gd name="T14" fmla="*/ 136 w 195"/>
              <a:gd name="T15" fmla="*/ 356 h 366"/>
              <a:gd name="T16" fmla="*/ 102 w 195"/>
              <a:gd name="T17" fmla="*/ 30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438" name="Group 102"/>
          <p:cNvGrpSpPr/>
          <p:nvPr/>
        </p:nvGrpSpPr>
        <p:grpSpPr bwMode="auto">
          <a:xfrm>
            <a:off x="5562600" y="3581400"/>
            <a:ext cx="228600" cy="533400"/>
            <a:chOff x="2653" y="1440"/>
            <a:chExt cx="137" cy="374"/>
          </a:xfrm>
        </p:grpSpPr>
        <p:sp>
          <p:nvSpPr>
            <p:cNvPr id="14439" name="Oval 103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40" name="Line 104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41" name="Group 105"/>
          <p:cNvGrpSpPr/>
          <p:nvPr/>
        </p:nvGrpSpPr>
        <p:grpSpPr bwMode="auto">
          <a:xfrm>
            <a:off x="5029200" y="3657600"/>
            <a:ext cx="228600" cy="533400"/>
            <a:chOff x="2653" y="1440"/>
            <a:chExt cx="137" cy="374"/>
          </a:xfrm>
        </p:grpSpPr>
        <p:sp>
          <p:nvSpPr>
            <p:cNvPr id="14442" name="Oval 106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43" name="Line 107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44" name="Group 108"/>
          <p:cNvGrpSpPr/>
          <p:nvPr/>
        </p:nvGrpSpPr>
        <p:grpSpPr bwMode="auto">
          <a:xfrm>
            <a:off x="4038600" y="3657600"/>
            <a:ext cx="228600" cy="533400"/>
            <a:chOff x="2653" y="1440"/>
            <a:chExt cx="137" cy="374"/>
          </a:xfrm>
        </p:grpSpPr>
        <p:sp>
          <p:nvSpPr>
            <p:cNvPr id="14445" name="Oval 10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46" name="Line 11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47" name="Group 111"/>
          <p:cNvGrpSpPr/>
          <p:nvPr/>
        </p:nvGrpSpPr>
        <p:grpSpPr bwMode="auto">
          <a:xfrm>
            <a:off x="3505200" y="3810000"/>
            <a:ext cx="228600" cy="533400"/>
            <a:chOff x="2653" y="1440"/>
            <a:chExt cx="137" cy="374"/>
          </a:xfrm>
        </p:grpSpPr>
        <p:sp>
          <p:nvSpPr>
            <p:cNvPr id="14448" name="Oval 11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49" name="Line 11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50" name="Group 114"/>
          <p:cNvGrpSpPr/>
          <p:nvPr/>
        </p:nvGrpSpPr>
        <p:grpSpPr bwMode="auto">
          <a:xfrm>
            <a:off x="2971800" y="3657600"/>
            <a:ext cx="228600" cy="533400"/>
            <a:chOff x="2653" y="1440"/>
            <a:chExt cx="137" cy="374"/>
          </a:xfrm>
        </p:grpSpPr>
        <p:sp>
          <p:nvSpPr>
            <p:cNvPr id="14451" name="Oval 11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52" name="Line 11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53" name="Group 117"/>
          <p:cNvGrpSpPr/>
          <p:nvPr/>
        </p:nvGrpSpPr>
        <p:grpSpPr bwMode="auto">
          <a:xfrm>
            <a:off x="1066800" y="5105400"/>
            <a:ext cx="228600" cy="533400"/>
            <a:chOff x="2653" y="1440"/>
            <a:chExt cx="137" cy="374"/>
          </a:xfrm>
        </p:grpSpPr>
        <p:sp>
          <p:nvSpPr>
            <p:cNvPr id="14454" name="Oval 11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55" name="Line 11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56" name="Group 120"/>
          <p:cNvGrpSpPr/>
          <p:nvPr/>
        </p:nvGrpSpPr>
        <p:grpSpPr bwMode="auto">
          <a:xfrm>
            <a:off x="2133600" y="4876800"/>
            <a:ext cx="228600" cy="533400"/>
            <a:chOff x="2653" y="1440"/>
            <a:chExt cx="137" cy="374"/>
          </a:xfrm>
        </p:grpSpPr>
        <p:sp>
          <p:nvSpPr>
            <p:cNvPr id="14457" name="Oval 121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58" name="Line 12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59" name="Group 123"/>
          <p:cNvGrpSpPr/>
          <p:nvPr/>
        </p:nvGrpSpPr>
        <p:grpSpPr bwMode="auto">
          <a:xfrm>
            <a:off x="1600200" y="4953000"/>
            <a:ext cx="228600" cy="533400"/>
            <a:chOff x="2653" y="1440"/>
            <a:chExt cx="137" cy="374"/>
          </a:xfrm>
        </p:grpSpPr>
        <p:sp>
          <p:nvSpPr>
            <p:cNvPr id="14460" name="Oval 124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61" name="Line 125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62" name="Group 126"/>
          <p:cNvGrpSpPr/>
          <p:nvPr/>
        </p:nvGrpSpPr>
        <p:grpSpPr bwMode="auto">
          <a:xfrm>
            <a:off x="7086600" y="3657600"/>
            <a:ext cx="228600" cy="533400"/>
            <a:chOff x="2653" y="1440"/>
            <a:chExt cx="137" cy="374"/>
          </a:xfrm>
        </p:grpSpPr>
        <p:sp>
          <p:nvSpPr>
            <p:cNvPr id="14463" name="Oval 127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64" name="Line 128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65" name="Group 129"/>
          <p:cNvGrpSpPr/>
          <p:nvPr/>
        </p:nvGrpSpPr>
        <p:grpSpPr bwMode="auto">
          <a:xfrm>
            <a:off x="6553200" y="3810000"/>
            <a:ext cx="228600" cy="533400"/>
            <a:chOff x="2653" y="1440"/>
            <a:chExt cx="137" cy="374"/>
          </a:xfrm>
        </p:grpSpPr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67" name="Line 131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68" name="Group 132"/>
          <p:cNvGrpSpPr/>
          <p:nvPr/>
        </p:nvGrpSpPr>
        <p:grpSpPr bwMode="auto">
          <a:xfrm>
            <a:off x="6096000" y="3657600"/>
            <a:ext cx="228600" cy="533400"/>
            <a:chOff x="2653" y="1440"/>
            <a:chExt cx="137" cy="374"/>
          </a:xfrm>
        </p:grpSpPr>
        <p:sp>
          <p:nvSpPr>
            <p:cNvPr id="14469" name="Oval 133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70" name="Line 134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74" name="Group 138"/>
          <p:cNvGrpSpPr/>
          <p:nvPr/>
        </p:nvGrpSpPr>
        <p:grpSpPr bwMode="auto">
          <a:xfrm>
            <a:off x="2971800" y="4876800"/>
            <a:ext cx="228600" cy="533400"/>
            <a:chOff x="2653" y="1440"/>
            <a:chExt cx="137" cy="374"/>
          </a:xfrm>
        </p:grpSpPr>
        <p:sp>
          <p:nvSpPr>
            <p:cNvPr id="14475" name="Oval 13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76" name="Line 14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77" name="Group 141"/>
          <p:cNvGrpSpPr/>
          <p:nvPr/>
        </p:nvGrpSpPr>
        <p:grpSpPr bwMode="auto">
          <a:xfrm>
            <a:off x="3505200" y="4953000"/>
            <a:ext cx="228600" cy="533400"/>
            <a:chOff x="2653" y="1440"/>
            <a:chExt cx="137" cy="374"/>
          </a:xfrm>
        </p:grpSpPr>
        <p:sp>
          <p:nvSpPr>
            <p:cNvPr id="14478" name="Oval 14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79" name="Line 14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80" name="Group 144"/>
          <p:cNvGrpSpPr/>
          <p:nvPr/>
        </p:nvGrpSpPr>
        <p:grpSpPr bwMode="auto">
          <a:xfrm>
            <a:off x="3962400" y="5105400"/>
            <a:ext cx="228600" cy="533400"/>
            <a:chOff x="2653" y="1440"/>
            <a:chExt cx="137" cy="374"/>
          </a:xfrm>
        </p:grpSpPr>
        <p:sp>
          <p:nvSpPr>
            <p:cNvPr id="14481" name="Oval 14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82" name="Line 14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83" name="Group 147"/>
          <p:cNvGrpSpPr/>
          <p:nvPr/>
        </p:nvGrpSpPr>
        <p:grpSpPr bwMode="auto">
          <a:xfrm>
            <a:off x="4953000" y="5105400"/>
            <a:ext cx="228600" cy="533400"/>
            <a:chOff x="2653" y="1440"/>
            <a:chExt cx="137" cy="374"/>
          </a:xfrm>
        </p:grpSpPr>
        <p:sp>
          <p:nvSpPr>
            <p:cNvPr id="14484" name="Oval 14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85" name="Line 14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86" name="Group 150"/>
          <p:cNvGrpSpPr/>
          <p:nvPr/>
        </p:nvGrpSpPr>
        <p:grpSpPr bwMode="auto">
          <a:xfrm>
            <a:off x="5486400" y="4953000"/>
            <a:ext cx="228600" cy="533400"/>
            <a:chOff x="2653" y="1440"/>
            <a:chExt cx="137" cy="374"/>
          </a:xfrm>
        </p:grpSpPr>
        <p:sp>
          <p:nvSpPr>
            <p:cNvPr id="14487" name="Oval 151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88" name="Line 15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89" name="Group 153"/>
          <p:cNvGrpSpPr/>
          <p:nvPr/>
        </p:nvGrpSpPr>
        <p:grpSpPr bwMode="auto">
          <a:xfrm>
            <a:off x="6019800" y="4876800"/>
            <a:ext cx="228600" cy="533400"/>
            <a:chOff x="2653" y="1440"/>
            <a:chExt cx="137" cy="374"/>
          </a:xfrm>
        </p:grpSpPr>
        <p:sp>
          <p:nvSpPr>
            <p:cNvPr id="14490" name="Oval 154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91" name="Line 155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92" name="Group 156"/>
          <p:cNvGrpSpPr/>
          <p:nvPr/>
        </p:nvGrpSpPr>
        <p:grpSpPr bwMode="auto">
          <a:xfrm>
            <a:off x="6553200" y="4953000"/>
            <a:ext cx="228600" cy="533400"/>
            <a:chOff x="2653" y="1440"/>
            <a:chExt cx="137" cy="374"/>
          </a:xfrm>
        </p:grpSpPr>
        <p:sp>
          <p:nvSpPr>
            <p:cNvPr id="14493" name="Oval 157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94" name="Line 158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495" name="Group 159"/>
          <p:cNvGrpSpPr/>
          <p:nvPr/>
        </p:nvGrpSpPr>
        <p:grpSpPr bwMode="auto">
          <a:xfrm>
            <a:off x="7010400" y="5334000"/>
            <a:ext cx="228600" cy="533400"/>
            <a:chOff x="2653" y="1440"/>
            <a:chExt cx="137" cy="374"/>
          </a:xfrm>
        </p:grpSpPr>
        <p:sp>
          <p:nvSpPr>
            <p:cNvPr id="14496" name="Oval 160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97" name="Line 161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6934200" y="5791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1" name="Picture 80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" y="0"/>
            <a:ext cx="894477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"/>
          <p:cNvSpPr>
            <a:spLocks noChangeArrowheads="1"/>
          </p:cNvSpPr>
          <p:nvPr/>
        </p:nvSpPr>
        <p:spPr bwMode="auto">
          <a:xfrm>
            <a:off x="1588855" y="900009"/>
            <a:ext cx="5553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FF"/>
                </a:solidFill>
                <a:latin typeface=".VnTime" panose="020B7200000000000000" pitchFamily="34" charset="0"/>
              </a:rPr>
              <a:t>c</a:t>
            </a:r>
            <a:r>
              <a:rPr lang="en-US" sz="3200">
                <a:solidFill>
                  <a:srgbClr val="0000FF"/>
                </a:solidFill>
                <a:latin typeface=".VnTime" panose="020B7200000000000000" pitchFamily="34" charset="0"/>
              </a:rPr>
              <a:t>. LuyÖn tËp cao ®é vµ tiÕt tÊu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231" y="1916832"/>
            <a:ext cx="8944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Chia mỗi dòng là 1 câu đàn và đọc mẫu sau đó HD HS đọc hòa theo tiếng đàn với các hình thức</a:t>
            </a:r>
            <a:endParaRPr lang="en-US" sz="3200"/>
          </a:p>
        </p:txBody>
      </p:sp>
      <p:pic>
        <p:nvPicPr>
          <p:cNvPr id="84" name="Picture 95" descr="c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984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227</Words>
  <Application>Microsoft Office PowerPoint</Application>
  <PresentationFormat>On-screen Show (4:3)</PresentationFormat>
  <Paragraphs>29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Office Theme</vt:lpstr>
      <vt:lpstr>2_Office Theme</vt:lpstr>
      <vt:lpstr>Default Design</vt:lpstr>
      <vt:lpstr>3_Office Theme</vt:lpstr>
      <vt:lpstr>4_Office Theme</vt:lpstr>
      <vt:lpstr>Âm nhạc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 Tra My</cp:lastModifiedBy>
  <cp:revision>82</cp:revision>
  <dcterms:created xsi:type="dcterms:W3CDTF">2021-05-09T14:16:00Z</dcterms:created>
  <dcterms:modified xsi:type="dcterms:W3CDTF">2022-09-15T15:50:11Z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A89CD59E72E84AEDA98759F73AE272BC</vt:lpwstr>
  </property>
  <property fmtid="{D5CDD505-2E9C-101B-9397-08002B2CF9AE}" pid="3" name="KSOProductBuildVer">
    <vt:lpwstr>1033-11.2.0.10265</vt:lpwstr>
  </property>
</Properties>
</file>