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12"/>
  </p:notesMasterIdLst>
  <p:sldIdLst>
    <p:sldId id="305" r:id="rId8"/>
    <p:sldId id="306" r:id="rId9"/>
    <p:sldId id="283" r:id="rId10"/>
    <p:sldId id="284" r:id="rId11"/>
    <p:sldId id="285" r:id="rId13"/>
    <p:sldId id="286" r:id="rId14"/>
    <p:sldId id="287" r:id="rId15"/>
    <p:sldId id="288" r:id="rId16"/>
    <p:sldId id="289" r:id="rId17"/>
    <p:sldId id="290" r:id="rId18"/>
    <p:sldId id="291" r:id="rId19"/>
    <p:sldId id="292" r:id="rId20"/>
    <p:sldId id="295" r:id="rId21"/>
    <p:sldId id="298" r:id="rId22"/>
    <p:sldId id="299" r:id="rId23"/>
    <p:sldId id="303" r:id="rId24"/>
    <p:sldId id="302" r:id="rId25"/>
    <p:sldId id="278" r:id="rId26"/>
    <p:sldId id="30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65" d="100"/>
          <a:sy n="65" d="100"/>
        </p:scale>
        <p:origin x="-166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notesMaster" Target="notesMasters/notesMaster1.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47AB03-F7EE-489A-BB7D-4FA99D6D3A67}"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CD537-2989-406F-8438-0F62A5FD0D2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0CD537-2989-406F-8438-0F62A5FD0D27}"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0CD537-2989-406F-8438-0F62A5FD0D27}"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0CD537-2989-406F-8438-0F62A5FD0D2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27CBB5-CA7C-47DE-A8DB-216B0EC2CA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2C6FC6-7144-49B7-8493-9BE00E60AD45}" type="slidenum">
              <a:rPr lang="en-US">
                <a:solidFill>
                  <a:srgbClr val="000000"/>
                </a:solidFill>
              </a:rPr>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492650-798E-45A2-92E2-34E7DC9EA079}" type="slidenum">
              <a:rPr lang="en-US">
                <a:solidFill>
                  <a:srgbClr val="000000"/>
                </a:solidFill>
              </a:rPr>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168284-9718-410D-B464-C50F6816B394}" type="slidenum">
              <a:rPr lang="en-US">
                <a:solidFill>
                  <a:srgbClr val="000000"/>
                </a:solidFill>
              </a:rPr>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DAEB85-EB6F-4033-AFC5-F96A0B4492CC}" type="slidenum">
              <a:rPr lang="en-US">
                <a:solidFill>
                  <a:srgbClr val="000000"/>
                </a:solidFill>
              </a:rPr>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91867-B753-4B0C-9039-4F6DAA3283F6}" type="slidenum">
              <a:rPr lang="en-US">
                <a:solidFill>
                  <a:srgbClr val="000000"/>
                </a:solidFill>
              </a:rPr>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05E214-DAA9-44BE-B469-144BFBE1BB4C}" type="slidenum">
              <a:rPr lang="en-US">
                <a:solidFill>
                  <a:srgbClr val="000000"/>
                </a:solidFill>
              </a:rPr>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F4937C1-3464-41AA-9B2A-28052A962C94}" type="slidenum">
              <a:rPr lang="en-US">
                <a:solidFill>
                  <a:srgbClr val="000000"/>
                </a:solidFill>
              </a:rPr>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874E54-A362-4E1B-B216-0D1598F6D930}" type="slidenum">
              <a:rPr lang="en-US">
                <a:solidFill>
                  <a:srgbClr val="000000"/>
                </a:solidFill>
              </a:rPr>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6FF57A-478A-4847-8EF5-8A5C43E8BA16}" type="slidenum">
              <a:rPr lang="en-US">
                <a:solidFill>
                  <a:srgbClr val="000000"/>
                </a:solidFill>
              </a:rPr>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7D2C9D-447C-4B81-946B-1A848591998A}" type="slidenum">
              <a:rPr lang="en-US">
                <a:solidFill>
                  <a:srgbClr val="000000"/>
                </a:solidFill>
              </a:rPr>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D4CC9B-EA6A-4FA8-83B5-D9D4D54725E9}" type="slidenum">
              <a:rPr lang="en-US">
                <a:solidFill>
                  <a:srgbClr val="000000"/>
                </a:solidFill>
              </a:rPr>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27CBB5-CA7C-47DE-A8DB-216B0EC2CA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AFDC366C-972D-44EA-A8DE-14B115254A9A}" type="slidenum">
              <a:rPr lang="en-US" smtClean="0">
                <a:solidFill>
                  <a:srgbClr val="000000"/>
                </a:solidFill>
              </a:rPr>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15.png"/><Relationship Id="rId3" Type="http://schemas.microsoft.com/office/2007/relationships/media" Target="../media/media5.mp4"/><Relationship Id="rId2" Type="http://schemas.openxmlformats.org/officeDocument/2006/relationships/video" Target="../media/media5.mp4"/><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image" Target="../media/image10.png"/><Relationship Id="rId7" Type="http://schemas.microsoft.com/office/2007/relationships/media" Target="../media/media7.mp3"/><Relationship Id="rId6" Type="http://schemas.openxmlformats.org/officeDocument/2006/relationships/audio" Target="../media/media7.mp3"/><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40.xml"/><Relationship Id="rId5" Type="http://schemas.openxmlformats.org/officeDocument/2006/relationships/image" Target="../media/image24.png"/><Relationship Id="rId4" Type="http://schemas.microsoft.com/office/2007/relationships/media" Target="file:///G:\BAI%206%20LOP%204\DAN%20DOAN\doan021m.wav" TargetMode="External"/><Relationship Id="rId3" Type="http://schemas.openxmlformats.org/officeDocument/2006/relationships/audio" Target="file:///G:\BAI%206%20LOP%204\DAN%20DOAN\doan021m.wav" TargetMode="External"/><Relationship Id="rId2" Type="http://schemas.openxmlformats.org/officeDocument/2006/relationships/image" Target="../media/image23.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4.png"/><Relationship Id="rId4" Type="http://schemas.microsoft.com/office/2007/relationships/media" Target="file:///E:\Oanh%20-%20nh&#7841;c\Giao%20an\Giao%20An%20Dien%20Tu\G.A%20Tiet%206%20-%20lop4\&#272;&#7885;c%20t&#7845;u%20T&#7923;%20B&#224;.wma" TargetMode="External"/><Relationship Id="rId3" Type="http://schemas.openxmlformats.org/officeDocument/2006/relationships/audio" Target="file:///E:\Oanh%20-%20nh&#7841;c\Giao%20an\Giao%20An%20Dien%20Tu\G.A%20Tiet%206%20-%20lop4\&#272;&#7885;c%20t&#7845;u%20T&#7923;%20B&#224;.wma" TargetMode="External"/><Relationship Id="rId2" Type="http://schemas.openxmlformats.org/officeDocument/2006/relationships/image" Target="../media/image25.jpe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image" Target="../media/image10.png"/><Relationship Id="rId7" Type="http://schemas.microsoft.com/office/2007/relationships/media" Target="../media/media7.mp3"/><Relationship Id="rId6" Type="http://schemas.openxmlformats.org/officeDocument/2006/relationships/audio" Target="../media/media7.mp3"/><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6.GIF"/><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9.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4.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13.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12.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13.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14.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13.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15.png"/><Relationship Id="rId3" Type="http://schemas.microsoft.com/office/2007/relationships/media" Target="../media/media5.mp4"/><Relationship Id="rId2" Type="http://schemas.openxmlformats.org/officeDocument/2006/relationships/video" Target="../media/media5.mp4"/><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15.png"/><Relationship Id="rId3" Type="http://schemas.microsoft.com/office/2007/relationships/media" Target="../media/media5.mp4"/><Relationship Id="rId2" Type="http://schemas.openxmlformats.org/officeDocument/2006/relationships/video" Target="../media/media5.mp4"/><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smtClean="0">
                <a:solidFill>
                  <a:prstClr val="white"/>
                </a:solidFill>
                <a:latin typeface="Times New Roman" panose="02020603050405020304" pitchFamily="18" charset="0"/>
                <a:cs typeface="Times New Roman" panose="02020603050405020304" pitchFamily="18" charset="0"/>
              </a:rPr>
              <a:t>Chào mừng quý thầy cô và các bạn học sinh đến với </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030200" y="57336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Tập đọc nhạc số 1 - lớp 4 - SON LA SON - TĐN so 1 lop 4.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8206" y="2420888"/>
            <a:ext cx="9152206" cy="4437112"/>
          </a:xfrm>
          <a:prstGeom prst="rect">
            <a:avLst/>
          </a:prstGeom>
        </p:spPr>
      </p:pic>
      <p:sp>
        <p:nvSpPr>
          <p:cNvPr id="5" name="TextBox 4"/>
          <p:cNvSpPr txBox="1"/>
          <p:nvPr/>
        </p:nvSpPr>
        <p:spPr>
          <a:xfrm>
            <a:off x="1579565" y="5877272"/>
            <a:ext cx="5976664" cy="523220"/>
          </a:xfrm>
          <a:prstGeom prst="rect">
            <a:avLst/>
          </a:prstGeom>
          <a:noFill/>
        </p:spPr>
        <p:txBody>
          <a:bodyPr wrap="square" rtlCol="0">
            <a:spAutoFit/>
          </a:bodyPr>
          <a:lstStyle/>
          <a:p>
            <a:r>
              <a:rPr lang="en-US" sz="2800" i="1" dirty="0" err="1" smtClean="0">
                <a:solidFill>
                  <a:srgbClr val="FF0000"/>
                </a:solidFill>
              </a:rPr>
              <a:t>Đọc</a:t>
            </a:r>
            <a:r>
              <a:rPr lang="en-US" sz="2800" i="1" dirty="0" smtClean="0">
                <a:solidFill>
                  <a:srgbClr val="FF0000"/>
                </a:solidFill>
              </a:rPr>
              <a:t> </a:t>
            </a:r>
            <a:r>
              <a:rPr lang="en-US" sz="2800" i="1" dirty="0" err="1" smtClean="0">
                <a:solidFill>
                  <a:srgbClr val="FF0000"/>
                </a:solidFill>
              </a:rPr>
              <a:t>nhạc</a:t>
            </a:r>
            <a:r>
              <a:rPr lang="en-US" sz="2800" i="1" dirty="0" smtClean="0">
                <a:solidFill>
                  <a:srgbClr val="FF0000"/>
                </a:solidFill>
              </a:rPr>
              <a:t>, </a:t>
            </a:r>
            <a:r>
              <a:rPr lang="en-US" sz="2800" i="1" dirty="0" err="1" smtClean="0">
                <a:solidFill>
                  <a:srgbClr val="FF0000"/>
                </a:solidFill>
              </a:rPr>
              <a:t>ghép</a:t>
            </a:r>
            <a:r>
              <a:rPr lang="en-US" sz="2800" i="1" dirty="0" smtClean="0">
                <a:solidFill>
                  <a:srgbClr val="FF0000"/>
                </a:solidFill>
              </a:rPr>
              <a:t> </a:t>
            </a:r>
            <a:r>
              <a:rPr lang="en-US" sz="2800" i="1" dirty="0" err="1" smtClean="0">
                <a:solidFill>
                  <a:srgbClr val="FF0000"/>
                </a:solidFill>
              </a:rPr>
              <a:t>lời</a:t>
            </a:r>
            <a:r>
              <a:rPr lang="en-US" sz="2800" i="1" dirty="0" smtClean="0">
                <a:solidFill>
                  <a:srgbClr val="FF0000"/>
                </a:solidFill>
              </a:rPr>
              <a:t> </a:t>
            </a:r>
            <a:r>
              <a:rPr lang="en-US" sz="2800" i="1" dirty="0" err="1" smtClean="0">
                <a:solidFill>
                  <a:srgbClr val="FF0000"/>
                </a:solidFill>
              </a:rPr>
              <a:t>gõ</a:t>
            </a:r>
            <a:r>
              <a:rPr lang="en-US" sz="2800" i="1" dirty="0" smtClean="0">
                <a:solidFill>
                  <a:srgbClr val="FF0000"/>
                </a:solidFill>
              </a:rPr>
              <a:t> </a:t>
            </a:r>
            <a:r>
              <a:rPr lang="en-US" sz="2800" i="1" dirty="0" err="1" smtClean="0">
                <a:solidFill>
                  <a:srgbClr val="FF0000"/>
                </a:solidFill>
              </a:rPr>
              <a:t>đệm</a:t>
            </a:r>
            <a:r>
              <a:rPr lang="en-US" sz="2800" i="1" dirty="0" smtClean="0">
                <a:solidFill>
                  <a:srgbClr val="FF0000"/>
                </a:solidFill>
              </a:rPr>
              <a:t> </a:t>
            </a:r>
            <a:r>
              <a:rPr lang="en-US" sz="2800" i="1" dirty="0" err="1" smtClean="0">
                <a:solidFill>
                  <a:srgbClr val="FF0000"/>
                </a:solidFill>
              </a:rPr>
              <a:t>theo</a:t>
            </a:r>
            <a:r>
              <a:rPr lang="en-US" sz="2800" i="1" dirty="0" smtClean="0">
                <a:solidFill>
                  <a:srgbClr val="FF0000"/>
                </a:solidFill>
              </a:rPr>
              <a:t> </a:t>
            </a:r>
            <a:r>
              <a:rPr lang="en-US" sz="2800" i="1" dirty="0" err="1" smtClean="0">
                <a:solidFill>
                  <a:srgbClr val="FF0000"/>
                </a:solidFill>
              </a:rPr>
              <a:t>phách</a:t>
            </a:r>
            <a:endParaRPr lang="en-US" sz="2800" i="1" dirty="0" smtClean="0">
              <a:solidFill>
                <a:srgbClr val="FF0000"/>
              </a:solidFill>
            </a:endParaRPr>
          </a:p>
        </p:txBody>
      </p:sp>
      <p:sp>
        <p:nvSpPr>
          <p:cNvPr id="2" name="TextBox 1"/>
          <p:cNvSpPr txBox="1"/>
          <p:nvPr/>
        </p:nvSpPr>
        <p:spPr>
          <a:xfrm>
            <a:off x="2484124" y="4470167"/>
            <a:ext cx="4824536" cy="338554"/>
          </a:xfrm>
          <a:prstGeom prst="rect">
            <a:avLst/>
          </a:prstGeom>
          <a:noFill/>
        </p:spPr>
        <p:txBody>
          <a:bodyPr wrap="square" rtlCol="0">
            <a:spAutoFit/>
          </a:bodyPr>
          <a:lstStyle/>
          <a:p>
            <a:r>
              <a:rPr lang="en-US" sz="1600" smtClean="0"/>
              <a:t>X           X               XX                   X             X                XX</a:t>
            </a:r>
            <a:endParaRPr lang="en-US" sz="1600"/>
          </a:p>
        </p:txBody>
      </p:sp>
      <p:sp>
        <p:nvSpPr>
          <p:cNvPr id="7" name="TextBox 6"/>
          <p:cNvSpPr txBox="1"/>
          <p:nvPr/>
        </p:nvSpPr>
        <p:spPr>
          <a:xfrm>
            <a:off x="1979712" y="5373216"/>
            <a:ext cx="5040560" cy="338554"/>
          </a:xfrm>
          <a:prstGeom prst="rect">
            <a:avLst/>
          </a:prstGeom>
          <a:noFill/>
        </p:spPr>
        <p:txBody>
          <a:bodyPr wrap="square" rtlCol="0">
            <a:spAutoFit/>
          </a:bodyPr>
          <a:lstStyle/>
          <a:p>
            <a:r>
              <a:rPr lang="en-US" sz="1600" smtClean="0"/>
              <a:t>X              X                   XX                       X             X                 XX           </a:t>
            </a:r>
            <a:endParaRPr lang="en-US" sz="160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a:blip r:embed="rId1"/>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295400" y="3124200"/>
            <a:ext cx="670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00200" lvl="3" indent="-228600" fontAlgn="base">
              <a:lnSpc>
                <a:spcPct val="90000"/>
              </a:lnSpc>
              <a:spcBef>
                <a:spcPct val="20000"/>
              </a:spcBef>
              <a:spcAft>
                <a:spcPct val="0"/>
              </a:spcAft>
            </a:pPr>
            <a:endParaRPr lang="en-US" sz="3200" smtClean="0">
              <a:solidFill>
                <a:srgbClr val="000000"/>
              </a:solidFill>
              <a:latin typeface=".VnAristote" panose="020B7200000000000000" pitchFamily="34" charset="0"/>
            </a:endParaRPr>
          </a:p>
        </p:txBody>
      </p:sp>
      <p:sp>
        <p:nvSpPr>
          <p:cNvPr id="26628" name="Rectangle 4"/>
          <p:cNvSpPr>
            <a:spLocks noChangeArrowheads="1"/>
          </p:cNvSpPr>
          <p:nvPr/>
        </p:nvSpPr>
        <p:spPr bwMode="auto">
          <a:xfrm>
            <a:off x="1828800" y="5300663"/>
            <a:ext cx="670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pPr>
            <a:endParaRPr lang="en-US" sz="4400" smtClean="0">
              <a:solidFill>
                <a:srgbClr val="000000"/>
              </a:solidFill>
              <a:latin typeface=".VnAristote" panose="020B7200000000000000" pitchFamily="34" charset="0"/>
            </a:endParaRPr>
          </a:p>
        </p:txBody>
      </p:sp>
      <p:pic>
        <p:nvPicPr>
          <p:cNvPr id="26630" name="Picture 6" descr="dannh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0400"/>
            <a:ext cx="1828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Dan_T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24200"/>
            <a:ext cx="1752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T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667000"/>
            <a:ext cx="2046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1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00400"/>
            <a:ext cx="1828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0"/>
          <p:cNvSpPr txBox="1">
            <a:spLocks noChangeArrowheads="1"/>
          </p:cNvSpPr>
          <p:nvPr/>
        </p:nvSpPr>
        <p:spPr bwMode="auto">
          <a:xfrm>
            <a:off x="533400" y="61722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tø</a:t>
            </a:r>
            <a:endParaRPr lang="en-US" sz="2800" smtClean="0">
              <a:solidFill>
                <a:srgbClr val="000000"/>
              </a:solidFill>
              <a:latin typeface=".VnTime" panose="020B7200000000000000" pitchFamily="34" charset="0"/>
            </a:endParaRPr>
          </a:p>
        </p:txBody>
      </p:sp>
      <p:sp>
        <p:nvSpPr>
          <p:cNvPr id="26635" name="Text Box 11"/>
          <p:cNvSpPr txBox="1">
            <a:spLocks noChangeArrowheads="1"/>
          </p:cNvSpPr>
          <p:nvPr/>
        </p:nvSpPr>
        <p:spPr bwMode="auto">
          <a:xfrm>
            <a:off x="2667000" y="61722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nhÞ</a:t>
            </a:r>
            <a:endParaRPr lang="en-US" sz="2800" smtClean="0">
              <a:solidFill>
                <a:srgbClr val="000000"/>
              </a:solidFill>
              <a:latin typeface=".VnTime" panose="020B7200000000000000" pitchFamily="34" charset="0"/>
            </a:endParaRPr>
          </a:p>
        </p:txBody>
      </p:sp>
      <p:sp>
        <p:nvSpPr>
          <p:cNvPr id="26636" name="Text Box 12"/>
          <p:cNvSpPr txBox="1">
            <a:spLocks noChangeArrowheads="1"/>
          </p:cNvSpPr>
          <p:nvPr/>
        </p:nvSpPr>
        <p:spPr bwMode="auto">
          <a:xfrm>
            <a:off x="5943600" y="3886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endParaRPr lang="en-US" sz="2800" smtClean="0">
              <a:solidFill>
                <a:srgbClr val="000000"/>
              </a:solidFill>
              <a:latin typeface="VNI-Brush" pitchFamily="2" charset="0"/>
            </a:endParaRPr>
          </a:p>
        </p:txBody>
      </p:sp>
      <p:sp>
        <p:nvSpPr>
          <p:cNvPr id="26637" name="Text Box 13"/>
          <p:cNvSpPr txBox="1">
            <a:spLocks noChangeArrowheads="1"/>
          </p:cNvSpPr>
          <p:nvPr/>
        </p:nvSpPr>
        <p:spPr bwMode="auto">
          <a:xfrm>
            <a:off x="4495800" y="61722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tam</a:t>
            </a:r>
            <a:endParaRPr lang="en-US" sz="2800" smtClean="0">
              <a:solidFill>
                <a:srgbClr val="000000"/>
              </a:solidFill>
              <a:latin typeface=".VnTime" panose="020B7200000000000000" pitchFamily="34" charset="0"/>
            </a:endParaRPr>
          </a:p>
        </p:txBody>
      </p:sp>
      <p:sp>
        <p:nvSpPr>
          <p:cNvPr id="26638" name="Text Box 14"/>
          <p:cNvSpPr txBox="1">
            <a:spLocks noChangeArrowheads="1"/>
          </p:cNvSpPr>
          <p:nvPr/>
        </p:nvSpPr>
        <p:spPr bwMode="auto">
          <a:xfrm>
            <a:off x="6477000" y="61722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tú bµ</a:t>
            </a:r>
            <a:endParaRPr lang="en-US" sz="2800" smtClean="0">
              <a:solidFill>
                <a:srgbClr val="000000"/>
              </a:solidFill>
              <a:latin typeface=".VnTime" panose="020B7200000000000000" pitchFamily="34" charset="0"/>
            </a:endParaRPr>
          </a:p>
        </p:txBody>
      </p:sp>
      <p:sp>
        <p:nvSpPr>
          <p:cNvPr id="109" name="Rectangle 108"/>
          <p:cNvSpPr/>
          <p:nvPr/>
        </p:nvSpPr>
        <p:spPr>
          <a:xfrm>
            <a:off x="2113112" y="-22700"/>
            <a:ext cx="619268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a:ln>
                  <a:noFill/>
                </a:ln>
                <a:solidFill>
                  <a:srgbClr val="002060"/>
                </a:solidFill>
                <a:effectLst/>
                <a:uLnTx/>
                <a:uFillTx/>
              </a:rPr>
              <a:t>GIỚI THIỆU </a:t>
            </a:r>
            <a:r>
              <a:rPr kumimoji="0" lang="en-US" sz="2400" b="1" i="0" u="none" strike="noStrike" kern="0" cap="none" spc="0" normalizeH="0" baseline="0" noProof="0" smtClean="0">
                <a:ln>
                  <a:noFill/>
                </a:ln>
                <a:solidFill>
                  <a:srgbClr val="002060"/>
                </a:solidFill>
                <a:effectLst/>
                <a:uLnTx/>
                <a:uFillTx/>
              </a:rPr>
              <a:t>MỘT VÀI NHẠC CỤ DÂN TỘC</a:t>
            </a:r>
            <a:endParaRPr kumimoji="0" lang="en-US" sz="2400" b="1" i="0" u="none" strike="noStrike" kern="0" cap="none" spc="0" normalizeH="0" baseline="0" noProof="0">
              <a:ln>
                <a:noFill/>
              </a:ln>
              <a:solidFill>
                <a:srgbClr val="002060"/>
              </a:solidFill>
              <a:effectLst/>
              <a:uLnTx/>
              <a:uFillTx/>
            </a:endParaRPr>
          </a:p>
        </p:txBody>
      </p:sp>
      <p:sp>
        <p:nvSpPr>
          <p:cNvPr id="4" name="TextBox 3"/>
          <p:cNvSpPr txBox="1"/>
          <p:nvPr/>
        </p:nvSpPr>
        <p:spPr>
          <a:xfrm>
            <a:off x="381000" y="2420888"/>
            <a:ext cx="8447088" cy="461665"/>
          </a:xfrm>
          <a:prstGeom prst="rect">
            <a:avLst/>
          </a:prstGeom>
          <a:noFill/>
        </p:spPr>
        <p:txBody>
          <a:bodyPr wrap="square" rtlCol="0">
            <a:spAutoFit/>
          </a:bodyPr>
          <a:lstStyle/>
          <a:p>
            <a:r>
              <a:rPr lang="en-US" sz="2400" smtClean="0"/>
              <a:t>Xem hình ảnh và nghe giới thiệu, âm sắc 4 nhạc cụ dân tộc</a:t>
            </a:r>
            <a:endParaRPr lang="en-US" sz="2400"/>
          </a:p>
        </p:txBody>
      </p:sp>
      <p:pic>
        <p:nvPicPr>
          <p:cNvPr id="5" name="TIET 6 GIOI THIEU 1 SO NHAC CU DAN TOC.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47700" y="764704"/>
            <a:ext cx="609600" cy="6096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634"/>
                                        </p:tgtEl>
                                        <p:attrNameLst>
                                          <p:attrName>style.visibility</p:attrName>
                                        </p:attrNameLst>
                                      </p:cBhvr>
                                      <p:to>
                                        <p:strVal val="visible"/>
                                      </p:to>
                                    </p:set>
                                    <p:anim calcmode="lin" valueType="num">
                                      <p:cBhvr additive="base">
                                        <p:cTn id="7" dur="500" fill="hold"/>
                                        <p:tgtEl>
                                          <p:spTgt spid="26634"/>
                                        </p:tgtEl>
                                        <p:attrNameLst>
                                          <p:attrName>ppt_x</p:attrName>
                                        </p:attrNameLst>
                                      </p:cBhvr>
                                      <p:tavLst>
                                        <p:tav tm="0">
                                          <p:val>
                                            <p:strVal val="#ppt_x"/>
                                          </p:val>
                                        </p:tav>
                                        <p:tav tm="100000">
                                          <p:val>
                                            <p:strVal val="#ppt_x"/>
                                          </p:val>
                                        </p:tav>
                                      </p:tavLst>
                                    </p:anim>
                                    <p:anim calcmode="lin" valueType="num">
                                      <p:cBhvr additive="base">
                                        <p:cTn id="8" dur="500" fill="hold"/>
                                        <p:tgtEl>
                                          <p:spTgt spid="266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635"/>
                                        </p:tgtEl>
                                        <p:attrNameLst>
                                          <p:attrName>style.visibility</p:attrName>
                                        </p:attrNameLst>
                                      </p:cBhvr>
                                      <p:to>
                                        <p:strVal val="visible"/>
                                      </p:to>
                                    </p:set>
                                    <p:anim calcmode="lin" valueType="num">
                                      <p:cBhvr additive="base">
                                        <p:cTn id="12" dur="500" fill="hold"/>
                                        <p:tgtEl>
                                          <p:spTgt spid="26635"/>
                                        </p:tgtEl>
                                        <p:attrNameLst>
                                          <p:attrName>ppt_x</p:attrName>
                                        </p:attrNameLst>
                                      </p:cBhvr>
                                      <p:tavLst>
                                        <p:tav tm="0">
                                          <p:val>
                                            <p:strVal val="#ppt_x"/>
                                          </p:val>
                                        </p:tav>
                                        <p:tav tm="100000">
                                          <p:val>
                                            <p:strVal val="#ppt_x"/>
                                          </p:val>
                                        </p:tav>
                                      </p:tavLst>
                                    </p:anim>
                                    <p:anim calcmode="lin" valueType="num">
                                      <p:cBhvr additive="base">
                                        <p:cTn id="13" dur="500" fill="hold"/>
                                        <p:tgtEl>
                                          <p:spTgt spid="2663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26636"/>
                                        </p:tgtEl>
                                        <p:attrNameLst>
                                          <p:attrName>style.visibility</p:attrName>
                                        </p:attrNameLst>
                                      </p:cBhvr>
                                      <p:to>
                                        <p:strVal val="visible"/>
                                      </p:to>
                                    </p:set>
                                    <p:anim calcmode="lin" valueType="num">
                                      <p:cBhvr additive="base">
                                        <p:cTn id="17" dur="500" fill="hold"/>
                                        <p:tgtEl>
                                          <p:spTgt spid="26636"/>
                                        </p:tgtEl>
                                        <p:attrNameLst>
                                          <p:attrName>ppt_x</p:attrName>
                                        </p:attrNameLst>
                                      </p:cBhvr>
                                      <p:tavLst>
                                        <p:tav tm="0">
                                          <p:val>
                                            <p:strVal val="#ppt_x"/>
                                          </p:val>
                                        </p:tav>
                                        <p:tav tm="100000">
                                          <p:val>
                                            <p:strVal val="#ppt_x"/>
                                          </p:val>
                                        </p:tav>
                                      </p:tavLst>
                                    </p:anim>
                                    <p:anim calcmode="lin" valueType="num">
                                      <p:cBhvr additive="base">
                                        <p:cTn id="18" dur="500" fill="hold"/>
                                        <p:tgtEl>
                                          <p:spTgt spid="2663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6637"/>
                                        </p:tgtEl>
                                        <p:attrNameLst>
                                          <p:attrName>style.visibility</p:attrName>
                                        </p:attrNameLst>
                                      </p:cBhvr>
                                      <p:to>
                                        <p:strVal val="visible"/>
                                      </p:to>
                                    </p:set>
                                    <p:anim calcmode="lin" valueType="num">
                                      <p:cBhvr additive="base">
                                        <p:cTn id="22" dur="500" fill="hold"/>
                                        <p:tgtEl>
                                          <p:spTgt spid="26637"/>
                                        </p:tgtEl>
                                        <p:attrNameLst>
                                          <p:attrName>ppt_x</p:attrName>
                                        </p:attrNameLst>
                                      </p:cBhvr>
                                      <p:tavLst>
                                        <p:tav tm="0">
                                          <p:val>
                                            <p:strVal val="#ppt_x"/>
                                          </p:val>
                                        </p:tav>
                                        <p:tav tm="100000">
                                          <p:val>
                                            <p:strVal val="#ppt_x"/>
                                          </p:val>
                                        </p:tav>
                                      </p:tavLst>
                                    </p:anim>
                                    <p:anim calcmode="lin" valueType="num">
                                      <p:cBhvr additive="base">
                                        <p:cTn id="23" dur="500" fill="hold"/>
                                        <p:tgtEl>
                                          <p:spTgt spid="2663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6638"/>
                                        </p:tgtEl>
                                        <p:attrNameLst>
                                          <p:attrName>style.visibility</p:attrName>
                                        </p:attrNameLst>
                                      </p:cBhvr>
                                      <p:to>
                                        <p:strVal val="visible"/>
                                      </p:to>
                                    </p:set>
                                    <p:anim calcmode="lin" valueType="num">
                                      <p:cBhvr additive="base">
                                        <p:cTn id="27" dur="500" fill="hold"/>
                                        <p:tgtEl>
                                          <p:spTgt spid="26638"/>
                                        </p:tgtEl>
                                        <p:attrNameLst>
                                          <p:attrName>ppt_x</p:attrName>
                                        </p:attrNameLst>
                                      </p:cBhvr>
                                      <p:tavLst>
                                        <p:tav tm="0">
                                          <p:val>
                                            <p:strVal val="#ppt_x"/>
                                          </p:val>
                                        </p:tav>
                                        <p:tav tm="100000">
                                          <p:val>
                                            <p:strVal val="#ppt_x"/>
                                          </p:val>
                                        </p:tav>
                                      </p:tavLst>
                                    </p:anim>
                                    <p:anim calcmode="lin" valueType="num">
                                      <p:cBhvr additive="base">
                                        <p:cTn id="28" dur="500" fill="hold"/>
                                        <p:tgtEl>
                                          <p:spTgt spid="26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7409"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26634" grpId="0"/>
      <p:bldP spid="26635" grpId="0"/>
      <p:bldP spid="26636" grpId="0"/>
      <p:bldP spid="26637" grpId="0"/>
      <p:bldP spid="266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7650" name="Picture 2" descr="KeoCo2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516187"/>
            <a:ext cx="39624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p:cNvSpPr txBox="1">
            <a:spLocks noChangeArrowheads="1"/>
          </p:cNvSpPr>
          <p:nvPr/>
        </p:nvSpPr>
        <p:spPr bwMode="auto">
          <a:xfrm>
            <a:off x="-396552" y="2191874"/>
            <a:ext cx="5410200" cy="58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fontAlgn="base">
              <a:spcBef>
                <a:spcPct val="50000"/>
              </a:spcBef>
              <a:spcAft>
                <a:spcPct val="0"/>
              </a:spcAft>
            </a:pPr>
            <a:r>
              <a:rPr lang="en-US" sz="3200" b="1" smtClean="0">
                <a:solidFill>
                  <a:srgbClr val="FF0000"/>
                </a:solidFill>
                <a:latin typeface=".VnTime" panose="020B7200000000000000" pitchFamily="34" charset="0"/>
              </a:rPr>
              <a:t>      </a:t>
            </a:r>
            <a:r>
              <a:rPr lang="en-US" sz="3200" smtClean="0">
                <a:solidFill>
                  <a:srgbClr val="FF0000"/>
                </a:solidFill>
                <a:latin typeface=".VnTime" panose="020B7200000000000000" pitchFamily="34" charset="0"/>
              </a:rPr>
              <a:t>* H</a:t>
            </a:r>
            <a:r>
              <a:rPr lang="en-US" sz="3200" smtClean="0">
                <a:solidFill>
                  <a:srgbClr val="FF0000"/>
                </a:solidFill>
              </a:rPr>
              <a:t>ì</a:t>
            </a:r>
            <a:r>
              <a:rPr lang="en-US" sz="3200" smtClean="0">
                <a:solidFill>
                  <a:srgbClr val="FF0000"/>
                </a:solidFill>
                <a:latin typeface=".VnTime" panose="020B7200000000000000" pitchFamily="34" charset="0"/>
              </a:rPr>
              <a:t>nh thøc cÊu t¹o</a:t>
            </a:r>
            <a:endParaRPr lang="en-US" sz="3200" smtClean="0">
              <a:solidFill>
                <a:srgbClr val="FF0000"/>
              </a:solidFill>
              <a:latin typeface=".VnTime" panose="020B7200000000000000" pitchFamily="34" charset="0"/>
            </a:endParaRPr>
          </a:p>
        </p:txBody>
      </p:sp>
      <p:sp>
        <p:nvSpPr>
          <p:cNvPr id="27652" name="Text Box 4"/>
          <p:cNvSpPr txBox="1">
            <a:spLocks noChangeArrowheads="1"/>
          </p:cNvSpPr>
          <p:nvPr/>
        </p:nvSpPr>
        <p:spPr bwMode="auto">
          <a:xfrm>
            <a:off x="0" y="2838305"/>
            <a:ext cx="3886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fontAlgn="base">
              <a:spcBef>
                <a:spcPct val="50000"/>
              </a:spcBef>
              <a:spcAft>
                <a:spcPct val="0"/>
              </a:spcAft>
            </a:pPr>
            <a:r>
              <a:rPr lang="en-US" sz="2400" smtClean="0">
                <a:solidFill>
                  <a:srgbClr val="000000"/>
                </a:solidFill>
                <a:latin typeface="VNI-Times" pitchFamily="2" charset="0"/>
              </a:rPr>
              <a:t>1. Baàu coäng höôûng</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2. Doïc ñaøn (Caàn ñaøn)</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3. Truïc ñaøn</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4. Ngöïa ñaøn</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5. Daây ñaøn</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6. Khuyeát ñaøn</a:t>
            </a:r>
            <a:endParaRPr lang="en-US" sz="2400" smtClean="0">
              <a:solidFill>
                <a:srgbClr val="000000"/>
              </a:solidFill>
              <a:latin typeface="VNI-Times" pitchFamily="2" charset="0"/>
            </a:endParaRPr>
          </a:p>
          <a:p>
            <a:pPr fontAlgn="base">
              <a:spcBef>
                <a:spcPct val="50000"/>
              </a:spcBef>
              <a:spcAft>
                <a:spcPct val="0"/>
              </a:spcAft>
            </a:pPr>
            <a:r>
              <a:rPr lang="en-US" sz="2400" smtClean="0">
                <a:solidFill>
                  <a:srgbClr val="000000"/>
                </a:solidFill>
                <a:latin typeface="VNI-Times" pitchFamily="2" charset="0"/>
              </a:rPr>
              <a:t>7. Cung vó (Archet)</a:t>
            </a:r>
            <a:endParaRPr lang="en-US" sz="2400" smtClean="0">
              <a:solidFill>
                <a:srgbClr val="000000"/>
              </a:solidFill>
              <a:latin typeface="VNI-Times" pitchFamily="2" charset="0"/>
            </a:endParaRPr>
          </a:p>
        </p:txBody>
      </p:sp>
      <p:pic>
        <p:nvPicPr>
          <p:cNvPr id="53" name="Picture 51" descr="KeNhib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422" y="2766866"/>
            <a:ext cx="3622072" cy="4091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8143" y="2297978"/>
            <a:ext cx="3168351" cy="584775"/>
          </a:xfrm>
          <a:prstGeom prst="rect">
            <a:avLst/>
          </a:prstGeom>
          <a:noFill/>
        </p:spPr>
        <p:txBody>
          <a:bodyPr wrap="square" rtlCol="0">
            <a:spAutoFit/>
          </a:bodyPr>
          <a:lstStyle/>
          <a:p>
            <a:r>
              <a:rPr lang="en-US" sz="3200" smtClean="0">
                <a:solidFill>
                  <a:srgbClr val="FF0000"/>
                </a:solidFill>
              </a:rPr>
              <a:t>Tư thế biểu diễn</a:t>
            </a:r>
            <a:endParaRPr lang="en-US" sz="3200">
              <a:solidFill>
                <a:srgbClr val="FF0000"/>
              </a:solidFill>
            </a:endParaRPr>
          </a:p>
        </p:txBody>
      </p:sp>
      <p:sp>
        <p:nvSpPr>
          <p:cNvPr id="3" name="TextBox 2"/>
          <p:cNvSpPr txBox="1"/>
          <p:nvPr/>
        </p:nvSpPr>
        <p:spPr>
          <a:xfrm>
            <a:off x="3062567" y="0"/>
            <a:ext cx="503782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Giới thiệu lại hình thức cấu tạo, tư thế biểu diễn</a:t>
            </a:r>
            <a:endParaRPr lang="en-US"/>
          </a:p>
        </p:txBody>
      </p:sp>
      <p:sp>
        <p:nvSpPr>
          <p:cNvPr id="4" name="TextBox 3"/>
          <p:cNvSpPr txBox="1"/>
          <p:nvPr/>
        </p:nvSpPr>
        <p:spPr>
          <a:xfrm>
            <a:off x="3236032" y="6488667"/>
            <a:ext cx="1737792" cy="369332"/>
          </a:xfrm>
          <a:prstGeom prst="rect">
            <a:avLst/>
          </a:prstGeom>
          <a:noFill/>
        </p:spPr>
        <p:txBody>
          <a:bodyPr wrap="square" rtlCol="0">
            <a:spAutoFit/>
          </a:bodyPr>
          <a:lstStyle/>
          <a:p>
            <a:r>
              <a:rPr lang="en-US" b="1" smtClean="0">
                <a:solidFill>
                  <a:srgbClr val="FF0000"/>
                </a:solidFill>
              </a:rPr>
              <a:t>1.ĐÀN NHỊ</a:t>
            </a:r>
            <a:endParaRPr 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iterate type="lt">
                                    <p:tmPct val="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ox(in)">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7652">
                                            <p:txEl>
                                              <p:pRg st="0" end="0"/>
                                            </p:txEl>
                                          </p:spTgt>
                                        </p:tgtEl>
                                        <p:attrNameLst>
                                          <p:attrName>style.visibility</p:attrName>
                                        </p:attrNameLst>
                                      </p:cBhvr>
                                      <p:to>
                                        <p:strVal val="visible"/>
                                      </p:to>
                                    </p:set>
                                    <p:anim calcmode="lin" valueType="num">
                                      <p:cBhvr>
                                        <p:cTn id="12" dur="500" decel="50000" fill="hold">
                                          <p:stCondLst>
                                            <p:cond delay="0"/>
                                          </p:stCondLst>
                                        </p:cTn>
                                        <p:tgtEl>
                                          <p:spTgt spid="27652">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7652">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7652">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27652">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7652">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7652">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7652">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765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27652">
                                            <p:txEl>
                                              <p:pRg st="1" end="1"/>
                                            </p:txEl>
                                          </p:spTgt>
                                        </p:tgtEl>
                                        <p:attrNameLst>
                                          <p:attrName>style.visibility</p:attrName>
                                        </p:attrNameLst>
                                      </p:cBhvr>
                                      <p:to>
                                        <p:strVal val="visible"/>
                                      </p:to>
                                    </p:set>
                                    <p:anim calcmode="lin" valueType="num">
                                      <p:cBhvr>
                                        <p:cTn id="24" dur="500" decel="50000" fill="hold">
                                          <p:stCondLst>
                                            <p:cond delay="0"/>
                                          </p:stCondLst>
                                        </p:cTn>
                                        <p:tgtEl>
                                          <p:spTgt spid="27652">
                                            <p:txEl>
                                              <p:pRg st="1" end="1"/>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7652">
                                            <p:txEl>
                                              <p:pRg st="1" end="1"/>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7652">
                                            <p:txEl>
                                              <p:pRg st="1" end="1"/>
                                            </p:txEl>
                                          </p:spTgt>
                                        </p:tgtEl>
                                        <p:attrNameLst>
                                          <p:attrName>ppt_w</p:attrName>
                                        </p:attrNameLst>
                                      </p:cBhvr>
                                      <p:tavLst>
                                        <p:tav tm="0">
                                          <p:val>
                                            <p:strVal val="#ppt_w*.05"/>
                                          </p:val>
                                        </p:tav>
                                        <p:tav tm="100000">
                                          <p:val>
                                            <p:strVal val="#ppt_w"/>
                                          </p:val>
                                        </p:tav>
                                      </p:tavLst>
                                    </p:anim>
                                    <p:anim calcmode="lin" valueType="num">
                                      <p:cBhvr>
                                        <p:cTn id="27" dur="1000" fill="hold"/>
                                        <p:tgtEl>
                                          <p:spTgt spid="27652">
                                            <p:txEl>
                                              <p:pRg st="1" end="1"/>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7652">
                                            <p:txEl>
                                              <p:pRg st="1" end="1"/>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7652">
                                            <p:txEl>
                                              <p:pRg st="1" end="1"/>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7652">
                                            <p:txEl>
                                              <p:pRg st="1" end="1"/>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765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27652">
                                            <p:txEl>
                                              <p:pRg st="2" end="2"/>
                                            </p:txEl>
                                          </p:spTgt>
                                        </p:tgtEl>
                                        <p:attrNameLst>
                                          <p:attrName>style.visibility</p:attrName>
                                        </p:attrNameLst>
                                      </p:cBhvr>
                                      <p:to>
                                        <p:strVal val="visible"/>
                                      </p:to>
                                    </p:set>
                                    <p:anim calcmode="lin" valueType="num">
                                      <p:cBhvr>
                                        <p:cTn id="36" dur="500" decel="50000" fill="hold">
                                          <p:stCondLst>
                                            <p:cond delay="0"/>
                                          </p:stCondLst>
                                        </p:cTn>
                                        <p:tgtEl>
                                          <p:spTgt spid="27652">
                                            <p:txEl>
                                              <p:pRg st="2" end="2"/>
                                            </p:txEl>
                                          </p:spTgt>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27652">
                                            <p:txEl>
                                              <p:pRg st="2" end="2"/>
                                            </p:txEl>
                                          </p:spTgt>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27652">
                                            <p:txEl>
                                              <p:pRg st="2" end="2"/>
                                            </p:txEl>
                                          </p:spTgt>
                                        </p:tgtEl>
                                        <p:attrNameLst>
                                          <p:attrName>ppt_w</p:attrName>
                                        </p:attrNameLst>
                                      </p:cBhvr>
                                      <p:tavLst>
                                        <p:tav tm="0">
                                          <p:val>
                                            <p:strVal val="#ppt_w*.05"/>
                                          </p:val>
                                        </p:tav>
                                        <p:tav tm="100000">
                                          <p:val>
                                            <p:strVal val="#ppt_w"/>
                                          </p:val>
                                        </p:tav>
                                      </p:tavLst>
                                    </p:anim>
                                    <p:anim calcmode="lin" valueType="num">
                                      <p:cBhvr>
                                        <p:cTn id="39" dur="1000" fill="hold"/>
                                        <p:tgtEl>
                                          <p:spTgt spid="27652">
                                            <p:txEl>
                                              <p:pRg st="2" end="2"/>
                                            </p:txEl>
                                          </p:spTgt>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27652">
                                            <p:txEl>
                                              <p:pRg st="2" end="2"/>
                                            </p:txEl>
                                          </p:spTgt>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27652">
                                            <p:txEl>
                                              <p:pRg st="2" end="2"/>
                                            </p:txEl>
                                          </p:spTgt>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27652">
                                            <p:txEl>
                                              <p:pRg st="2" end="2"/>
                                            </p:txEl>
                                          </p:spTgt>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2765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27652">
                                            <p:txEl>
                                              <p:pRg st="3" end="3"/>
                                            </p:txEl>
                                          </p:spTgt>
                                        </p:tgtEl>
                                        <p:attrNameLst>
                                          <p:attrName>style.visibility</p:attrName>
                                        </p:attrNameLst>
                                      </p:cBhvr>
                                      <p:to>
                                        <p:strVal val="visible"/>
                                      </p:to>
                                    </p:set>
                                    <p:anim calcmode="lin" valueType="num">
                                      <p:cBhvr>
                                        <p:cTn id="48" dur="500" decel="50000" fill="hold">
                                          <p:stCondLst>
                                            <p:cond delay="0"/>
                                          </p:stCondLst>
                                        </p:cTn>
                                        <p:tgtEl>
                                          <p:spTgt spid="27652">
                                            <p:txEl>
                                              <p:pRg st="3" end="3"/>
                                            </p:tx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7652">
                                            <p:txEl>
                                              <p:pRg st="3" end="3"/>
                                            </p:tx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7652">
                                            <p:txEl>
                                              <p:pRg st="3" end="3"/>
                                            </p:txEl>
                                          </p:spTgt>
                                        </p:tgtEl>
                                        <p:attrNameLst>
                                          <p:attrName>ppt_w</p:attrName>
                                        </p:attrNameLst>
                                      </p:cBhvr>
                                      <p:tavLst>
                                        <p:tav tm="0">
                                          <p:val>
                                            <p:strVal val="#ppt_w*.05"/>
                                          </p:val>
                                        </p:tav>
                                        <p:tav tm="100000">
                                          <p:val>
                                            <p:strVal val="#ppt_w"/>
                                          </p:val>
                                        </p:tav>
                                      </p:tavLst>
                                    </p:anim>
                                    <p:anim calcmode="lin" valueType="num">
                                      <p:cBhvr>
                                        <p:cTn id="51" dur="1000" fill="hold"/>
                                        <p:tgtEl>
                                          <p:spTgt spid="27652">
                                            <p:txEl>
                                              <p:pRg st="3" end="3"/>
                                            </p:tx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7652">
                                            <p:txEl>
                                              <p:pRg st="3" end="3"/>
                                            </p:tx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7652">
                                            <p:txEl>
                                              <p:pRg st="3" end="3"/>
                                            </p:tx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7652">
                                            <p:txEl>
                                              <p:pRg st="3" end="3"/>
                                            </p:tx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7652">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27652">
                                            <p:txEl>
                                              <p:pRg st="4" end="4"/>
                                            </p:txEl>
                                          </p:spTgt>
                                        </p:tgtEl>
                                        <p:attrNameLst>
                                          <p:attrName>style.visibility</p:attrName>
                                        </p:attrNameLst>
                                      </p:cBhvr>
                                      <p:to>
                                        <p:strVal val="visible"/>
                                      </p:to>
                                    </p:set>
                                    <p:anim calcmode="lin" valueType="num">
                                      <p:cBhvr>
                                        <p:cTn id="60" dur="500" decel="50000" fill="hold">
                                          <p:stCondLst>
                                            <p:cond delay="0"/>
                                          </p:stCondLst>
                                        </p:cTn>
                                        <p:tgtEl>
                                          <p:spTgt spid="27652">
                                            <p:txEl>
                                              <p:pRg st="4" end="4"/>
                                            </p:txEl>
                                          </p:spTgt>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7652">
                                            <p:txEl>
                                              <p:pRg st="4" end="4"/>
                                            </p:txEl>
                                          </p:spTgt>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7652">
                                            <p:txEl>
                                              <p:pRg st="4" end="4"/>
                                            </p:txEl>
                                          </p:spTgt>
                                        </p:tgtEl>
                                        <p:attrNameLst>
                                          <p:attrName>ppt_w</p:attrName>
                                        </p:attrNameLst>
                                      </p:cBhvr>
                                      <p:tavLst>
                                        <p:tav tm="0">
                                          <p:val>
                                            <p:strVal val="#ppt_w*.05"/>
                                          </p:val>
                                        </p:tav>
                                        <p:tav tm="100000">
                                          <p:val>
                                            <p:strVal val="#ppt_w"/>
                                          </p:val>
                                        </p:tav>
                                      </p:tavLst>
                                    </p:anim>
                                    <p:anim calcmode="lin" valueType="num">
                                      <p:cBhvr>
                                        <p:cTn id="63" dur="1000" fill="hold"/>
                                        <p:tgtEl>
                                          <p:spTgt spid="27652">
                                            <p:txEl>
                                              <p:pRg st="4" end="4"/>
                                            </p:txEl>
                                          </p:spTgt>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7652">
                                            <p:txEl>
                                              <p:pRg st="4" end="4"/>
                                            </p:txEl>
                                          </p:spTgt>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7652">
                                            <p:txEl>
                                              <p:pRg st="4" end="4"/>
                                            </p:txEl>
                                          </p:spTgt>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7652">
                                            <p:txEl>
                                              <p:pRg st="4" end="4"/>
                                            </p:txEl>
                                          </p:spTgt>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7652">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nodeType="clickEffect">
                                  <p:stCondLst>
                                    <p:cond delay="0"/>
                                  </p:stCondLst>
                                  <p:childTnLst>
                                    <p:set>
                                      <p:cBhvr>
                                        <p:cTn id="71" dur="1" fill="hold">
                                          <p:stCondLst>
                                            <p:cond delay="0"/>
                                          </p:stCondLst>
                                        </p:cTn>
                                        <p:tgtEl>
                                          <p:spTgt spid="27652">
                                            <p:txEl>
                                              <p:pRg st="5" end="5"/>
                                            </p:txEl>
                                          </p:spTgt>
                                        </p:tgtEl>
                                        <p:attrNameLst>
                                          <p:attrName>style.visibility</p:attrName>
                                        </p:attrNameLst>
                                      </p:cBhvr>
                                      <p:to>
                                        <p:strVal val="visible"/>
                                      </p:to>
                                    </p:set>
                                    <p:anim calcmode="lin" valueType="num">
                                      <p:cBhvr>
                                        <p:cTn id="72" dur="500" decel="50000" fill="hold">
                                          <p:stCondLst>
                                            <p:cond delay="0"/>
                                          </p:stCondLst>
                                        </p:cTn>
                                        <p:tgtEl>
                                          <p:spTgt spid="27652">
                                            <p:txEl>
                                              <p:pRg st="5" end="5"/>
                                            </p:txEl>
                                          </p:spTgt>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7652">
                                            <p:txEl>
                                              <p:pRg st="5" end="5"/>
                                            </p:txEl>
                                          </p:spTgt>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7652">
                                            <p:txEl>
                                              <p:pRg st="5" end="5"/>
                                            </p:txEl>
                                          </p:spTgt>
                                        </p:tgtEl>
                                        <p:attrNameLst>
                                          <p:attrName>ppt_w</p:attrName>
                                        </p:attrNameLst>
                                      </p:cBhvr>
                                      <p:tavLst>
                                        <p:tav tm="0">
                                          <p:val>
                                            <p:strVal val="#ppt_w*.05"/>
                                          </p:val>
                                        </p:tav>
                                        <p:tav tm="100000">
                                          <p:val>
                                            <p:strVal val="#ppt_w"/>
                                          </p:val>
                                        </p:tav>
                                      </p:tavLst>
                                    </p:anim>
                                    <p:anim calcmode="lin" valueType="num">
                                      <p:cBhvr>
                                        <p:cTn id="75" dur="1000" fill="hold"/>
                                        <p:tgtEl>
                                          <p:spTgt spid="27652">
                                            <p:txEl>
                                              <p:pRg st="5" end="5"/>
                                            </p:txEl>
                                          </p:spTgt>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7652">
                                            <p:txEl>
                                              <p:pRg st="5" end="5"/>
                                            </p:txEl>
                                          </p:spTgt>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7652">
                                            <p:txEl>
                                              <p:pRg st="5" end="5"/>
                                            </p:txEl>
                                          </p:spTgt>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7652">
                                            <p:txEl>
                                              <p:pRg st="5" end="5"/>
                                            </p:txEl>
                                          </p:spTgt>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7652">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nodeType="clickEffect">
                                  <p:stCondLst>
                                    <p:cond delay="0"/>
                                  </p:stCondLst>
                                  <p:childTnLst>
                                    <p:set>
                                      <p:cBhvr>
                                        <p:cTn id="83" dur="1" fill="hold">
                                          <p:stCondLst>
                                            <p:cond delay="0"/>
                                          </p:stCondLst>
                                        </p:cTn>
                                        <p:tgtEl>
                                          <p:spTgt spid="27652">
                                            <p:txEl>
                                              <p:pRg st="6" end="6"/>
                                            </p:txEl>
                                          </p:spTgt>
                                        </p:tgtEl>
                                        <p:attrNameLst>
                                          <p:attrName>style.visibility</p:attrName>
                                        </p:attrNameLst>
                                      </p:cBhvr>
                                      <p:to>
                                        <p:strVal val="visible"/>
                                      </p:to>
                                    </p:set>
                                    <p:anim calcmode="lin" valueType="num">
                                      <p:cBhvr>
                                        <p:cTn id="84" dur="500" decel="50000" fill="hold">
                                          <p:stCondLst>
                                            <p:cond delay="0"/>
                                          </p:stCondLst>
                                        </p:cTn>
                                        <p:tgtEl>
                                          <p:spTgt spid="27652">
                                            <p:txEl>
                                              <p:pRg st="6" end="6"/>
                                            </p:txEl>
                                          </p:spTgt>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27652">
                                            <p:txEl>
                                              <p:pRg st="6" end="6"/>
                                            </p:txEl>
                                          </p:spTgt>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27652">
                                            <p:txEl>
                                              <p:pRg st="6" end="6"/>
                                            </p:txEl>
                                          </p:spTgt>
                                        </p:tgtEl>
                                        <p:attrNameLst>
                                          <p:attrName>ppt_w</p:attrName>
                                        </p:attrNameLst>
                                      </p:cBhvr>
                                      <p:tavLst>
                                        <p:tav tm="0">
                                          <p:val>
                                            <p:strVal val="#ppt_w*.05"/>
                                          </p:val>
                                        </p:tav>
                                        <p:tav tm="100000">
                                          <p:val>
                                            <p:strVal val="#ppt_w"/>
                                          </p:val>
                                        </p:tav>
                                      </p:tavLst>
                                    </p:anim>
                                    <p:anim calcmode="lin" valueType="num">
                                      <p:cBhvr>
                                        <p:cTn id="87" dur="1000" fill="hold"/>
                                        <p:tgtEl>
                                          <p:spTgt spid="27652">
                                            <p:txEl>
                                              <p:pRg st="6" end="6"/>
                                            </p:txEl>
                                          </p:spTgt>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27652">
                                            <p:txEl>
                                              <p:pRg st="6" end="6"/>
                                            </p:txEl>
                                          </p:spTgt>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27652">
                                            <p:txEl>
                                              <p:pRg st="6" end="6"/>
                                            </p:txEl>
                                          </p:spTgt>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27652">
                                            <p:txEl>
                                              <p:pRg st="6" end="6"/>
                                            </p:txEl>
                                          </p:spTgt>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27652">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5" presetClass="entr" presetSubtype="0" fill="hold" nodeType="click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p:cTn id="96" dur="3000" fill="hold"/>
                                        <p:tgtEl>
                                          <p:spTgt spid="53"/>
                                        </p:tgtEl>
                                        <p:attrNameLst>
                                          <p:attrName>ppt_w</p:attrName>
                                        </p:attrNameLst>
                                      </p:cBhvr>
                                      <p:tavLst>
                                        <p:tav tm="0">
                                          <p:val>
                                            <p:fltVal val="0"/>
                                          </p:val>
                                        </p:tav>
                                        <p:tav tm="100000">
                                          <p:val>
                                            <p:strVal val="#ppt_w"/>
                                          </p:val>
                                        </p:tav>
                                      </p:tavLst>
                                    </p:anim>
                                    <p:anim calcmode="lin" valueType="num">
                                      <p:cBhvr>
                                        <p:cTn id="97" dur="3000" fill="hold"/>
                                        <p:tgtEl>
                                          <p:spTgt spid="53"/>
                                        </p:tgtEl>
                                        <p:attrNameLst>
                                          <p:attrName>ppt_h</p:attrName>
                                        </p:attrNameLst>
                                      </p:cBhvr>
                                      <p:tavLst>
                                        <p:tav tm="0">
                                          <p:val>
                                            <p:fltVal val="0"/>
                                          </p:val>
                                        </p:tav>
                                        <p:tav tm="100000">
                                          <p:val>
                                            <p:strVal val="#ppt_h"/>
                                          </p:val>
                                        </p:tav>
                                      </p:tavLst>
                                    </p:anim>
                                    <p:anim calcmode="lin" valueType="num">
                                      <p:cBhvr>
                                        <p:cTn id="98" dur="3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99" dur="3000" fill="hold"/>
                                        <p:tgtEl>
                                          <p:spTgt spid="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2703015"/>
            <a:ext cx="255577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n-US" sz="2000" smtClean="0"/>
              <a:t> Đàn Tam còn có tên là Hùng cầm (ý nói là đàn chỉ dành riêng cho đàn ông chơi). Gọi là đàn tam vì đàn này có 3 dây. độc tấu hay hòa tấu trong dàn nhạc chèo, tuồng, dàn bát âm, dàn tiểu nhạc hay chỉ làm vai trò nhạc đệm. </a:t>
            </a:r>
            <a:endParaRPr lang="en-US" sz="2000" smtClean="0"/>
          </a:p>
        </p:txBody>
      </p:sp>
      <p:pic>
        <p:nvPicPr>
          <p:cNvPr id="30723" name="Picture 3" descr="Dan_Ta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420888"/>
            <a:ext cx="3456384" cy="406777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3236032" y="6488667"/>
            <a:ext cx="1737792" cy="369332"/>
          </a:xfrm>
          <a:prstGeom prst="rect">
            <a:avLst/>
          </a:prstGeom>
          <a:noFill/>
        </p:spPr>
        <p:txBody>
          <a:bodyPr wrap="square" rtlCol="0">
            <a:spAutoFit/>
          </a:bodyPr>
          <a:lstStyle/>
          <a:p>
            <a:r>
              <a:rPr lang="en-US" b="1">
                <a:solidFill>
                  <a:srgbClr val="FF0000"/>
                </a:solidFill>
              </a:rPr>
              <a:t>2</a:t>
            </a:r>
            <a:r>
              <a:rPr lang="en-US" b="1" smtClean="0">
                <a:solidFill>
                  <a:srgbClr val="FF0000"/>
                </a:solidFill>
              </a:rPr>
              <a:t>.ĐÀN TAM</a:t>
            </a:r>
            <a:endParaRPr lang="en-US" b="1">
              <a:solidFill>
                <a:srgbClr val="FF0000"/>
              </a:solidFill>
            </a:endParaRPr>
          </a:p>
        </p:txBody>
      </p:sp>
      <p:pic>
        <p:nvPicPr>
          <p:cNvPr id="53" name="Picture 51" descr="Tamb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64" y="2420887"/>
            <a:ext cx="3024336" cy="4437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heckerboard(across)">
                                      <p:cBhvr>
                                        <p:cTn id="7" dur="10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2000" fill="hold"/>
                                        <p:tgtEl>
                                          <p:spTgt spid="53"/>
                                        </p:tgtEl>
                                        <p:attrNameLst>
                                          <p:attrName>ppt_w</p:attrName>
                                        </p:attrNameLst>
                                      </p:cBhvr>
                                      <p:tavLst>
                                        <p:tav tm="0">
                                          <p:val>
                                            <p:fltVal val="0"/>
                                          </p:val>
                                        </p:tav>
                                        <p:tav tm="100000">
                                          <p:val>
                                            <p:strVal val="#ppt_w"/>
                                          </p:val>
                                        </p:tav>
                                      </p:tavLst>
                                    </p:anim>
                                    <p:anim calcmode="lin" valueType="num">
                                      <p:cBhvr>
                                        <p:cTn id="13" dur="2000" fill="hold"/>
                                        <p:tgtEl>
                                          <p:spTgt spid="53"/>
                                        </p:tgtEl>
                                        <p:attrNameLst>
                                          <p:attrName>ppt_h</p:attrName>
                                        </p:attrNameLst>
                                      </p:cBhvr>
                                      <p:tavLst>
                                        <p:tav tm="0">
                                          <p:val>
                                            <p:fltVal val="0"/>
                                          </p:val>
                                        </p:tav>
                                        <p:tav tm="100000">
                                          <p:val>
                                            <p:strVal val="#ppt_h"/>
                                          </p:val>
                                        </p:tav>
                                      </p:tavLst>
                                    </p:anim>
                                    <p:anim calcmode="lin" valueType="num">
                                      <p:cBhvr>
                                        <p:cTn id="14" dur="2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482" name="Picture 2" descr="Doan1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852936"/>
            <a:ext cx="4392488" cy="4005064"/>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23192" y="2619375"/>
            <a:ext cx="3587080" cy="427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06" rIns="91412" bIns="45706">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3230" indent="-34163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AutoNum type="arabicPeriod"/>
            </a:pPr>
            <a:r>
              <a:rPr lang="en-US" sz="3200" smtClean="0">
                <a:solidFill>
                  <a:srgbClr val="000000"/>
                </a:solidFill>
                <a:latin typeface="VNI-Times" pitchFamily="2" charset="0"/>
              </a:rPr>
              <a:t>Thuøng ñaøn</a:t>
            </a:r>
            <a:endParaRPr lang="en-US" sz="3200" smtClean="0">
              <a:solidFill>
                <a:srgbClr val="000000"/>
              </a:solidFill>
              <a:latin typeface="VNI-Times" pitchFamily="2" charset="0"/>
            </a:endParaRPr>
          </a:p>
          <a:p>
            <a:pPr fontAlgn="base">
              <a:spcBef>
                <a:spcPct val="50000"/>
              </a:spcBef>
              <a:spcAft>
                <a:spcPct val="0"/>
              </a:spcAft>
              <a:buFontTx/>
              <a:buAutoNum type="arabicPeriod"/>
            </a:pPr>
            <a:r>
              <a:rPr lang="en-US" sz="3200" smtClean="0">
                <a:solidFill>
                  <a:srgbClr val="000000"/>
                </a:solidFill>
                <a:latin typeface="VNI-Times" pitchFamily="2" charset="0"/>
              </a:rPr>
              <a:t>Maët ñaøn</a:t>
            </a:r>
            <a:endParaRPr lang="en-US" sz="3200" smtClean="0">
              <a:solidFill>
                <a:srgbClr val="000000"/>
              </a:solidFill>
              <a:latin typeface="VNI-Times" pitchFamily="2" charset="0"/>
            </a:endParaRPr>
          </a:p>
          <a:p>
            <a:pPr fontAlgn="base">
              <a:spcBef>
                <a:spcPct val="50000"/>
              </a:spcBef>
              <a:spcAft>
                <a:spcPct val="0"/>
              </a:spcAft>
              <a:buFontTx/>
              <a:buAutoNum type="arabicPeriod"/>
            </a:pPr>
            <a:r>
              <a:rPr lang="en-US" sz="3200" smtClean="0">
                <a:solidFill>
                  <a:srgbClr val="000000"/>
                </a:solidFill>
                <a:latin typeface="VNI-Times" pitchFamily="2" charset="0"/>
              </a:rPr>
              <a:t>Doïc ñaøn</a:t>
            </a:r>
            <a:endParaRPr lang="en-US" sz="3200" smtClean="0">
              <a:solidFill>
                <a:srgbClr val="000000"/>
              </a:solidFill>
              <a:latin typeface="VNI-Times" pitchFamily="2" charset="0"/>
            </a:endParaRPr>
          </a:p>
          <a:p>
            <a:pPr fontAlgn="base">
              <a:spcBef>
                <a:spcPct val="50000"/>
              </a:spcBef>
              <a:spcAft>
                <a:spcPct val="0"/>
              </a:spcAft>
              <a:buFontTx/>
              <a:buAutoNum type="arabicPeriod"/>
            </a:pPr>
            <a:r>
              <a:rPr lang="en-US" sz="3200" smtClean="0">
                <a:solidFill>
                  <a:srgbClr val="000000"/>
                </a:solidFill>
                <a:latin typeface="VNI-Times" pitchFamily="2" charset="0"/>
              </a:rPr>
              <a:t>Daây ñaøn</a:t>
            </a:r>
            <a:endParaRPr lang="en-US" sz="3200" smtClean="0">
              <a:solidFill>
                <a:srgbClr val="000000"/>
              </a:solidFill>
              <a:latin typeface="VNI-Times" pitchFamily="2" charset="0"/>
            </a:endParaRPr>
          </a:p>
          <a:p>
            <a:pPr fontAlgn="base">
              <a:spcBef>
                <a:spcPct val="50000"/>
              </a:spcBef>
              <a:spcAft>
                <a:spcPct val="0"/>
              </a:spcAft>
              <a:buFontTx/>
              <a:buAutoNum type="arabicPeriod"/>
            </a:pPr>
            <a:r>
              <a:rPr lang="en-US" sz="3200" smtClean="0">
                <a:solidFill>
                  <a:srgbClr val="000000"/>
                </a:solidFill>
                <a:latin typeface="VNI-Times" pitchFamily="2" charset="0"/>
              </a:rPr>
              <a:t>Boä phaän leân daây</a:t>
            </a:r>
            <a:endParaRPr lang="en-US" sz="3200" smtClean="0">
              <a:solidFill>
                <a:srgbClr val="000000"/>
              </a:solidFill>
              <a:latin typeface="VNI-Times" pitchFamily="2" charset="0"/>
            </a:endParaRPr>
          </a:p>
          <a:p>
            <a:pPr fontAlgn="base">
              <a:spcBef>
                <a:spcPct val="50000"/>
              </a:spcBef>
              <a:spcAft>
                <a:spcPct val="0"/>
              </a:spcAft>
              <a:buFontTx/>
              <a:buAutoNum type="arabicPeriod"/>
            </a:pPr>
            <a:endParaRPr lang="en-US" sz="3200" smtClean="0">
              <a:solidFill>
                <a:srgbClr val="000000"/>
              </a:solidFill>
              <a:latin typeface="VNI-Times" pitchFamily="2" charset="0"/>
            </a:endParaRPr>
          </a:p>
        </p:txBody>
      </p:sp>
      <p:pic>
        <p:nvPicPr>
          <p:cNvPr id="20485" name="doan021m.wav">
            <a:hlinkClick r:id="" action="ppaction://media"/>
          </p:cNvPr>
          <p:cNvPicPr>
            <a:picLocks noRot="1" noChangeAspect="1" noChangeArrowheads="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842375" y="62484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style.rotation</p:attrName>
                                        </p:attrNameLst>
                                      </p:cBhvr>
                                      <p:tavLst>
                                        <p:tav tm="0">
                                          <p:val>
                                            <p:fltVal val="720"/>
                                          </p:val>
                                        </p:tav>
                                        <p:tav tm="100000">
                                          <p:val>
                                            <p:fltVal val="0"/>
                                          </p:val>
                                        </p:tav>
                                      </p:tavLst>
                                    </p:anim>
                                    <p:anim calcmode="lin" valueType="num">
                                      <p:cBhvr>
                                        <p:cTn id="9" dur="1000" fill="hold"/>
                                        <p:tgtEl>
                                          <p:spTgt spid="20482"/>
                                        </p:tgtEl>
                                        <p:attrNameLst>
                                          <p:attrName>ppt_h</p:attrName>
                                        </p:attrNameLst>
                                      </p:cBhvr>
                                      <p:tavLst>
                                        <p:tav tm="0">
                                          <p:val>
                                            <p:fltVal val="0"/>
                                          </p:val>
                                        </p:tav>
                                        <p:tav tm="100000">
                                          <p:val>
                                            <p:strVal val="#ppt_h"/>
                                          </p:val>
                                        </p:tav>
                                      </p:tavLst>
                                    </p:anim>
                                    <p:anim calcmode="lin" valueType="num">
                                      <p:cBhvr>
                                        <p:cTn id="10" dur="1000" fill="hold"/>
                                        <p:tgtEl>
                                          <p:spTgt spid="2048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20484">
                                            <p:txEl>
                                              <p:pRg st="0" end="0"/>
                                            </p:txEl>
                                          </p:spTgt>
                                        </p:tgtEl>
                                        <p:attrNameLst>
                                          <p:attrName>style.visibility</p:attrName>
                                        </p:attrNameLst>
                                      </p:cBhvr>
                                      <p:to>
                                        <p:strVal val="visible"/>
                                      </p:to>
                                    </p:set>
                                    <p:anim calcmode="discrete" valueType="clr">
                                      <p:cBhvr override="childStyle">
                                        <p:cTn id="15" dur="80"/>
                                        <p:tgtEl>
                                          <p:spTgt spid="2048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484">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20484">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20484">
                                            <p:txEl>
                                              <p:pRg st="1" end="1"/>
                                            </p:txEl>
                                          </p:spTgt>
                                        </p:tgtEl>
                                        <p:attrNameLst>
                                          <p:attrName>style.visibility</p:attrName>
                                        </p:attrNameLst>
                                      </p:cBhvr>
                                      <p:to>
                                        <p:strVal val="visible"/>
                                      </p:to>
                                    </p:set>
                                    <p:anim calcmode="discrete" valueType="clr">
                                      <p:cBhvr override="childStyle">
                                        <p:cTn id="22" dur="80"/>
                                        <p:tgtEl>
                                          <p:spTgt spid="2048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0484">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20484">
                                            <p:txEl>
                                              <p:pRg st="1" end="1"/>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20484">
                                            <p:txEl>
                                              <p:pRg st="2" end="2"/>
                                            </p:txEl>
                                          </p:spTgt>
                                        </p:tgtEl>
                                        <p:attrNameLst>
                                          <p:attrName>style.visibility</p:attrName>
                                        </p:attrNameLst>
                                      </p:cBhvr>
                                      <p:to>
                                        <p:strVal val="visible"/>
                                      </p:to>
                                    </p:set>
                                    <p:anim calcmode="discrete" valueType="clr">
                                      <p:cBhvr override="childStyle">
                                        <p:cTn id="29" dur="80"/>
                                        <p:tgtEl>
                                          <p:spTgt spid="2048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0484">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20484">
                                            <p:txEl>
                                              <p:pRg st="2" end="2"/>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20484">
                                            <p:txEl>
                                              <p:pRg st="3" end="3"/>
                                            </p:txEl>
                                          </p:spTgt>
                                        </p:tgtEl>
                                        <p:attrNameLst>
                                          <p:attrName>style.visibility</p:attrName>
                                        </p:attrNameLst>
                                      </p:cBhvr>
                                      <p:to>
                                        <p:strVal val="visible"/>
                                      </p:to>
                                    </p:set>
                                    <p:anim calcmode="discrete" valueType="clr">
                                      <p:cBhvr override="childStyle">
                                        <p:cTn id="36" dur="80"/>
                                        <p:tgtEl>
                                          <p:spTgt spid="2048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0484">
                                            <p:txEl>
                                              <p:pRg st="3" end="3"/>
                                            </p:txEl>
                                          </p:spTgt>
                                        </p:tgtEl>
                                        <p:attrNameLst>
                                          <p:attrName>fillcolor</p:attrName>
                                        </p:attrNameLst>
                                      </p:cBhvr>
                                      <p:tavLst>
                                        <p:tav tm="0">
                                          <p:val>
                                            <p:clrVal>
                                              <a:schemeClr val="accent2"/>
                                            </p:clrVal>
                                          </p:val>
                                        </p:tav>
                                        <p:tav tm="50000">
                                          <p:val>
                                            <p:clrVal>
                                              <a:schemeClr val="hlink"/>
                                            </p:clrVal>
                                          </p:val>
                                        </p:tav>
                                      </p:tavLst>
                                    </p:anim>
                                    <p:set>
                                      <p:cBhvr>
                                        <p:cTn id="38" dur="80"/>
                                        <p:tgtEl>
                                          <p:spTgt spid="20484">
                                            <p:txEl>
                                              <p:pRg st="3" end="3"/>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20484">
                                            <p:txEl>
                                              <p:pRg st="4" end="4"/>
                                            </p:txEl>
                                          </p:spTgt>
                                        </p:tgtEl>
                                        <p:attrNameLst>
                                          <p:attrName>style.visibility</p:attrName>
                                        </p:attrNameLst>
                                      </p:cBhvr>
                                      <p:to>
                                        <p:strVal val="visible"/>
                                      </p:to>
                                    </p:set>
                                    <p:anim calcmode="discrete" valueType="clr">
                                      <p:cBhvr override="childStyle">
                                        <p:cTn id="43" dur="80"/>
                                        <p:tgtEl>
                                          <p:spTgt spid="2048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0484">
                                            <p:txEl>
                                              <p:pRg st="4" end="4"/>
                                            </p:txEl>
                                          </p:spTgt>
                                        </p:tgtEl>
                                        <p:attrNameLst>
                                          <p:attrName>fillcolor</p:attrName>
                                        </p:attrNameLst>
                                      </p:cBhvr>
                                      <p:tavLst>
                                        <p:tav tm="0">
                                          <p:val>
                                            <p:clrVal>
                                              <a:schemeClr val="accent2"/>
                                            </p:clrVal>
                                          </p:val>
                                        </p:tav>
                                        <p:tav tm="50000">
                                          <p:val>
                                            <p:clrVal>
                                              <a:schemeClr val="hlink"/>
                                            </p:clrVal>
                                          </p:val>
                                        </p:tav>
                                      </p:tavLst>
                                    </p:anim>
                                    <p:set>
                                      <p:cBhvr>
                                        <p:cTn id="45" dur="80"/>
                                        <p:tgtEl>
                                          <p:spTgt spid="2048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0485"/>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7601" fill="hold"/>
                                        <p:tgtEl>
                                          <p:spTgt spid="20485"/>
                                        </p:tgtEl>
                                      </p:cBhvr>
                                    </p:cmd>
                                  </p:childTnLst>
                                </p:cTn>
                              </p:par>
                            </p:childTnLst>
                          </p:cTn>
                        </p:par>
                      </p:childTnLst>
                    </p:cTn>
                  </p:par>
                </p:childTnLst>
              </p:cTn>
              <p:nextCondLst>
                <p:cond evt="onClick" delay="0">
                  <p:tgtEl>
                    <p:spTgt spid="20485"/>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2048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83127" y="2215108"/>
            <a:ext cx="340875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buFontTx/>
              <a:buChar char="-"/>
            </a:pPr>
            <a:r>
              <a:rPr lang="en-US" sz="2000" smtClean="0"/>
              <a:t>Đàn Tỳ Bà là nhạc khí dây gảy được sử dụng khắp ba miền của đất nước</a:t>
            </a:r>
            <a:r>
              <a:rPr lang="en-US" sz="2000"/>
              <a:t>.</a:t>
            </a:r>
            <a:r>
              <a:rPr lang="en-US" sz="2000" smtClean="0"/>
              <a:t> Đàn Tỳ bà  có 4 dây bằng tơ se nay thay bằng dây nylông</a:t>
            </a:r>
            <a:r>
              <a:rPr lang="en-US" sz="2000"/>
              <a:t>.</a:t>
            </a:r>
            <a:r>
              <a:rPr lang="en-US" sz="2000" smtClean="0"/>
              <a:t> </a:t>
            </a:r>
            <a:r>
              <a:rPr lang="en-US" sz="2000" b="1" smtClean="0"/>
              <a:t>Nh</a:t>
            </a:r>
            <a:r>
              <a:rPr lang="en-US" b="1" smtClean="0"/>
              <a:t>ạc công</a:t>
            </a:r>
            <a:r>
              <a:rPr lang="en-US" smtClean="0"/>
              <a:t> </a:t>
            </a:r>
            <a:r>
              <a:rPr lang="en-US" sz="2000" smtClean="0"/>
              <a:t>gảy đàn bằng miếng gảy nhựa hay đồi mồi với các ngón gảy. Ðàn Tỳ Bà thường để độc tấu các tác phẩm nhạc cổ truyền. Khả năng độc tấu của Ðàn Tỳ Bà rất phong phú. Ðàn Tỳ Bà còn là thành viên của nhiều Dàn nhạc. </a:t>
            </a:r>
            <a:br>
              <a:rPr lang="en-US" sz="2000" smtClean="0"/>
            </a:br>
            <a:endParaRPr lang="en-US" sz="2000" smtClean="0"/>
          </a:p>
          <a:p>
            <a:pPr fontAlgn="base">
              <a:spcBef>
                <a:spcPct val="0"/>
              </a:spcBef>
              <a:spcAft>
                <a:spcPct val="0"/>
              </a:spcAft>
              <a:buFontTx/>
              <a:buChar char="-"/>
            </a:pPr>
            <a:endParaRPr lang="en-US" sz="2000" smtClean="0">
              <a:solidFill>
                <a:srgbClr val="996633"/>
              </a:solidFill>
            </a:endParaRPr>
          </a:p>
        </p:txBody>
      </p:sp>
      <p:pic>
        <p:nvPicPr>
          <p:cNvPr id="21509" name="Picture 5" descr="tyba"/>
          <p:cNvPicPr>
            <a:picLocks noChangeAspect="1" noChangeArrowheads="1"/>
          </p:cNvPicPr>
          <p:nvPr/>
        </p:nvPicPr>
        <p:blipFill>
          <a:blip r:embed="rId2">
            <a:clrChange>
              <a:clrFrom>
                <a:srgbClr val="8EC4E6"/>
              </a:clrFrom>
              <a:clrTo>
                <a:srgbClr val="8EC4E6">
                  <a:alpha val="0"/>
                </a:srgbClr>
              </a:clrTo>
            </a:clrChange>
            <a:extLst>
              <a:ext uri="{28A0092B-C50C-407E-A947-70E740481C1C}">
                <a14:useLocalDpi xmlns:a14="http://schemas.microsoft.com/office/drawing/2010/main" val="0"/>
              </a:ext>
            </a:extLst>
          </a:blip>
          <a:srcRect/>
          <a:stretch>
            <a:fillRect/>
          </a:stretch>
        </p:blipFill>
        <p:spPr bwMode="auto">
          <a:xfrm rot="18758114">
            <a:off x="2640791" y="3096898"/>
            <a:ext cx="3352800" cy="2849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Đọc tấu Tỳ Bà.wma">
            <a:hlinkClick r:id="" action="ppaction://media"/>
          </p:cNvPr>
          <p:cNvPicPr>
            <a:picLocks noRot="1" noChangeAspect="1" noChangeArrowheads="1"/>
          </p:cNvPicPr>
          <p:nvPr>
            <a:audioFile r:link="rId3"/>
            <p:extLst>
              <p:ext uri="{DAA4B4D4-6D71-4841-9C94-3DE7FCFB9230}">
                <p14:media xmlns:p14="http://schemas.microsoft.com/office/powerpoint/2010/main" r:link="rId4"/>
              </p:ext>
            </p:extLst>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 descr="Tyb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6150" y="2461319"/>
            <a:ext cx="3117850" cy="439668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3236032" y="6488667"/>
            <a:ext cx="1737792" cy="369332"/>
          </a:xfrm>
          <a:prstGeom prst="rect">
            <a:avLst/>
          </a:prstGeom>
          <a:noFill/>
        </p:spPr>
        <p:txBody>
          <a:bodyPr wrap="square" rtlCol="0">
            <a:spAutoFit/>
          </a:bodyPr>
          <a:lstStyle/>
          <a:p>
            <a:r>
              <a:rPr lang="en-US" b="1">
                <a:solidFill>
                  <a:srgbClr val="FF0000"/>
                </a:solidFill>
              </a:rPr>
              <a:t>2</a:t>
            </a:r>
            <a:r>
              <a:rPr lang="en-US" b="1" smtClean="0">
                <a:solidFill>
                  <a:srgbClr val="FF0000"/>
                </a:solidFill>
              </a:rPr>
              <a:t>.ĐÀN Tứ</a:t>
            </a:r>
            <a:endParaRPr lang="en-US"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510"/>
                                        </p:tgtEl>
                                      </p:cBhvr>
                                    </p:cmd>
                                  </p:childTnLst>
                                </p:cTn>
                              </p:par>
                            </p:childTnLst>
                          </p:cTn>
                        </p:par>
                        <p:par>
                          <p:cTn id="7" fill="hold">
                            <p:stCondLst>
                              <p:cond delay="0"/>
                            </p:stCondLst>
                            <p:childTnLst>
                              <p:par>
                                <p:cTn id="8" presetID="29" presetClass="entr" presetSubtype="0" fill="hold" nodeType="afterEffect">
                                  <p:stCondLst>
                                    <p:cond delay="0"/>
                                  </p:stCondLst>
                                  <p:childTnLst>
                                    <p:set>
                                      <p:cBhvr>
                                        <p:cTn id="9" dur="1" fill="hold">
                                          <p:stCondLst>
                                            <p:cond delay="0"/>
                                          </p:stCondLst>
                                        </p:cTn>
                                        <p:tgtEl>
                                          <p:spTgt spid="21509"/>
                                        </p:tgtEl>
                                        <p:attrNameLst>
                                          <p:attrName>style.visibility</p:attrName>
                                        </p:attrNameLst>
                                      </p:cBhvr>
                                      <p:to>
                                        <p:strVal val="visible"/>
                                      </p:to>
                                    </p:set>
                                    <p:anim calcmode="lin" valueType="num">
                                      <p:cBhvr>
                                        <p:cTn id="10" dur="1000" fill="hold"/>
                                        <p:tgtEl>
                                          <p:spTgt spid="21509"/>
                                        </p:tgtEl>
                                        <p:attrNameLst>
                                          <p:attrName>ppt_x</p:attrName>
                                        </p:attrNameLst>
                                      </p:cBhvr>
                                      <p:tavLst>
                                        <p:tav tm="0">
                                          <p:val>
                                            <p:strVal val="#ppt_x-.2"/>
                                          </p:val>
                                        </p:tav>
                                        <p:tav tm="100000">
                                          <p:val>
                                            <p:strVal val="#ppt_x"/>
                                          </p:val>
                                        </p:tav>
                                      </p:tavLst>
                                    </p:anim>
                                    <p:anim calcmode="lin" valueType="num">
                                      <p:cBhvr>
                                        <p:cTn id="11" dur="1000" fill="hold"/>
                                        <p:tgtEl>
                                          <p:spTgt spid="2150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1509"/>
                                        </p:tgtEl>
                                      </p:cBhvr>
                                    </p:animEffect>
                                  </p:childTnLst>
                                </p:cTn>
                              </p:par>
                            </p:childTnLst>
                          </p:cTn>
                        </p:par>
                        <p:par>
                          <p:cTn id="13" fill="hold">
                            <p:stCondLst>
                              <p:cond delay="1000"/>
                            </p:stCondLst>
                            <p:childTnLst>
                              <p:par>
                                <p:cTn id="14" presetID="29" presetClass="entr" presetSubtype="0" fill="hold" nodeType="afterEffect">
                                  <p:stCondLst>
                                    <p:cond delay="0"/>
                                  </p:stCondLst>
                                  <p:childTnLst>
                                    <p:set>
                                      <p:cBhvr>
                                        <p:cTn id="15" dur="1" fill="hold">
                                          <p:stCondLst>
                                            <p:cond delay="0"/>
                                          </p:stCondLst>
                                        </p:cTn>
                                        <p:tgtEl>
                                          <p:spTgt spid="21508">
                                            <p:txEl>
                                              <p:pRg st="0" end="0"/>
                                            </p:txEl>
                                          </p:spTgt>
                                        </p:tgtEl>
                                        <p:attrNameLst>
                                          <p:attrName>style.visibility</p:attrName>
                                        </p:attrNameLst>
                                      </p:cBhvr>
                                      <p:to>
                                        <p:strVal val="visible"/>
                                      </p:to>
                                    </p:set>
                                    <p:anim calcmode="lin" valueType="num">
                                      <p:cBhvr>
                                        <p:cTn id="16" dur="1000" fill="hold"/>
                                        <p:tgtEl>
                                          <p:spTgt spid="21508">
                                            <p:txEl>
                                              <p:pRg st="0" end="0"/>
                                            </p:txEl>
                                          </p:spTgt>
                                        </p:tgtEl>
                                        <p:attrNameLst>
                                          <p:attrName>ppt_x</p:attrName>
                                        </p:attrNameLst>
                                      </p:cBhvr>
                                      <p:tavLst>
                                        <p:tav tm="0">
                                          <p:val>
                                            <p:strVal val="#ppt_x-.2"/>
                                          </p:val>
                                        </p:tav>
                                        <p:tav tm="100000">
                                          <p:val>
                                            <p:strVal val="#ppt_x"/>
                                          </p:val>
                                        </p:tav>
                                      </p:tavLst>
                                    </p:anim>
                                    <p:anim calcmode="lin" valueType="num">
                                      <p:cBhvr>
                                        <p:cTn id="17" dur="1000" fill="hold"/>
                                        <p:tgtEl>
                                          <p:spTgt spid="215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150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anim calcmode="lin" valueType="num">
                                      <p:cBhvr>
                                        <p:cTn id="23" dur="500" fill="hold"/>
                                        <p:tgtEl>
                                          <p:spTgt spid="98"/>
                                        </p:tgtEl>
                                        <p:attrNameLst>
                                          <p:attrName>ppt_w</p:attrName>
                                        </p:attrNameLst>
                                      </p:cBhvr>
                                      <p:tavLst>
                                        <p:tav tm="0">
                                          <p:val>
                                            <p:fltVal val="0"/>
                                          </p:val>
                                        </p:tav>
                                        <p:tav tm="100000">
                                          <p:val>
                                            <p:strVal val="#ppt_w"/>
                                          </p:val>
                                        </p:tav>
                                      </p:tavLst>
                                    </p:anim>
                                    <p:anim calcmode="lin" valueType="num">
                                      <p:cBhvr>
                                        <p:cTn id="24" dur="500" fill="hold"/>
                                        <p:tgtEl>
                                          <p:spTgt spid="98"/>
                                        </p:tgtEl>
                                        <p:attrNameLst>
                                          <p:attrName>ppt_h</p:attrName>
                                        </p:attrNameLst>
                                      </p:cBhvr>
                                      <p:tavLst>
                                        <p:tav tm="0">
                                          <p:val>
                                            <p:fltVal val="0"/>
                                          </p:val>
                                        </p:tav>
                                        <p:tav tm="100000">
                                          <p:val>
                                            <p:strVal val="#ppt_h"/>
                                          </p:val>
                                        </p:tav>
                                      </p:tavLst>
                                    </p:anim>
                                    <p:anim calcmode="lin" valueType="num">
                                      <p:cBhvr>
                                        <p:cTn id="25" dur="500" fill="hold"/>
                                        <p:tgtEl>
                                          <p:spTgt spid="98"/>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repeatCount="indefinite" fill="hold" display="0">
                  <p:stCondLst>
                    <p:cond delay="indefinite"/>
                  </p:stCondLst>
                  <p:endCondLst>
                    <p:cond evt="onPrev" delay="0">
                      <p:tgtEl>
                        <p:sldTgt/>
                      </p:tgtEl>
                    </p:cond>
                    <p:cond evt="onStopAudio" delay="0">
                      <p:tgtEl>
                        <p:sldTgt/>
                      </p:tgtEl>
                    </p:cond>
                  </p:endCondLst>
                </p:cTn>
                <p:tgtEl>
                  <p:spTgt spid="215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a:blip r:embed="rId1"/>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295400" y="3124200"/>
            <a:ext cx="670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00200" lvl="3" indent="-228600" fontAlgn="base">
              <a:lnSpc>
                <a:spcPct val="90000"/>
              </a:lnSpc>
              <a:spcBef>
                <a:spcPct val="20000"/>
              </a:spcBef>
              <a:spcAft>
                <a:spcPct val="0"/>
              </a:spcAft>
            </a:pPr>
            <a:endParaRPr lang="en-US" sz="3200" smtClean="0">
              <a:solidFill>
                <a:srgbClr val="000000"/>
              </a:solidFill>
              <a:latin typeface=".VnAristote" panose="020B7200000000000000" pitchFamily="34" charset="0"/>
            </a:endParaRPr>
          </a:p>
        </p:txBody>
      </p:sp>
      <p:sp>
        <p:nvSpPr>
          <p:cNvPr id="26628" name="Rectangle 4"/>
          <p:cNvSpPr>
            <a:spLocks noChangeArrowheads="1"/>
          </p:cNvSpPr>
          <p:nvPr/>
        </p:nvSpPr>
        <p:spPr bwMode="auto">
          <a:xfrm>
            <a:off x="1828800" y="5300663"/>
            <a:ext cx="670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pPr>
            <a:endParaRPr lang="en-US" sz="4400" smtClean="0">
              <a:solidFill>
                <a:srgbClr val="000000"/>
              </a:solidFill>
              <a:latin typeface=".VnAristote" panose="020B7200000000000000" pitchFamily="34" charset="0"/>
            </a:endParaRPr>
          </a:p>
        </p:txBody>
      </p:sp>
      <p:pic>
        <p:nvPicPr>
          <p:cNvPr id="26630" name="Picture 6" descr="dannh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0400"/>
            <a:ext cx="1828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Dan_T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803" y="3124200"/>
            <a:ext cx="1752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T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712" y="2616213"/>
            <a:ext cx="2046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1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 y="3200400"/>
            <a:ext cx="211391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0"/>
          <p:cNvSpPr txBox="1">
            <a:spLocks noChangeArrowheads="1"/>
          </p:cNvSpPr>
          <p:nvPr/>
        </p:nvSpPr>
        <p:spPr bwMode="auto">
          <a:xfrm>
            <a:off x="342867" y="6338887"/>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tø</a:t>
            </a:r>
            <a:endParaRPr lang="en-US" sz="2800" smtClean="0">
              <a:solidFill>
                <a:srgbClr val="000000"/>
              </a:solidFill>
              <a:latin typeface=".VnTime" panose="020B7200000000000000" pitchFamily="34" charset="0"/>
            </a:endParaRPr>
          </a:p>
        </p:txBody>
      </p:sp>
      <p:sp>
        <p:nvSpPr>
          <p:cNvPr id="26635" name="Text Box 11"/>
          <p:cNvSpPr txBox="1">
            <a:spLocks noChangeArrowheads="1"/>
          </p:cNvSpPr>
          <p:nvPr/>
        </p:nvSpPr>
        <p:spPr bwMode="auto">
          <a:xfrm>
            <a:off x="2667000" y="61722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nhÞ</a:t>
            </a:r>
            <a:endParaRPr lang="en-US" sz="2800" smtClean="0">
              <a:solidFill>
                <a:srgbClr val="000000"/>
              </a:solidFill>
              <a:latin typeface=".VnTime" panose="020B7200000000000000" pitchFamily="34" charset="0"/>
            </a:endParaRPr>
          </a:p>
        </p:txBody>
      </p:sp>
      <p:sp>
        <p:nvSpPr>
          <p:cNvPr id="26636" name="Text Box 12"/>
          <p:cNvSpPr txBox="1">
            <a:spLocks noChangeArrowheads="1"/>
          </p:cNvSpPr>
          <p:nvPr/>
        </p:nvSpPr>
        <p:spPr bwMode="auto">
          <a:xfrm>
            <a:off x="5943600" y="3886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endParaRPr lang="en-US" sz="2800" smtClean="0">
              <a:solidFill>
                <a:srgbClr val="000000"/>
              </a:solidFill>
              <a:latin typeface="VNI-Brush" pitchFamily="2" charset="0"/>
            </a:endParaRPr>
          </a:p>
        </p:txBody>
      </p:sp>
      <p:sp>
        <p:nvSpPr>
          <p:cNvPr id="26637" name="Text Box 13"/>
          <p:cNvSpPr txBox="1">
            <a:spLocks noChangeArrowheads="1"/>
          </p:cNvSpPr>
          <p:nvPr/>
        </p:nvSpPr>
        <p:spPr bwMode="auto">
          <a:xfrm>
            <a:off x="4985824" y="6263205"/>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tam</a:t>
            </a:r>
            <a:endParaRPr lang="en-US" sz="2800" smtClean="0">
              <a:solidFill>
                <a:srgbClr val="000000"/>
              </a:solidFill>
              <a:latin typeface=".VnTime" panose="020B7200000000000000" pitchFamily="34" charset="0"/>
            </a:endParaRPr>
          </a:p>
        </p:txBody>
      </p:sp>
      <p:sp>
        <p:nvSpPr>
          <p:cNvPr id="26638" name="Text Box 14"/>
          <p:cNvSpPr txBox="1">
            <a:spLocks noChangeArrowheads="1"/>
          </p:cNvSpPr>
          <p:nvPr/>
        </p:nvSpPr>
        <p:spPr bwMode="auto">
          <a:xfrm>
            <a:off x="7097712" y="6319056"/>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06" rIns="91412" bIns="45706">
            <a:spAutoFit/>
          </a:bodyPr>
          <a:lstStyle/>
          <a:p>
            <a:pPr eaLnBrk="0" fontAlgn="base" hangingPunct="0">
              <a:spcBef>
                <a:spcPct val="50000"/>
              </a:spcBef>
              <a:spcAft>
                <a:spcPct val="0"/>
              </a:spcAft>
            </a:pPr>
            <a:r>
              <a:rPr lang="en-US" sz="2800" smtClean="0">
                <a:solidFill>
                  <a:srgbClr val="000000"/>
                </a:solidFill>
                <a:latin typeface=".VnTime" panose="020B7200000000000000" pitchFamily="34" charset="0"/>
              </a:rPr>
              <a:t>®µn tú bµ</a:t>
            </a:r>
            <a:endParaRPr lang="en-US" sz="2800" smtClean="0">
              <a:solidFill>
                <a:srgbClr val="000000"/>
              </a:solidFill>
              <a:latin typeface=".VnTime" panose="020B7200000000000000" pitchFamily="34" charset="0"/>
            </a:endParaRPr>
          </a:p>
        </p:txBody>
      </p:sp>
      <p:sp>
        <p:nvSpPr>
          <p:cNvPr id="4" name="TextBox 3"/>
          <p:cNvSpPr txBox="1"/>
          <p:nvPr/>
        </p:nvSpPr>
        <p:spPr>
          <a:xfrm>
            <a:off x="1813744" y="2420887"/>
            <a:ext cx="5991200" cy="461665"/>
          </a:xfrm>
          <a:prstGeom prst="rect">
            <a:avLst/>
          </a:prstGeom>
          <a:noFill/>
        </p:spPr>
        <p:txBody>
          <a:bodyPr wrap="square" rtlCol="0">
            <a:spAutoFit/>
          </a:bodyPr>
          <a:lstStyle/>
          <a:p>
            <a:r>
              <a:rPr lang="en-US" sz="2400" smtClean="0">
                <a:solidFill>
                  <a:srgbClr val="000000"/>
                </a:solidFill>
              </a:rPr>
              <a:t>Nghe giới thiệu lại 4 nhạc cụ lại lần nữa</a:t>
            </a:r>
            <a:endParaRPr lang="en-US" sz="2400">
              <a:solidFill>
                <a:srgbClr val="000000"/>
              </a:solidFill>
            </a:endParaRPr>
          </a:p>
        </p:txBody>
      </p:sp>
      <p:pic>
        <p:nvPicPr>
          <p:cNvPr id="15" name="TIET 6 GIOI THIEU 1 SO NHAC CU DAN TOC.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759494" y="459904"/>
            <a:ext cx="609600" cy="6096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634"/>
                                        </p:tgtEl>
                                        <p:attrNameLst>
                                          <p:attrName>style.visibility</p:attrName>
                                        </p:attrNameLst>
                                      </p:cBhvr>
                                      <p:to>
                                        <p:strVal val="visible"/>
                                      </p:to>
                                    </p:set>
                                    <p:anim calcmode="lin" valueType="num">
                                      <p:cBhvr additive="base">
                                        <p:cTn id="7" dur="500" fill="hold"/>
                                        <p:tgtEl>
                                          <p:spTgt spid="26634"/>
                                        </p:tgtEl>
                                        <p:attrNameLst>
                                          <p:attrName>ppt_x</p:attrName>
                                        </p:attrNameLst>
                                      </p:cBhvr>
                                      <p:tavLst>
                                        <p:tav tm="0">
                                          <p:val>
                                            <p:strVal val="#ppt_x"/>
                                          </p:val>
                                        </p:tav>
                                        <p:tav tm="100000">
                                          <p:val>
                                            <p:strVal val="#ppt_x"/>
                                          </p:val>
                                        </p:tav>
                                      </p:tavLst>
                                    </p:anim>
                                    <p:anim calcmode="lin" valueType="num">
                                      <p:cBhvr additive="base">
                                        <p:cTn id="8" dur="500" fill="hold"/>
                                        <p:tgtEl>
                                          <p:spTgt spid="266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635"/>
                                        </p:tgtEl>
                                        <p:attrNameLst>
                                          <p:attrName>style.visibility</p:attrName>
                                        </p:attrNameLst>
                                      </p:cBhvr>
                                      <p:to>
                                        <p:strVal val="visible"/>
                                      </p:to>
                                    </p:set>
                                    <p:anim calcmode="lin" valueType="num">
                                      <p:cBhvr additive="base">
                                        <p:cTn id="12" dur="500" fill="hold"/>
                                        <p:tgtEl>
                                          <p:spTgt spid="26635"/>
                                        </p:tgtEl>
                                        <p:attrNameLst>
                                          <p:attrName>ppt_x</p:attrName>
                                        </p:attrNameLst>
                                      </p:cBhvr>
                                      <p:tavLst>
                                        <p:tav tm="0">
                                          <p:val>
                                            <p:strVal val="#ppt_x"/>
                                          </p:val>
                                        </p:tav>
                                        <p:tav tm="100000">
                                          <p:val>
                                            <p:strVal val="#ppt_x"/>
                                          </p:val>
                                        </p:tav>
                                      </p:tavLst>
                                    </p:anim>
                                    <p:anim calcmode="lin" valueType="num">
                                      <p:cBhvr additive="base">
                                        <p:cTn id="13" dur="500" fill="hold"/>
                                        <p:tgtEl>
                                          <p:spTgt spid="2663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26636"/>
                                        </p:tgtEl>
                                        <p:attrNameLst>
                                          <p:attrName>style.visibility</p:attrName>
                                        </p:attrNameLst>
                                      </p:cBhvr>
                                      <p:to>
                                        <p:strVal val="visible"/>
                                      </p:to>
                                    </p:set>
                                    <p:anim calcmode="lin" valueType="num">
                                      <p:cBhvr additive="base">
                                        <p:cTn id="17" dur="500" fill="hold"/>
                                        <p:tgtEl>
                                          <p:spTgt spid="26636"/>
                                        </p:tgtEl>
                                        <p:attrNameLst>
                                          <p:attrName>ppt_x</p:attrName>
                                        </p:attrNameLst>
                                      </p:cBhvr>
                                      <p:tavLst>
                                        <p:tav tm="0">
                                          <p:val>
                                            <p:strVal val="#ppt_x"/>
                                          </p:val>
                                        </p:tav>
                                        <p:tav tm="100000">
                                          <p:val>
                                            <p:strVal val="#ppt_x"/>
                                          </p:val>
                                        </p:tav>
                                      </p:tavLst>
                                    </p:anim>
                                    <p:anim calcmode="lin" valueType="num">
                                      <p:cBhvr additive="base">
                                        <p:cTn id="18" dur="500" fill="hold"/>
                                        <p:tgtEl>
                                          <p:spTgt spid="2663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6637"/>
                                        </p:tgtEl>
                                        <p:attrNameLst>
                                          <p:attrName>style.visibility</p:attrName>
                                        </p:attrNameLst>
                                      </p:cBhvr>
                                      <p:to>
                                        <p:strVal val="visible"/>
                                      </p:to>
                                    </p:set>
                                    <p:anim calcmode="lin" valueType="num">
                                      <p:cBhvr additive="base">
                                        <p:cTn id="22" dur="500" fill="hold"/>
                                        <p:tgtEl>
                                          <p:spTgt spid="26637"/>
                                        </p:tgtEl>
                                        <p:attrNameLst>
                                          <p:attrName>ppt_x</p:attrName>
                                        </p:attrNameLst>
                                      </p:cBhvr>
                                      <p:tavLst>
                                        <p:tav tm="0">
                                          <p:val>
                                            <p:strVal val="#ppt_x"/>
                                          </p:val>
                                        </p:tav>
                                        <p:tav tm="100000">
                                          <p:val>
                                            <p:strVal val="#ppt_x"/>
                                          </p:val>
                                        </p:tav>
                                      </p:tavLst>
                                    </p:anim>
                                    <p:anim calcmode="lin" valueType="num">
                                      <p:cBhvr additive="base">
                                        <p:cTn id="23" dur="500" fill="hold"/>
                                        <p:tgtEl>
                                          <p:spTgt spid="2663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6638"/>
                                        </p:tgtEl>
                                        <p:attrNameLst>
                                          <p:attrName>style.visibility</p:attrName>
                                        </p:attrNameLst>
                                      </p:cBhvr>
                                      <p:to>
                                        <p:strVal val="visible"/>
                                      </p:to>
                                    </p:set>
                                    <p:anim calcmode="lin" valueType="num">
                                      <p:cBhvr additive="base">
                                        <p:cTn id="27" dur="500" fill="hold"/>
                                        <p:tgtEl>
                                          <p:spTgt spid="26638"/>
                                        </p:tgtEl>
                                        <p:attrNameLst>
                                          <p:attrName>ppt_x</p:attrName>
                                        </p:attrNameLst>
                                      </p:cBhvr>
                                      <p:tavLst>
                                        <p:tav tm="0">
                                          <p:val>
                                            <p:strVal val="#ppt_x"/>
                                          </p:val>
                                        </p:tav>
                                        <p:tav tm="100000">
                                          <p:val>
                                            <p:strVal val="#ppt_x"/>
                                          </p:val>
                                        </p:tav>
                                      </p:tavLst>
                                    </p:anim>
                                    <p:anim calcmode="lin" valueType="num">
                                      <p:cBhvr additive="base">
                                        <p:cTn id="28" dur="500" fill="hold"/>
                                        <p:tgtEl>
                                          <p:spTgt spid="26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7409" fill="hold"/>
                                        <p:tgtEl>
                                          <p:spTgt spid="15"/>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15"/>
                </p:tgtEl>
              </p:cMediaNode>
            </p:audio>
          </p:childTnLst>
        </p:cTn>
      </p:par>
    </p:tnLst>
    <p:bldLst>
      <p:bldP spid="26634" grpId="0"/>
      <p:bldP spid="26635" grpId="0"/>
      <p:bldP spid="26636" grpId="0"/>
      <p:bldP spid="26637" grpId="0"/>
      <p:bldP spid="2663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4578" name="Picture 2" descr="dan bau"/>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75656" y="4437112"/>
            <a:ext cx="6400800" cy="2209800"/>
          </a:xfrm>
          <a:noFill/>
          <a:ln w="15875">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descr="dan ng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5698"/>
            <a:ext cx="4114800" cy="1711524"/>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descr="dan tr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420888"/>
            <a:ext cx="4114800" cy="163951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2432" y="2061753"/>
            <a:ext cx="33123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Giới thiệu thêm 1 vài dân tộc</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500" fill="hold"/>
                                        <p:tgtEl>
                                          <p:spTgt spid="24579"/>
                                        </p:tgtEl>
                                        <p:attrNameLst>
                                          <p:attrName>ppt_w</p:attrName>
                                        </p:attrNameLst>
                                      </p:cBhvr>
                                      <p:tavLst>
                                        <p:tav tm="0">
                                          <p:val>
                                            <p:fltVal val="0"/>
                                          </p:val>
                                        </p:tav>
                                        <p:tav tm="100000">
                                          <p:val>
                                            <p:strVal val="#ppt_w"/>
                                          </p:val>
                                        </p:tav>
                                      </p:tavLst>
                                    </p:anim>
                                    <p:anim calcmode="lin" valueType="num">
                                      <p:cBhvr>
                                        <p:cTn id="8" dur="500" fill="hold"/>
                                        <p:tgtEl>
                                          <p:spTgt spid="24579"/>
                                        </p:tgtEl>
                                        <p:attrNameLst>
                                          <p:attrName>ppt_h</p:attrName>
                                        </p:attrNameLst>
                                      </p:cBhvr>
                                      <p:tavLst>
                                        <p:tav tm="0">
                                          <p:val>
                                            <p:fltVal val="0"/>
                                          </p:val>
                                        </p:tav>
                                        <p:tav tm="100000">
                                          <p:val>
                                            <p:strVal val="#ppt_h"/>
                                          </p:val>
                                        </p:tav>
                                      </p:tavLst>
                                    </p:anim>
                                    <p:animEffect transition="in" filter="fade">
                                      <p:cBhvr>
                                        <p:cTn id="9" dur="500"/>
                                        <p:tgtEl>
                                          <p:spTgt spid="2457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4580"/>
                                        </p:tgtEl>
                                        <p:attrNameLst>
                                          <p:attrName>style.visibility</p:attrName>
                                        </p:attrNameLst>
                                      </p:cBhvr>
                                      <p:to>
                                        <p:strVal val="visible"/>
                                      </p:to>
                                    </p:set>
                                    <p:animEffect transition="in" filter="wheel(4)">
                                      <p:cBhvr>
                                        <p:cTn id="14" dur="500"/>
                                        <p:tgtEl>
                                          <p:spTgt spid="2458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4578"/>
                                        </p:tgtEl>
                                        <p:attrNameLst>
                                          <p:attrName>style.visibility</p:attrName>
                                        </p:attrNameLst>
                                      </p:cBhvr>
                                      <p:to>
                                        <p:strVal val="visible"/>
                                      </p:to>
                                    </p:set>
                                    <p:animEffect transition="in" filter="wedge">
                                      <p:cBhvr>
                                        <p:cTn id="19"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dirty="0" err="1" smtClean="0">
                <a:solidFill>
                  <a:srgbClr val="FF0000"/>
                </a:solidFill>
                <a:latin typeface="Times New Roman" panose="02020603050405020304" pitchFamily="18" charset="0"/>
                <a:cs typeface="Times New Roman" panose="02020603050405020304" pitchFamily="18" charset="0"/>
              </a:rPr>
              <a:t>Giáo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dục-củng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cố-dặn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dò</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131" y="0"/>
            <a:ext cx="8604448" cy="6858000"/>
          </a:xfrm>
          <a:prstGeom prst="rect">
            <a:avLst/>
          </a:prstGeom>
          <a:noFill/>
        </p:spPr>
        <p:txBody>
          <a:bodyPr wrap="square" rtlCol="0">
            <a:prstTxWarp prst="textArchUpPour">
              <a:avLst/>
            </a:prstTxWarp>
            <a:spAutoFit/>
          </a:bodyPr>
          <a:lstStyle/>
          <a:p>
            <a:r>
              <a:rPr lang="en-US" sz="4000" smtClean="0">
                <a:solidFill>
                  <a:prstClr val="white"/>
                </a:solidFill>
              </a:rPr>
              <a:t>Chúc quý thầy cô mạnh khỏe các bạn học sinh chăm ngoan học giỏi</a:t>
            </a:r>
            <a:endParaRPr lang="en-US" sz="4000">
              <a:solidFill>
                <a:prstClr val="white"/>
              </a:solidFill>
            </a:endParaRPr>
          </a:p>
        </p:txBody>
      </p:sp>
      <p:sp>
        <p:nvSpPr>
          <p:cNvPr id="5" name="TextBox 4"/>
          <p:cNvSpPr txBox="1"/>
          <p:nvPr/>
        </p:nvSpPr>
        <p:spPr>
          <a:xfrm>
            <a:off x="2411760" y="2447318"/>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2" name="Bay-Cao-Tieng-Hat-Uoc-Mo-Various-Artists - Part.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348408" y="57319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004"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475656" y="1808566"/>
            <a:ext cx="1872208" cy="646331"/>
          </a:xfrm>
          <a:prstGeom prst="rect">
            <a:avLst/>
          </a:prstGeom>
          <a:noFill/>
        </p:spPr>
        <p:txBody>
          <a:bodyPr wrap="square" rtlCol="0">
            <a:spAutoFit/>
          </a:bodyPr>
          <a:lstStyle/>
          <a:p>
            <a:r>
              <a:rPr lang="en-US" sz="3600" b="1" smtClean="0">
                <a:solidFill>
                  <a:srgbClr val="FF0000"/>
                </a:solidFill>
              </a:rPr>
              <a:t>TIẾT:6</a:t>
            </a:r>
            <a:endParaRPr lang="en-US" sz="3600" b="1" dirty="0">
              <a:solidFill>
                <a:srgbClr val="FF0000"/>
              </a:solidFill>
            </a:endParaRPr>
          </a:p>
        </p:txBody>
      </p:sp>
      <p:sp>
        <p:nvSpPr>
          <p:cNvPr id="9" name="TextBox 8"/>
          <p:cNvSpPr txBox="1"/>
          <p:nvPr/>
        </p:nvSpPr>
        <p:spPr>
          <a:xfrm>
            <a:off x="3982768" y="1986668"/>
            <a:ext cx="5161232" cy="461665"/>
          </a:xfrm>
          <a:prstGeom prst="rect">
            <a:avLst/>
          </a:prstGeom>
          <a:noFill/>
        </p:spPr>
        <p:txBody>
          <a:bodyPr wrap="square" rtlCol="0">
            <a:spAutoFit/>
          </a:bodyPr>
          <a:lstStyle/>
          <a:p>
            <a:r>
              <a:rPr lang="en-US" sz="2400" b="1" smtClean="0">
                <a:solidFill>
                  <a:srgbClr val="002060"/>
                </a:solidFill>
              </a:rPr>
              <a:t>TẬP ĐỌC NHẠC: TĐN SỐ 1</a:t>
            </a:r>
            <a:endParaRPr lang="en-US" sz="2400" b="1" dirty="0">
              <a:solidFill>
                <a:srgbClr val="002060"/>
              </a:solidFill>
            </a:endParaRPr>
          </a:p>
        </p:txBody>
      </p:sp>
      <p:sp>
        <p:nvSpPr>
          <p:cNvPr id="12" name="TextBox 11"/>
          <p:cNvSpPr txBox="1"/>
          <p:nvPr/>
        </p:nvSpPr>
        <p:spPr>
          <a:xfrm>
            <a:off x="2954302" y="102908"/>
            <a:ext cx="6268107" cy="1705658"/>
          </a:xfrm>
          <a:prstGeom prst="rect">
            <a:avLst/>
          </a:prstGeom>
          <a:noFill/>
        </p:spPr>
        <p:txBody>
          <a:bodyPr wrap="square" rtlCol="0">
            <a:prstTxWarp prst="textArchUpPour">
              <a:avLst/>
            </a:prstTxWarp>
            <a:spAutoFit/>
          </a:bodyPr>
          <a:lstStyle/>
          <a:p>
            <a:r>
              <a:rPr lang="en-US" sz="4800" b="1" dirty="0" smtClean="0">
                <a:solidFill>
                  <a:srgbClr val="FF0000"/>
                </a:solidFill>
              </a:rPr>
              <a:t>ÂM </a:t>
            </a:r>
            <a:r>
              <a:rPr lang="en-US" sz="4800" b="1" smtClean="0">
                <a:solidFill>
                  <a:srgbClr val="FF0000"/>
                </a:solidFill>
              </a:rPr>
              <a:t>NHẠC 4</a:t>
            </a:r>
            <a:endParaRPr lang="en-US" sz="4800" b="1" dirty="0">
              <a:solidFill>
                <a:srgbClr val="FF0000"/>
              </a:solidFill>
            </a:endParaRPr>
          </a:p>
        </p:txBody>
      </p:sp>
      <p:sp>
        <p:nvSpPr>
          <p:cNvPr id="3" name="Rectangle 2"/>
          <p:cNvSpPr/>
          <p:nvPr/>
        </p:nvSpPr>
        <p:spPr>
          <a:xfrm>
            <a:off x="3131840" y="2448333"/>
            <a:ext cx="5273688" cy="461665"/>
          </a:xfrm>
          <a:prstGeom prst="rect">
            <a:avLst/>
          </a:prstGeom>
        </p:spPr>
        <p:txBody>
          <a:bodyPr wrap="none">
            <a:spAutoFit/>
          </a:bodyPr>
          <a:lstStyle/>
          <a:p>
            <a:r>
              <a:rPr lang="en-US" sz="2400" b="1">
                <a:solidFill>
                  <a:srgbClr val="002060"/>
                </a:solidFill>
              </a:rPr>
              <a:t>GIỚI THIỆU </a:t>
            </a:r>
            <a:r>
              <a:rPr lang="en-US" sz="2400" b="1" smtClean="0">
                <a:solidFill>
                  <a:srgbClr val="002060"/>
                </a:solidFill>
              </a:rPr>
              <a:t>MỘT VÀI NHẠC CỤ DÂN TỘC</a:t>
            </a:r>
            <a:endParaRPr lang="en-US" sz="2400" b="1">
              <a:solidFill>
                <a:srgbClr val="002060"/>
              </a:solidFill>
            </a:endParaRPr>
          </a:p>
        </p:txBody>
      </p:sp>
      <p:pic>
        <p:nvPicPr>
          <p:cNvPr id="6146" name="Picture 2" descr="C:\Users\Administrator\Desktop\hinh nen dep pp\ah dog\Mặt trời Gif (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8491"/>
            <a:ext cx="1800200" cy="1381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699792" y="2132856"/>
            <a:ext cx="3329388" cy="523220"/>
          </a:xfrm>
          <a:prstGeom prst="rect">
            <a:avLst/>
          </a:prstGeom>
        </p:spPr>
        <p:txBody>
          <a:bodyPr wrap="square">
            <a:spAutoFit/>
          </a:bodyPr>
          <a:lstStyle/>
          <a:p>
            <a:pPr algn="just"/>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iới</a:t>
            </a:r>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TĐN</a:t>
            </a:r>
            <a:endPar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50" name="Picture 2" descr="C:\Users\Administrator\Desktop\2021-07-06_1828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0490"/>
            <a:ext cx="9144000" cy="37275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5816" y="2637219"/>
            <a:ext cx="3312368" cy="461665"/>
          </a:xfrm>
          <a:prstGeom prst="rect">
            <a:avLst/>
          </a:prstGeom>
          <a:noFill/>
        </p:spPr>
        <p:txBody>
          <a:bodyPr wrap="square" rtlCol="0">
            <a:spAutoFit/>
          </a:bodyPr>
          <a:lstStyle/>
          <a:p>
            <a:r>
              <a:rPr lang="en-US" sz="2400" b="1" smtClean="0">
                <a:solidFill>
                  <a:srgbClr val="002060"/>
                </a:solidFill>
              </a:rPr>
              <a:t>TĐN SỐ 1: SOL LA SON</a:t>
            </a:r>
            <a:endParaRPr lang="en-US" sz="2400" b="1" dirty="0">
              <a:solidFill>
                <a:srgbClr val="002060"/>
              </a:solidFill>
            </a:endParaRPr>
          </a:p>
        </p:txBody>
      </p:sp>
      <p:sp>
        <p:nvSpPr>
          <p:cNvPr id="3" name="Oval 2"/>
          <p:cNvSpPr/>
          <p:nvPr/>
        </p:nvSpPr>
        <p:spPr>
          <a:xfrm>
            <a:off x="539552" y="3294328"/>
            <a:ext cx="50405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4302997"/>
            <a:ext cx="1224136" cy="461665"/>
          </a:xfrm>
          <a:prstGeom prst="rect">
            <a:avLst/>
          </a:prstGeom>
          <a:noFill/>
        </p:spPr>
        <p:txBody>
          <a:bodyPr wrap="square" rtlCol="0">
            <a:spAutoFit/>
          </a:bodyPr>
          <a:lstStyle/>
          <a:p>
            <a:r>
              <a:rPr lang="en-US" sz="2400" b="1" smtClean="0">
                <a:solidFill>
                  <a:srgbClr val="FF0000"/>
                </a:solidFill>
              </a:rPr>
              <a:t>CÂU 1:</a:t>
            </a:r>
            <a:endParaRPr lang="en-US" sz="2400" b="1">
              <a:solidFill>
                <a:srgbClr val="FF0000"/>
              </a:solidFill>
            </a:endParaRPr>
          </a:p>
        </p:txBody>
      </p:sp>
      <p:sp>
        <p:nvSpPr>
          <p:cNvPr id="11" name="TextBox 10"/>
          <p:cNvSpPr txBox="1"/>
          <p:nvPr/>
        </p:nvSpPr>
        <p:spPr>
          <a:xfrm>
            <a:off x="0" y="6237312"/>
            <a:ext cx="1224136" cy="461665"/>
          </a:xfrm>
          <a:prstGeom prst="rect">
            <a:avLst/>
          </a:prstGeom>
          <a:noFill/>
        </p:spPr>
        <p:txBody>
          <a:bodyPr wrap="square" rtlCol="0">
            <a:spAutoFit/>
          </a:bodyPr>
          <a:lstStyle/>
          <a:p>
            <a:r>
              <a:rPr lang="en-US" sz="2400" b="1" smtClean="0">
                <a:solidFill>
                  <a:srgbClr val="FF0000"/>
                </a:solidFill>
              </a:rPr>
              <a:t>CÂU 2:</a:t>
            </a:r>
            <a:endParaRPr lang="en-US" sz="2400" b="1">
              <a:solidFill>
                <a:srgbClr val="FF0000"/>
              </a:solidFill>
            </a:endParaRPr>
          </a:p>
        </p:txBody>
      </p:sp>
      <p:sp>
        <p:nvSpPr>
          <p:cNvPr id="12" name="TextBox 11"/>
          <p:cNvSpPr txBox="1"/>
          <p:nvPr/>
        </p:nvSpPr>
        <p:spPr>
          <a:xfrm>
            <a:off x="3563888" y="-1"/>
            <a:ext cx="349653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smtClean="0">
                <a:ln>
                  <a:noFill/>
                </a:ln>
                <a:solidFill>
                  <a:srgbClr val="002060"/>
                </a:solidFill>
                <a:effectLst/>
                <a:uLnTx/>
                <a:uFillTx/>
              </a:rPr>
              <a:t>TẬP ĐỌC NHẠC: TĐN SỐ 1</a:t>
            </a:r>
            <a:endParaRPr kumimoji="0" lang="en-US" sz="2400" b="1" i="0" u="none" strike="noStrike" kern="0" cap="none" spc="0" normalizeH="0" baseline="0" noProof="0" dirty="0">
              <a:ln>
                <a:noFill/>
              </a:ln>
              <a:solidFill>
                <a:srgbClr val="002060"/>
              </a:solidFill>
              <a:effectLst/>
              <a:uLnTx/>
              <a:uFillTx/>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27584" y="2162429"/>
            <a:ext cx="3348096" cy="523220"/>
          </a:xfrm>
          <a:prstGeom prst="rect">
            <a:avLst/>
          </a:prstGeom>
        </p:spPr>
        <p:txBody>
          <a:bodyPr wrap="none">
            <a:spAutoFit/>
          </a:bodyPr>
          <a:lstStyle/>
          <a:p>
            <a:pPr lvl="0"/>
            <a:r>
              <a:rPr lang="en-US" sz="2800" b="1">
                <a:solidFill>
                  <a:srgbClr val="FF0000"/>
                </a:solidFill>
              </a:rPr>
              <a:t>Luyện cao độ-tiết tấu</a:t>
            </a:r>
            <a:endParaRPr lang="en-US" sz="2800" b="1" dirty="0">
              <a:solidFill>
                <a:srgbClr val="FF0000"/>
              </a:solidFill>
            </a:endParaRPr>
          </a:p>
        </p:txBody>
      </p:sp>
      <p:pic>
        <p:nvPicPr>
          <p:cNvPr id="3074" name="Picture 2" descr="C:\Users\Administrator\Desktop\2021-07-06_1832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00" y="2996951"/>
            <a:ext cx="9001000" cy="1800201"/>
          </a:xfrm>
          <a:prstGeom prst="rect">
            <a:avLst/>
          </a:prstGeom>
          <a:noFill/>
          <a:extLst>
            <a:ext uri="{909E8E84-426E-40DD-AFC4-6F175D3DCCD1}">
              <a14:hiddenFill xmlns:a14="http://schemas.microsoft.com/office/drawing/2010/main">
                <a:solidFill>
                  <a:srgbClr val="FFFFFF"/>
                </a:solidFill>
              </a14:hiddenFill>
            </a:ext>
          </a:extLst>
        </p:spPr>
      </p:pic>
      <p:pic>
        <p:nvPicPr>
          <p:cNvPr id="3" name="LCD DEN DRMSL.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524328" y="1814439"/>
            <a:ext cx="609600" cy="609600"/>
          </a:xfrm>
          <a:prstGeom prst="rect">
            <a:avLst/>
          </a:prstGeom>
        </p:spPr>
      </p:pic>
      <p:pic>
        <p:nvPicPr>
          <p:cNvPr id="3075" name="Picture 3" descr="C:\Users\Administrator\Desktop\2021-07-06_1834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7" y="5013176"/>
            <a:ext cx="9033823" cy="1368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555" y="2250450"/>
            <a:ext cx="5296303" cy="523220"/>
          </a:xfrm>
          <a:prstGeom prst="rect">
            <a:avLst/>
          </a:prstGeom>
        </p:spPr>
        <p:txBody>
          <a:bodyPr wrap="square">
            <a:spAutoFit/>
          </a:bodyPr>
          <a:lstStyle/>
          <a:p>
            <a:pPr lvl="0"/>
            <a:r>
              <a:rPr lang="en-US" sz="2800" b="1">
                <a:solidFill>
                  <a:srgbClr val="FF0000"/>
                </a:solidFill>
              </a:rPr>
              <a:t>Hỏi hình nốt, tên nốt nhạc nào?</a:t>
            </a:r>
            <a:endParaRPr lang="en-US" sz="2800" b="1" dirty="0">
              <a:solidFill>
                <a:srgbClr val="FF0000"/>
              </a:solidFill>
            </a:endParaRPr>
          </a:p>
        </p:txBody>
      </p:sp>
      <p:pic>
        <p:nvPicPr>
          <p:cNvPr id="5" name="Picture 2" descr="C:\Users\Administrator\Desktop\2021-07-06_1828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0490"/>
            <a:ext cx="9144000" cy="3727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35896" y="2420888"/>
            <a:ext cx="2432974" cy="769441"/>
          </a:xfrm>
          <a:prstGeom prst="rect">
            <a:avLst/>
          </a:prstGeom>
        </p:spPr>
        <p:txBody>
          <a:bodyPr wrap="none">
            <a:spAutoFit/>
          </a:bodyPr>
          <a:lstStyle/>
          <a:p>
            <a:pPr lvl="0"/>
            <a:r>
              <a:rPr lang="en-US" sz="4400" b="1">
                <a:solidFill>
                  <a:srgbClr val="FF0000"/>
                </a:solidFill>
              </a:rPr>
              <a:t>Dạy câu 1</a:t>
            </a:r>
            <a:endParaRPr lang="en-US" sz="4400" b="1" dirty="0">
              <a:solidFill>
                <a:srgbClr val="FF0000"/>
              </a:solidFill>
            </a:endParaRPr>
          </a:p>
        </p:txBody>
      </p:sp>
      <p:pic>
        <p:nvPicPr>
          <p:cNvPr id="4099" name="Picture 3" descr="C:\Users\Administrator\Desktop\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0968"/>
            <a:ext cx="915529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4" name="1.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87624" y="2606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635896" y="2483978"/>
            <a:ext cx="2432974" cy="769441"/>
          </a:xfrm>
          <a:prstGeom prst="rect">
            <a:avLst/>
          </a:prstGeom>
        </p:spPr>
        <p:txBody>
          <a:bodyPr wrap="none">
            <a:spAutoFit/>
          </a:bodyPr>
          <a:lstStyle/>
          <a:p>
            <a:pPr lvl="0"/>
            <a:r>
              <a:rPr lang="en-US" sz="4400" b="1">
                <a:solidFill>
                  <a:srgbClr val="FF0000"/>
                </a:solidFill>
              </a:rPr>
              <a:t>Dạy câu </a:t>
            </a:r>
            <a:r>
              <a:rPr lang="en-US" sz="4400" b="1" smtClean="0">
                <a:solidFill>
                  <a:srgbClr val="FF0000"/>
                </a:solidFill>
              </a:rPr>
              <a:t>2</a:t>
            </a:r>
            <a:endParaRPr lang="en-US" sz="4400" b="1" dirty="0">
              <a:solidFill>
                <a:srgbClr val="FF0000"/>
              </a:solidFill>
            </a:endParaRPr>
          </a:p>
        </p:txBody>
      </p:sp>
      <p:pic>
        <p:nvPicPr>
          <p:cNvPr id="5123" name="Picture 3" descr="C:\Users\Administrator\Desktop\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37120" cy="1728192"/>
          </a:xfrm>
          <a:prstGeom prst="rect">
            <a:avLst/>
          </a:prstGeom>
          <a:noFill/>
          <a:extLst>
            <a:ext uri="{909E8E84-426E-40DD-AFC4-6F175D3DCCD1}">
              <a14:hiddenFill xmlns:a14="http://schemas.microsoft.com/office/drawing/2010/main">
                <a:solidFill>
                  <a:srgbClr val="FFFFFF"/>
                </a:solidFill>
              </a14:hiddenFill>
            </a:ext>
          </a:extLst>
        </p:spPr>
      </p:pic>
      <p:pic>
        <p:nvPicPr>
          <p:cNvPr id="2" name="2.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331640" y="2606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Tập đọc nhạc số 1 - lớp 4 - SON LA SON - TĐN so 1 lop 4.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8206" y="2420888"/>
            <a:ext cx="9152206" cy="4437112"/>
          </a:xfrm>
          <a:prstGeom prst="rect">
            <a:avLst/>
          </a:prstGeom>
        </p:spPr>
      </p:pic>
      <p:sp>
        <p:nvSpPr>
          <p:cNvPr id="3" name="Rectangle 2"/>
          <p:cNvSpPr/>
          <p:nvPr/>
        </p:nvSpPr>
        <p:spPr>
          <a:xfrm>
            <a:off x="1501730" y="5661248"/>
            <a:ext cx="6132334" cy="830997"/>
          </a:xfrm>
          <a:prstGeom prst="rect">
            <a:avLst/>
          </a:prstGeom>
        </p:spPr>
        <p:txBody>
          <a:bodyPr wrap="square">
            <a:spAutoFit/>
          </a:bodyPr>
          <a:lstStyle/>
          <a:p>
            <a:pPr lvl="0"/>
            <a:r>
              <a:rPr lang="en-US" sz="2400" i="1">
                <a:solidFill>
                  <a:srgbClr val="FF0000"/>
                </a:solidFill>
              </a:rPr>
              <a:t>HS nhẩm cả bài 1 lần sau đó đọc vài lần cho đúng cao độ, tiết tấu, sắc thái, sửa sai.</a:t>
            </a:r>
            <a:endParaRPr lang="en-US" sz="2400" i="1" dirty="0">
              <a:solidFill>
                <a:srgbClr val="FF0000"/>
              </a:solidFill>
            </a:endParaRPr>
          </a:p>
        </p:txBody>
      </p:sp>
      <p:pic>
        <p:nvPicPr>
          <p:cNvPr id="5" name="Tập đọc nhạc số 1 - lớp 4 - SON LA SON - TĐN so 1 lop 4.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9693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9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Tập đọc nhạc số 1 - lớp 4 - SON LA SON - TĐN so 1 lop 4.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8206" y="2420888"/>
            <a:ext cx="9152206" cy="4437112"/>
          </a:xfrm>
          <a:prstGeom prst="rect">
            <a:avLst/>
          </a:prstGeom>
        </p:spPr>
      </p:pic>
      <p:sp>
        <p:nvSpPr>
          <p:cNvPr id="4" name="TextBox 3"/>
          <p:cNvSpPr txBox="1"/>
          <p:nvPr/>
        </p:nvSpPr>
        <p:spPr>
          <a:xfrm>
            <a:off x="1907704" y="5473004"/>
            <a:ext cx="6048672" cy="954107"/>
          </a:xfrm>
          <a:prstGeom prst="rect">
            <a:avLst/>
          </a:prstGeom>
          <a:noFill/>
        </p:spPr>
        <p:txBody>
          <a:bodyPr wrap="square" rtlCol="0">
            <a:spAutoFit/>
          </a:bodyPr>
          <a:lstStyle/>
          <a:p>
            <a:r>
              <a:rPr lang="en-US" sz="2800" i="1" dirty="0" smtClean="0">
                <a:solidFill>
                  <a:srgbClr val="FF0000"/>
                </a:solidFill>
              </a:rPr>
              <a:t>chia </a:t>
            </a:r>
            <a:r>
              <a:rPr lang="en-US" sz="2800" i="1" dirty="0" err="1" smtClean="0">
                <a:solidFill>
                  <a:srgbClr val="FF0000"/>
                </a:solidFill>
              </a:rPr>
              <a:t>lớp</a:t>
            </a:r>
            <a:r>
              <a:rPr lang="en-US" sz="2800" i="1" dirty="0" smtClean="0">
                <a:solidFill>
                  <a:srgbClr val="FF0000"/>
                </a:solidFill>
              </a:rPr>
              <a:t> </a:t>
            </a:r>
            <a:r>
              <a:rPr lang="en-US" sz="2800" i="1" dirty="0" err="1" smtClean="0">
                <a:solidFill>
                  <a:srgbClr val="FF0000"/>
                </a:solidFill>
              </a:rPr>
              <a:t>thành</a:t>
            </a:r>
            <a:r>
              <a:rPr lang="en-US" sz="2800" i="1" dirty="0" smtClean="0">
                <a:solidFill>
                  <a:srgbClr val="FF0000"/>
                </a:solidFill>
              </a:rPr>
              <a:t> </a:t>
            </a:r>
            <a:r>
              <a:rPr lang="en-US" sz="2800" i="1" smtClean="0">
                <a:solidFill>
                  <a:srgbClr val="FF0000"/>
                </a:solidFill>
              </a:rPr>
              <a:t>2 tổ: </a:t>
            </a:r>
            <a:r>
              <a:rPr lang="en-US" sz="2800" b="1" i="1" smtClean="0">
                <a:solidFill>
                  <a:srgbClr val="000066"/>
                </a:solidFill>
              </a:rPr>
              <a:t>Tổ </a:t>
            </a:r>
            <a:r>
              <a:rPr lang="en-US" sz="2800" b="1" i="1" dirty="0" smtClean="0">
                <a:solidFill>
                  <a:srgbClr val="000066"/>
                </a:solidFill>
              </a:rPr>
              <a:t>1:</a:t>
            </a:r>
            <a:r>
              <a:rPr lang="en-US" sz="2800" i="1" dirty="0" smtClean="0">
                <a:solidFill>
                  <a:srgbClr val="FF0000"/>
                </a:solidFill>
              </a:rPr>
              <a:t> </a:t>
            </a:r>
            <a:r>
              <a:rPr lang="en-US" sz="2800" i="1" err="1" smtClean="0">
                <a:solidFill>
                  <a:srgbClr val="FF0000"/>
                </a:solidFill>
              </a:rPr>
              <a:t>Đọc</a:t>
            </a:r>
            <a:r>
              <a:rPr lang="en-US" sz="2800" i="1" smtClean="0">
                <a:solidFill>
                  <a:srgbClr val="FF0000"/>
                </a:solidFill>
              </a:rPr>
              <a:t> nhạc. </a:t>
            </a:r>
            <a:r>
              <a:rPr lang="en-US" sz="2800" b="1" i="1" smtClean="0">
                <a:solidFill>
                  <a:srgbClr val="000066"/>
                </a:solidFill>
              </a:rPr>
              <a:t>Tổ </a:t>
            </a:r>
            <a:r>
              <a:rPr lang="en-US" sz="2800" b="1" i="1" dirty="0" smtClean="0">
                <a:solidFill>
                  <a:srgbClr val="000066"/>
                </a:solidFill>
              </a:rPr>
              <a:t>2: </a:t>
            </a:r>
            <a:r>
              <a:rPr lang="en-US" sz="2800" i="1" dirty="0" err="1" smtClean="0">
                <a:solidFill>
                  <a:srgbClr val="FF0000"/>
                </a:solidFill>
              </a:rPr>
              <a:t>nghép</a:t>
            </a:r>
            <a:r>
              <a:rPr lang="en-US" sz="2800" i="1" dirty="0" smtClean="0">
                <a:solidFill>
                  <a:srgbClr val="FF0000"/>
                </a:solidFill>
              </a:rPr>
              <a:t> </a:t>
            </a:r>
            <a:r>
              <a:rPr lang="en-US" sz="2800" i="1" dirty="0" err="1" smtClean="0">
                <a:solidFill>
                  <a:srgbClr val="FF0000"/>
                </a:solidFill>
              </a:rPr>
              <a:t>lời</a:t>
            </a:r>
            <a:r>
              <a:rPr lang="en-US" sz="2800" i="1" dirty="0" smtClean="0">
                <a:solidFill>
                  <a:srgbClr val="FF0000"/>
                </a:solidFill>
              </a:rPr>
              <a:t> (</a:t>
            </a:r>
            <a:r>
              <a:rPr lang="en-US" sz="2800" i="1" dirty="0" err="1" smtClean="0">
                <a:solidFill>
                  <a:srgbClr val="FF0000"/>
                </a:solidFill>
              </a:rPr>
              <a:t>ngược</a:t>
            </a:r>
            <a:r>
              <a:rPr lang="en-US" sz="2800" i="1" dirty="0" smtClean="0">
                <a:solidFill>
                  <a:srgbClr val="FF0000"/>
                </a:solidFill>
              </a:rPr>
              <a:t> </a:t>
            </a:r>
            <a:r>
              <a:rPr lang="en-US" sz="2800" i="1" dirty="0" err="1" smtClean="0">
                <a:solidFill>
                  <a:srgbClr val="FF0000"/>
                </a:solidFill>
              </a:rPr>
              <a:t>lại</a:t>
            </a:r>
            <a:r>
              <a:rPr lang="en-US" sz="2800" i="1" dirty="0" smtClean="0">
                <a:solidFill>
                  <a:srgbClr val="FF0000"/>
                </a:solidFill>
              </a:rPr>
              <a:t>)</a:t>
            </a:r>
            <a:endParaRPr lang="en-US" sz="2800" i="1" dirty="0">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1825</Words>
  <Application>WPS Presentation</Application>
  <PresentationFormat>On-screen Show (4:3)</PresentationFormat>
  <Paragraphs>102</Paragraphs>
  <Slides>19</Slides>
  <Notes>3</Notes>
  <HiddenSlides>0</HiddenSlides>
  <MMClips>13</MMClips>
  <ScaleCrop>false</ScaleCrop>
  <HeadingPairs>
    <vt:vector size="6" baseType="variant">
      <vt:variant>
        <vt:lpstr>已用的字体</vt:lpstr>
      </vt:variant>
      <vt:variant>
        <vt:i4>12</vt:i4>
      </vt:variant>
      <vt:variant>
        <vt:lpstr>主题</vt:lpstr>
      </vt:variant>
      <vt:variant>
        <vt:i4>6</vt:i4>
      </vt:variant>
      <vt:variant>
        <vt:lpstr>幻灯片标题</vt:lpstr>
      </vt:variant>
      <vt:variant>
        <vt:i4>19</vt:i4>
      </vt:variant>
    </vt:vector>
  </HeadingPairs>
  <TitlesOfParts>
    <vt:vector size="37" baseType="lpstr">
      <vt:lpstr>Arial</vt:lpstr>
      <vt:lpstr>SimSun</vt:lpstr>
      <vt:lpstr>Wingdings</vt:lpstr>
      <vt:lpstr>Times New Roman</vt:lpstr>
      <vt:lpstr>.VnAristote</vt:lpstr>
      <vt:lpstr>.VnTime</vt:lpstr>
      <vt:lpstr>VNI-Brush</vt:lpstr>
      <vt:lpstr>VNI-Times</vt:lpstr>
      <vt:lpstr>Segoe Print</vt:lpstr>
      <vt:lpstr>Calibri</vt:lpstr>
      <vt:lpstr>Microsoft YaHei</vt:lpstr>
      <vt:lpstr>Arial Unicode MS</vt:lpstr>
      <vt:lpstr>Office Theme</vt:lpstr>
      <vt:lpstr>2_Office Theme</vt:lpstr>
      <vt:lpstr>4_Office Theme</vt:lpstr>
      <vt:lpstr>Default Design</vt:lpstr>
      <vt:lpstr>1_Office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118</cp:revision>
  <dcterms:created xsi:type="dcterms:W3CDTF">2021-05-09T14:16:00Z</dcterms:created>
  <dcterms:modified xsi:type="dcterms:W3CDTF">2021-08-30T05:46:04Z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C574C77281C441EB85212CBA8BFB5DA5</vt:lpwstr>
  </property>
  <property fmtid="{D5CDD505-2E9C-101B-9397-08002B2CF9AE}" pid="3" name="KSOProductBuildVer">
    <vt:lpwstr>1033-11.2.0.10265</vt:lpwstr>
  </property>
</Properties>
</file>