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68" r:id="rId2"/>
    <p:sldId id="310" r:id="rId3"/>
    <p:sldId id="311" r:id="rId4"/>
    <p:sldId id="312" r:id="rId5"/>
    <p:sldId id="313" r:id="rId6"/>
    <p:sldId id="314" r:id="rId7"/>
    <p:sldId id="289" r:id="rId8"/>
    <p:sldId id="324" r:id="rId9"/>
    <p:sldId id="298" r:id="rId10"/>
    <p:sldId id="308" r:id="rId11"/>
    <p:sldId id="327" r:id="rId12"/>
    <p:sldId id="328" r:id="rId13"/>
    <p:sldId id="264" r:id="rId14"/>
    <p:sldId id="276" r:id="rId15"/>
    <p:sldId id="275" r:id="rId16"/>
    <p:sldId id="274" r:id="rId17"/>
    <p:sldId id="273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CEF"/>
    <a:srgbClr val="070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0409" autoAdjust="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0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2EF44F88-05CB-4546-8C88-C643933A6AB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62FC9FE9-3601-4E6E-923F-B2058B4A8D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Microsoft%20Office%20PowerPoint%202007.lnk" TargetMode="Externa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icrosoft%20Office%20PowerPoint%202007.ln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icrosoft%20Office%20PowerPoint%202007.ln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icrosoft%20Office%20PowerPoint%202007.lnk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12" Type="http://schemas.openxmlformats.org/officeDocument/2006/relationships/image" Target="../media/image9.png"/><Relationship Id="rId2" Type="http://schemas.openxmlformats.org/officeDocument/2006/relationships/audio" Target="file:///D:\giao%20an%20tin%20hoc\NHAC\VUIDEHOC.WAV" TargetMode="External"/><Relationship Id="rId1" Type="http://schemas.microsoft.com/office/2007/relationships/media" Target="file:///D:\giao%20an%20tin%20hoc\NHAC\VUIDEHOC.WAV" TargetMode="External"/><Relationship Id="rId6" Type="http://schemas.openxmlformats.org/officeDocument/2006/relationships/slide" Target="slide1.xml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hyperlink" Target="file:///C:\Documents%20and%20Settings\Administrator\Desktop\CHAY\Chay%20(H)\GIAO%20AN\GA%20DT\VINH\THIET%20KE%20BAI%20DAY\CONGTODINH\bai%20hoi%20giang%20Av8.ppt#-1,20,Slide%2020" TargetMode="External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audio" Target="../media/audio4.wav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audio" Target="../media/audio4.wav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audio" Target="../media/audio4.wav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0"/>
            <a:ext cx="9144000" cy="688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947475"/>
            <a:ext cx="3840162" cy="20968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62" y="2041010"/>
            <a:ext cx="2870979" cy="1438537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5350" y="5600800"/>
            <a:ext cx="399950" cy="39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50" y="1079868"/>
            <a:ext cx="9092565" cy="1137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QUÝ </a:t>
            </a:r>
            <a:r>
              <a:rPr lang="en-US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 </a:t>
            </a:r>
            <a:r>
              <a:rPr lang="en-U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 VỀ DỰ GIỜ THĂM LỚP</a:t>
            </a:r>
          </a:p>
        </p:txBody>
      </p:sp>
      <p:sp>
        <p:nvSpPr>
          <p:cNvPr id="3" name="Rectangle 2"/>
          <p:cNvSpPr/>
          <p:nvPr/>
        </p:nvSpPr>
        <p:spPr>
          <a:xfrm>
            <a:off x="3221037" y="2222115"/>
            <a:ext cx="2701925" cy="1076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MÔN: TIN HỌC</a:t>
            </a:r>
          </a:p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LỚP 5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6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CHÁY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3" y="0"/>
            <a:ext cx="41256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362200"/>
            <a:ext cx="34289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xe cứu hỏ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05400"/>
            <a:ext cx="3229429" cy="24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6667 0.01364 C 0.18229 0.02104 0.19045 0.00254 0.20157 -0.0074 C 0.20591 -0.01549 0.21077 -0.01942 0.21597 -0.02636 C 0.21841 -0.0296 0.21979 -0.03376 0.22222 -0.037 C 0.22361 -0.03885 0.22552 -0.03954 0.22709 -0.04116 C 0.2283 -0.04231 0.22917 -0.04416 0.23021 -0.04555 C 0.23073 -0.04763 0.23056 -0.05018 0.23177 -0.05179 C 0.23299 -0.05341 0.23507 -0.05272 0.23646 -0.05388 C 0.23716 -0.05457 0.24236 -0.06151 0.24288 -0.06243 C 0.25035 -0.07538 0.25799 -0.08717 0.26823 -0.09619 C 0.26927 -0.09827 0.26997 -0.10081 0.27153 -0.10243 C 0.27275 -0.10382 0.275 -0.10312 0.27622 -0.10474 C 0.27743 -0.10636 0.27674 -0.10937 0.27778 -0.11098 C 0.27986 -0.11445 0.28334 -0.1163 0.28577 -0.11954 C 0.28907 -0.13272 0.29757 -0.14359 0.30486 -0.1533 C 0.30747 -0.15677 0.30955 -0.16116 0.31268 -0.16393 C 0.3158 -0.16671 0.31962 -0.16879 0.32222 -0.17226 C 0.32691 -0.1785 0.32865 -0.18428 0.3349 -0.18705 C 0.34045 -0.19422 0.33698 -0.19075 0.34757 -0.19561 C 0.34913 -0.1963 0.35243 -0.19769 0.35243 -0.19769 C 0.35834 -0.20971 0.35417 -0.19931 0.35712 -0.22081 C 0.35816 -0.22798 0.36077 -0.23492 0.36198 -0.24208 C 0.36632 -0.2659 0.36007 -0.23861 0.36667 -0.2652 C 0.36719 -0.26729 0.36823 -0.27168 0.36823 -0.27168 C 0.36788 -0.28717 0.375 -0.33364 0.35868 -0.34775 C 0.35521 -0.35468 0.35278 -0.35792 0.34757 -0.36255 C 0.34236 -0.37295 0.34584 -0.36694 0.33646 -0.37942 C 0.33507 -0.38127 0.3349 -0.38428 0.33334 -0.3859 C 0.33212 -0.38729 0.33021 -0.38729 0.32865 -0.38798 C 0.32657 -0.39885 0.32014 -0.40555 0.31754 -0.41549 C 0.31354 -0.43075 0.30938 -0.44624 0.30643 -0.46197 C 0.30764 -0.48694 0.30347 -0.48879 0.31111 -0.50197 C 0.31597 -0.51029 0.31927 -0.51122 0.32709 -0.51468 C 0.32865 -0.51538 0.33177 -0.51677 0.33177 -0.51677 C 0.33559 -0.52208 0.33976 -0.52324 0.34445 -0.5274 C 0.34792 -0.53457 0.34948 -0.53734 0.35556 -0.54012 C 0.3592 -0.54752 0.35955 -0.55214 0.36511 -0.557 C 0.36615 -0.55908 0.36823 -0.56347 0.36823 -0.56347 " pathEditMode="relative" ptsTypes="fffffffffffffffffffffffffffffffffffffA">
                                      <p:cBhvr>
                                        <p:cTn id="6" dur="78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auhoi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25" y="5154965"/>
            <a:ext cx="1628775" cy="71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ag00317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500687"/>
            <a:ext cx="13890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501650" y="210820"/>
            <a:ext cx="6816090" cy="4093845"/>
          </a:xfrm>
          <a:prstGeom prst="cloudCallout">
            <a:avLst>
              <a:gd name="adj1" fmla="val 16940"/>
              <a:gd name="adj2" fmla="val 60704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Để tạo  chuyển động cho ô tô theo đường định sẵn hoặc vẽ đường chuyển động theo ý em muốn em thực hiện như thế nào?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0" y="0"/>
            <a:ext cx="9144000" cy="46037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55" y="-15240"/>
            <a:ext cx="9247505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26390" y="101600"/>
            <a:ext cx="8571865" cy="1498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Để tạo chuyển động cho ô tô theo đường định sẵn hoặc vẽ đường chuyển động theo ý em muốn em thực hiện như sau: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390" y="1600200"/>
            <a:ext cx="85725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0B0F0"/>
                </a:solidFill>
              </a:rPr>
              <a:t>Bước 1:</a:t>
            </a:r>
            <a:r>
              <a:rPr lang="en-US" sz="2600"/>
              <a:t> Nháy chọn vào ô tô để tạo chuyển động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390" y="2091690"/>
            <a:ext cx="845185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00B0F0"/>
                </a:solidFill>
              </a:rPr>
              <a:t>Bước 2:</a:t>
            </a:r>
            <a:r>
              <a:rPr lang="en-US" sz="2600"/>
              <a:t> Chọn hiệu ứng chuyển động:</a:t>
            </a:r>
          </a:p>
          <a:p>
            <a:pPr marL="342900" indent="-342900">
              <a:buFontTx/>
              <a:buChar char="-"/>
            </a:pPr>
            <a:r>
              <a:rPr lang="en-US" sz="2600"/>
              <a:t>Chọn thẻ </a:t>
            </a:r>
            <a:r>
              <a:rPr lang="en-US" sz="2600">
                <a:solidFill>
                  <a:srgbClr val="FF0000"/>
                </a:solidFill>
              </a:rPr>
              <a:t>Animation</a:t>
            </a:r>
            <a:r>
              <a:rPr lang="en-US" sz="2600"/>
              <a:t> rồi chọn </a:t>
            </a:r>
            <a:r>
              <a:rPr lang="en-US" sz="2600">
                <a:solidFill>
                  <a:srgbClr val="FF0000"/>
                </a:solidFill>
              </a:rPr>
              <a:t>Custom Animation</a:t>
            </a:r>
          </a:p>
          <a:p>
            <a:pPr marL="342900" indent="-342900">
              <a:buFontTx/>
              <a:buChar char="-"/>
            </a:pPr>
            <a:r>
              <a:rPr lang="en-US" sz="2600"/>
              <a:t>Chọn theo thứ tự sau: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889" r="5833" b="4074"/>
          <a:stretch>
            <a:fillRect/>
          </a:stretch>
        </p:blipFill>
        <p:spPr>
          <a:xfrm>
            <a:off x="1630680" y="2978150"/>
            <a:ext cx="6572885" cy="3849370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file"/>
          </p:cNvPr>
          <p:cNvSpPr/>
          <p:nvPr/>
        </p:nvSpPr>
        <p:spPr>
          <a:xfrm>
            <a:off x="7848600" y="6019800"/>
            <a:ext cx="685800" cy="304800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" y="-169545"/>
            <a:ext cx="9116060" cy="67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thảo luận nhóm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527425"/>
            <a:ext cx="4530725" cy="2944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/>
          <p:cNvSpPr/>
          <p:nvPr/>
        </p:nvSpPr>
        <p:spPr>
          <a:xfrm>
            <a:off x="1601470" y="349885"/>
            <a:ext cx="7065645" cy="314134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đường cong ô tô sẽ chuyển động, em thực hiện theo hướng dẫn:</a:t>
            </a:r>
          </a:p>
        </p:txBody>
      </p:sp>
      <p:sp>
        <p:nvSpPr>
          <p:cNvPr id="3" name="Right Arrow 2">
            <a:hlinkClick r:id="rId4" action="ppaction://hlinkfile"/>
          </p:cNvPr>
          <p:cNvSpPr/>
          <p:nvPr/>
        </p:nvSpPr>
        <p:spPr>
          <a:xfrm>
            <a:off x="7848600" y="6019800"/>
            <a:ext cx="685800" cy="304800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" y="-12065"/>
            <a:ext cx="9121775" cy="688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8435" y="323850"/>
            <a:ext cx="876998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vẽ đường cong cho ô tô chuyển động, em thực hiện như sau: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72110" y="1925320"/>
            <a:ext cx="8435975" cy="63246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nút chuột trái tại vị tri bắt đầu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2745" y="3020695"/>
            <a:ext cx="8436610" cy="81597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Nháy</a:t>
            </a:r>
            <a:r>
              <a:rPr 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nút chuột trái tại vị trí muốn uốn cong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71475" y="4191000"/>
            <a:ext cx="8437245" cy="139636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-514350" algn="just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Nháy đúp chuột tại vị trí đích để kết thúc thao tác vẽ đường cong. </a:t>
            </a:r>
            <a:endParaRPr 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4" action="ppaction://hlinkfile"/>
          </p:cNvPr>
          <p:cNvSpPr/>
          <p:nvPr/>
        </p:nvSpPr>
        <p:spPr>
          <a:xfrm>
            <a:off x="7848600" y="6019800"/>
            <a:ext cx="685800" cy="304800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" y="-44450"/>
            <a:ext cx="9171940" cy="673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 rotWithShape="1">
          <a:blip r:embed="rId4"/>
          <a:srcRect t="25618"/>
          <a:stretch>
            <a:fillRect/>
          </a:stretch>
        </p:blipFill>
        <p:spPr bwMode="auto">
          <a:xfrm>
            <a:off x="354330" y="3115945"/>
            <a:ext cx="8721090" cy="323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206500" y="578243"/>
            <a:ext cx="7214235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</a:t>
            </a:r>
            <a:r>
              <a:rPr lang="en-US" sz="3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ý:</a:t>
            </a:r>
            <a:r>
              <a:rPr lang="en-US" sz="3000" b="1" dirty="0">
                <a:latin typeface="Calibri" panose="020F0502020204030204" charset="0"/>
              </a:rPr>
              <a:t> Em nên lưu lại bài trước khi tắt máy 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926" y="1741531"/>
            <a:ext cx="9144000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Cách 1: E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chọn File =&gt; Save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58900" y="4441825"/>
            <a:ext cx="433070" cy="5854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66395" y="5669915"/>
            <a:ext cx="704215" cy="6832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" y="498844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-14014" y="2294616"/>
            <a:ext cx="9144000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Cách 2: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nhấn tổ hợp phím  Ctrl + S trên bàn phím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bldLvl="0" animBg="1"/>
      <p:bldP spid="18" grpId="0" bldLvl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5400"/>
            <a:ext cx="9090025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44" y="3484206"/>
            <a:ext cx="4046156" cy="25895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0567" y="2386310"/>
            <a:ext cx="3336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cap="none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>
            <a:hlinkClick r:id="rId4" action="ppaction://hlinkfile"/>
          </p:cNvPr>
          <p:cNvSpPr/>
          <p:nvPr/>
        </p:nvSpPr>
        <p:spPr>
          <a:xfrm>
            <a:off x="7848600" y="6019800"/>
            <a:ext cx="685800" cy="304800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47265"/>
            <a:ext cx="403860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3970" y="-635"/>
            <a:ext cx="9144000" cy="6001385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>
              <a:fillRect/>
            </a:stretch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>
              <a:fillRect/>
            </a:stretch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>
              <a:fillRect/>
            </a:stretch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914661" y="3191105"/>
            <a:ext cx="5835015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quý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thầy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1040" name="Picture 16" descr="Kết quả hình ảnh cho ẢNH 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13030" y="5857240"/>
            <a:ext cx="1897380" cy="9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Kết quả hình ảnh cho ẢNH 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10682" y="5778961"/>
            <a:ext cx="2050143" cy="1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Kết quả hình ảnh cho ẢNH 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61097" y="5778961"/>
            <a:ext cx="2050143" cy="1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Kết quả hình ảnh cho ẢNH 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9007" y="5818331"/>
            <a:ext cx="2050143" cy="1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ình ảnh có liên qua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" y="24130"/>
            <a:ext cx="9178925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8" name="AutoShape 2">
            <a:hlinkClick r:id="rId6" action="ppaction://hlinksldjump" highlightClick="1">
              <a:snd r:embed="rId7" name="Qua trang.wav"/>
            </a:hlinkClick>
          </p:cNvPr>
          <p:cNvSpPr>
            <a:spLocks noChangeArrowheads="1"/>
          </p:cNvSpPr>
          <p:nvPr/>
        </p:nvSpPr>
        <p:spPr bwMode="auto">
          <a:xfrm>
            <a:off x="2729205" y="3650424"/>
            <a:ext cx="767383" cy="859109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300" b="1">
                <a:solidFill>
                  <a:srgbClr val="800000"/>
                </a:solidFill>
                <a:latin typeface="VNI-Bodon-Poster" pitchFamily="2" charset="0"/>
              </a:rPr>
              <a:t>1</a:t>
            </a:r>
          </a:p>
        </p:txBody>
      </p:sp>
      <p:sp>
        <p:nvSpPr>
          <p:cNvPr id="111620" name="AutoShape 4">
            <a:hlinkClick r:id="rId6" action="ppaction://hlinksldjump" highlightClick="1">
              <a:snd r:embed="rId7" name="Qua trang.wav"/>
            </a:hlinkClick>
          </p:cNvPr>
          <p:cNvSpPr>
            <a:spLocks noChangeArrowheads="1"/>
          </p:cNvSpPr>
          <p:nvPr/>
        </p:nvSpPr>
        <p:spPr bwMode="auto">
          <a:xfrm>
            <a:off x="3500874" y="3642197"/>
            <a:ext cx="775668" cy="84032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300" b="1">
                <a:solidFill>
                  <a:srgbClr val="800000"/>
                </a:solidFill>
                <a:latin typeface="VNI-Bodon-Poster" pitchFamily="2" charset="0"/>
              </a:rPr>
              <a:t>2</a:t>
            </a:r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1244204" y="909638"/>
            <a:ext cx="6756797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sp>
        <p:nvSpPr>
          <p:cNvPr id="17413" name="AutoShape 7"/>
          <p:cNvSpPr>
            <a:spLocks noChangeArrowheads="1"/>
          </p:cNvSpPr>
          <p:nvPr/>
        </p:nvSpPr>
        <p:spPr bwMode="auto">
          <a:xfrm>
            <a:off x="1244204" y="909638"/>
            <a:ext cx="6756797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sp>
        <p:nvSpPr>
          <p:cNvPr id="17414" name="AutoShape 11"/>
          <p:cNvSpPr>
            <a:spLocks noChangeArrowheads="1"/>
          </p:cNvSpPr>
          <p:nvPr/>
        </p:nvSpPr>
        <p:spPr bwMode="auto">
          <a:xfrm>
            <a:off x="1358504" y="1023938"/>
            <a:ext cx="6642497" cy="50292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pic>
        <p:nvPicPr>
          <p:cNvPr id="17415" name="Picture 12" descr="smalborg[1]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0416" y="1204913"/>
            <a:ext cx="651748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31" name="WordArt 15">
            <a:hlinkClick r:id="rId9" action="ppaction://hlinkpres?slideindex=20&amp;slidetitle=Slide%2020"/>
          </p:cNvPr>
          <p:cNvSpPr>
            <a:spLocks noChangeArrowheads="1" noChangeShapeType="1" noTextEdit="1"/>
          </p:cNvSpPr>
          <p:nvPr/>
        </p:nvSpPr>
        <p:spPr bwMode="auto">
          <a:xfrm>
            <a:off x="2171700" y="1543050"/>
            <a:ext cx="5324475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700" b="1" kern="10">
                <a:ln w="12700">
                  <a:solidFill>
                    <a:srgbClr val="0000FF"/>
                  </a:solidFill>
                  <a:rou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TRÒ CHƠI : AI NHANH AI ĐÚNG</a:t>
            </a:r>
            <a:endParaRPr lang="en-US" sz="2700" b="1" kern="10">
              <a:ln w="12700">
                <a:solidFill>
                  <a:srgbClr val="0000FF"/>
                </a:solidFill>
                <a:rou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7417" name="Picture 19" descr="photo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857250"/>
            <a:ext cx="605790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0" descr="photo-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971550"/>
            <a:ext cx="457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1" descr="photo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600700"/>
            <a:ext cx="337185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2" descr="photo-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028700"/>
            <a:ext cx="527447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3" descr="photo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5535534"/>
            <a:ext cx="348615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4" descr="photo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482829"/>
            <a:ext cx="337185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7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172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extBox 1"/>
          <p:cNvSpPr txBox="1">
            <a:spLocks noChangeArrowheads="1"/>
          </p:cNvSpPr>
          <p:nvPr/>
        </p:nvSpPr>
        <p:spPr bwMode="auto">
          <a:xfrm>
            <a:off x="2286000" y="2514600"/>
            <a:ext cx="194786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</a:rPr>
              <a:t>Câu hỏi:</a:t>
            </a:r>
          </a:p>
        </p:txBody>
      </p:sp>
      <p:sp>
        <p:nvSpPr>
          <p:cNvPr id="17" name="AutoShape 4">
            <a:hlinkClick r:id="rId13" action="ppaction://hlinksldjump" highlightClick="1">
              <a:snd r:embed="rId7" name="Qua trang.wav"/>
            </a:hlinkClick>
          </p:cNvPr>
          <p:cNvSpPr>
            <a:spLocks noChangeArrowheads="1"/>
          </p:cNvSpPr>
          <p:nvPr/>
        </p:nvSpPr>
        <p:spPr bwMode="auto">
          <a:xfrm>
            <a:off x="4276953" y="3677546"/>
            <a:ext cx="757238" cy="804863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300" b="1">
                <a:solidFill>
                  <a:srgbClr val="800000"/>
                </a:solidFill>
                <a:latin typeface="VNI-Bodon-Poster" pitchFamily="2" charset="0"/>
              </a:rPr>
              <a:t>3</a:t>
            </a:r>
          </a:p>
        </p:txBody>
      </p:sp>
      <p:sp>
        <p:nvSpPr>
          <p:cNvPr id="18" name="AutoShape 4">
            <a:hlinkClick r:id="rId14" action="ppaction://hlinksldjump" highlightClick="1">
              <a:snd r:embed="rId7" name="Qua trang.wav"/>
            </a:hlinkClick>
          </p:cNvPr>
          <p:cNvSpPr>
            <a:spLocks noChangeArrowheads="1"/>
          </p:cNvSpPr>
          <p:nvPr/>
        </p:nvSpPr>
        <p:spPr bwMode="auto">
          <a:xfrm>
            <a:off x="5052295" y="3677546"/>
            <a:ext cx="757238" cy="804863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bg2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300" b="1">
                <a:solidFill>
                  <a:srgbClr val="800000"/>
                </a:solidFill>
                <a:latin typeface="VNI-Bodon-Poster" pitchFamily="2" charset="0"/>
              </a:rPr>
              <a:t>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remove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40" fill="hold"/>
                                        <p:tgtEl>
                                          <p:spTgt spid="1116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1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20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64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1618" grpId="0" bldLvl="0" animBg="1"/>
      <p:bldP spid="111620" grpId="0" bldLvl="0" animBg="1"/>
      <p:bldP spid="111631" grpId="0" animBg="1"/>
      <p:bldP spid="17" grpId="0" bldLvl="0" animBg="1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/>
          <p:nvPr/>
        </p:nvGrpSpPr>
        <p:grpSpPr bwMode="auto">
          <a:xfrm>
            <a:off x="1585913" y="4145281"/>
            <a:ext cx="5457825" cy="561974"/>
            <a:chOff x="144" y="1879"/>
            <a:chExt cx="4751" cy="472"/>
          </a:xfrm>
        </p:grpSpPr>
        <p:sp>
          <p:nvSpPr>
            <p:cNvPr id="38943" name="Rectangle 4" descr="Water droplets"/>
            <p:cNvSpPr>
              <a:spLocks noChangeArrowheads="1"/>
            </p:cNvSpPr>
            <p:nvPr/>
          </p:nvSpPr>
          <p:spPr bwMode="auto">
            <a:xfrm>
              <a:off x="4513" y="1983"/>
              <a:ext cx="270" cy="251"/>
            </a:xfrm>
            <a:prstGeom prst="rect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8944" name="AutoShape 5" descr="Water droplets"/>
            <p:cNvSpPr>
              <a:spLocks noChangeArrowheads="1"/>
            </p:cNvSpPr>
            <p:nvPr/>
          </p:nvSpPr>
          <p:spPr bwMode="auto">
            <a:xfrm>
              <a:off x="144" y="1879"/>
              <a:ext cx="4751" cy="4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/>
              <a:r>
                <a:rPr lang="en-US" altLang="vi-VN" sz="27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C</a:t>
              </a:r>
              <a:r>
                <a:rPr lang="vi-VN" sz="27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.</a:t>
              </a:r>
              <a:r>
                <a:rPr lang="en-US" sz="27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 Microsoft Office Exel</a:t>
              </a:r>
              <a:endParaRPr 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8916" name="Text Box 12"/>
          <p:cNvSpPr txBox="1">
            <a:spLocks noChangeArrowheads="1"/>
          </p:cNvSpPr>
          <p:nvPr/>
        </p:nvSpPr>
        <p:spPr bwMode="auto">
          <a:xfrm>
            <a:off x="1943100" y="1725217"/>
            <a:ext cx="4057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917" name="Picture 13" descr="be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52139">
            <a:off x="146685" y="143510"/>
            <a:ext cx="1099820" cy="114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534728" y="5451158"/>
            <a:ext cx="17145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5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3089" name="Group 17"/>
          <p:cNvGrpSpPr/>
          <p:nvPr/>
        </p:nvGrpSpPr>
        <p:grpSpPr bwMode="auto">
          <a:xfrm>
            <a:off x="1179931" y="901845"/>
            <a:ext cx="6041827" cy="1686151"/>
            <a:chOff x="594" y="-266"/>
            <a:chExt cx="4918" cy="3231"/>
          </a:xfrm>
        </p:grpSpPr>
        <p:sp>
          <p:nvSpPr>
            <p:cNvPr id="38941" name="Rectangle 18" descr="Parchment"/>
            <p:cNvSpPr>
              <a:spLocks noChangeArrowheads="1"/>
            </p:cNvSpPr>
            <p:nvPr/>
          </p:nvSpPr>
          <p:spPr bwMode="auto">
            <a:xfrm>
              <a:off x="4569" y="1062"/>
              <a:ext cx="252" cy="573"/>
            </a:xfrm>
            <a:prstGeom prst="rect">
              <a:avLst/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8942" name="AutoShape 19" descr="Parchment"/>
            <p:cNvSpPr>
              <a:spLocks noChangeArrowheads="1"/>
            </p:cNvSpPr>
            <p:nvPr/>
          </p:nvSpPr>
          <p:spPr bwMode="auto">
            <a:xfrm>
              <a:off x="594" y="-266"/>
              <a:ext cx="4918" cy="3231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1. </a:t>
              </a:r>
              <a:r>
                <a:rPr lang="en-US" sz="3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Phần</a:t>
              </a:r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mềm</a:t>
              </a:r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3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trình chiếu có tên Tiếng anh đầy đủ là</a:t>
              </a:r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 </a:t>
              </a:r>
            </a:p>
            <a:p>
              <a:endParaRPr lang="en-US" sz="3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8940" name="AutoShape 22" descr="Water droplets"/>
          <p:cNvSpPr>
            <a:spLocks noChangeArrowheads="1"/>
          </p:cNvSpPr>
          <p:nvPr/>
        </p:nvSpPr>
        <p:spPr bwMode="auto">
          <a:xfrm>
            <a:off x="1542395" y="2779110"/>
            <a:ext cx="5488007" cy="561555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/>
            <a:r>
              <a:rPr lang="vi-VN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</a:t>
            </a:r>
            <a:r>
              <a:rPr 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Microsoft Office Power Point</a:t>
            </a:r>
          </a:p>
        </p:txBody>
      </p:sp>
      <p:grpSp>
        <p:nvGrpSpPr>
          <p:cNvPr id="3095" name="Group 23"/>
          <p:cNvGrpSpPr/>
          <p:nvPr/>
        </p:nvGrpSpPr>
        <p:grpSpPr bwMode="auto">
          <a:xfrm>
            <a:off x="1538490" y="3463581"/>
            <a:ext cx="5438180" cy="560855"/>
            <a:chOff x="123" y="1843"/>
            <a:chExt cx="4742" cy="372"/>
          </a:xfrm>
        </p:grpSpPr>
        <p:sp>
          <p:nvSpPr>
            <p:cNvPr id="38937" name="Rectangle 24" descr="Water droplets"/>
            <p:cNvSpPr>
              <a:spLocks noChangeArrowheads="1"/>
            </p:cNvSpPr>
            <p:nvPr/>
          </p:nvSpPr>
          <p:spPr bwMode="auto">
            <a:xfrm>
              <a:off x="4513" y="2010"/>
              <a:ext cx="270" cy="198"/>
            </a:xfrm>
            <a:prstGeom prst="rect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8938" name="AutoShape 25" descr="Water droplets"/>
            <p:cNvSpPr>
              <a:spLocks noChangeArrowheads="1"/>
            </p:cNvSpPr>
            <p:nvPr/>
          </p:nvSpPr>
          <p:spPr bwMode="auto">
            <a:xfrm>
              <a:off x="123" y="1843"/>
              <a:ext cx="4742" cy="3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/>
              <a:r>
                <a:rPr lang="en-US" altLang="vi-VN" sz="27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B</a:t>
              </a:r>
              <a:r>
                <a:rPr lang="vi-VN" sz="27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.</a:t>
              </a:r>
              <a:r>
                <a:rPr lang="en-US" sz="27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 Microsoft Office Word</a:t>
              </a:r>
              <a:endParaRPr 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98" name="Group 26"/>
          <p:cNvGrpSpPr/>
          <p:nvPr/>
        </p:nvGrpSpPr>
        <p:grpSpPr bwMode="auto">
          <a:xfrm>
            <a:off x="1593057" y="4743451"/>
            <a:ext cx="5452467" cy="610791"/>
            <a:chOff x="142" y="1859"/>
            <a:chExt cx="4757" cy="513"/>
          </a:xfrm>
        </p:grpSpPr>
        <p:sp>
          <p:nvSpPr>
            <p:cNvPr id="38935" name="Rectangle 27"/>
            <p:cNvSpPr>
              <a:spLocks noChangeArrowheads="1"/>
            </p:cNvSpPr>
            <p:nvPr/>
          </p:nvSpPr>
          <p:spPr bwMode="auto">
            <a:xfrm>
              <a:off x="4513" y="1984"/>
              <a:ext cx="270" cy="25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8936" name="AutoShape 28"/>
            <p:cNvSpPr>
              <a:spLocks noChangeArrowheads="1"/>
            </p:cNvSpPr>
            <p:nvPr/>
          </p:nvSpPr>
          <p:spPr bwMode="auto">
            <a:xfrm>
              <a:off x="142" y="1859"/>
              <a:ext cx="4757" cy="5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3000" b="1">
                  <a:solidFill>
                    <a:srgbClr val="FF0000"/>
                  </a:solidFill>
                </a:rPr>
                <a:t>Đáp án: A </a:t>
              </a:r>
            </a:p>
          </p:txBody>
        </p:sp>
      </p:grpSp>
      <p:sp>
        <p:nvSpPr>
          <p:cNvPr id="38923" name="Rectangle 29" descr="Bouquet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346633" y="3594973"/>
            <a:ext cx="432197" cy="299085"/>
          </a:xfrm>
          <a:prstGeom prst="rect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350"/>
          </a:p>
        </p:txBody>
      </p:sp>
      <p:sp>
        <p:nvSpPr>
          <p:cNvPr id="38924" name="Oval 30"/>
          <p:cNvSpPr>
            <a:spLocks noChangeArrowheads="1"/>
          </p:cNvSpPr>
          <p:nvPr/>
        </p:nvSpPr>
        <p:spPr bwMode="auto">
          <a:xfrm>
            <a:off x="7779385" y="392239"/>
            <a:ext cx="890290" cy="864394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Oval 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382905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3943350" y="5429250"/>
            <a:ext cx="8001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3886200" y="5422776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3886200" y="5422776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38940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12"/>
          <p:cNvSpPr txBox="1">
            <a:spLocks noChangeArrowheads="1"/>
          </p:cNvSpPr>
          <p:nvPr/>
        </p:nvSpPr>
        <p:spPr bwMode="auto">
          <a:xfrm>
            <a:off x="1943100" y="1725217"/>
            <a:ext cx="4057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13" descr="bel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52139">
            <a:off x="323473" y="177165"/>
            <a:ext cx="860822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486150" y="5491163"/>
            <a:ext cx="17145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5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750" b="1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grpSp>
        <p:nvGrpSpPr>
          <p:cNvPr id="3089" name="Group 17"/>
          <p:cNvGrpSpPr/>
          <p:nvPr/>
        </p:nvGrpSpPr>
        <p:grpSpPr bwMode="auto">
          <a:xfrm>
            <a:off x="1271490" y="997481"/>
            <a:ext cx="6599932" cy="1636348"/>
            <a:chOff x="28" y="257"/>
            <a:chExt cx="4918" cy="1715"/>
          </a:xfrm>
        </p:grpSpPr>
        <p:sp>
          <p:nvSpPr>
            <p:cNvPr id="39965" name="Rectangle 18" descr="Parchment"/>
            <p:cNvSpPr>
              <a:spLocks noChangeArrowheads="1"/>
            </p:cNvSpPr>
            <p:nvPr/>
          </p:nvSpPr>
          <p:spPr bwMode="auto">
            <a:xfrm>
              <a:off x="4569" y="1192"/>
              <a:ext cx="231" cy="313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9966" name="AutoShape 19" descr="Parchment"/>
            <p:cNvSpPr>
              <a:spLocks noChangeArrowheads="1"/>
            </p:cNvSpPr>
            <p:nvPr/>
          </p:nvSpPr>
          <p:spPr bwMode="auto">
            <a:xfrm>
              <a:off x="28" y="257"/>
              <a:ext cx="4918" cy="171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2. Để tạo thêm slide mới em thao tác như thế nào? </a:t>
              </a:r>
            </a:p>
            <a:p>
              <a:endParaRPr lang="en-US" sz="3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92" name="Group 20"/>
          <p:cNvGrpSpPr/>
          <p:nvPr/>
        </p:nvGrpSpPr>
        <p:grpSpPr bwMode="auto">
          <a:xfrm>
            <a:off x="1543050" y="2899173"/>
            <a:ext cx="5562303" cy="561976"/>
            <a:chOff x="144" y="1879"/>
            <a:chExt cx="4753" cy="472"/>
          </a:xfrm>
        </p:grpSpPr>
        <p:sp>
          <p:nvSpPr>
            <p:cNvPr id="39963" name="Rectangle 21" descr="Water droplets"/>
            <p:cNvSpPr>
              <a:spLocks noChangeArrowheads="1"/>
            </p:cNvSpPr>
            <p:nvPr/>
          </p:nvSpPr>
          <p:spPr bwMode="auto">
            <a:xfrm>
              <a:off x="4513" y="1984"/>
              <a:ext cx="265" cy="251"/>
            </a:xfrm>
            <a:prstGeom prst="rect">
              <a:avLst/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9964" name="AutoShape 22" descr="Water droplets"/>
            <p:cNvSpPr>
              <a:spLocks noChangeArrowheads="1"/>
            </p:cNvSpPr>
            <p:nvPr/>
          </p:nvSpPr>
          <p:spPr bwMode="auto">
            <a:xfrm>
              <a:off x="144" y="1879"/>
              <a:ext cx="4753" cy="4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/>
              <a:r>
                <a:rPr lang="vi-VN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</a:t>
              </a:r>
              <a:r>
                <a:rPr lang="en-US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Nhấn Ctrl</a:t>
              </a:r>
              <a:endParaRPr lang="en-US" sz="27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95" name="Group 23"/>
          <p:cNvGrpSpPr/>
          <p:nvPr/>
        </p:nvGrpSpPr>
        <p:grpSpPr bwMode="auto">
          <a:xfrm>
            <a:off x="1543051" y="3528223"/>
            <a:ext cx="5438180" cy="560855"/>
            <a:chOff x="148" y="1928"/>
            <a:chExt cx="4742" cy="372"/>
          </a:xfrm>
        </p:grpSpPr>
        <p:sp>
          <p:nvSpPr>
            <p:cNvPr id="39961" name="Rectangle 24" descr="Water droplets"/>
            <p:cNvSpPr>
              <a:spLocks noChangeArrowheads="1"/>
            </p:cNvSpPr>
            <p:nvPr/>
          </p:nvSpPr>
          <p:spPr bwMode="auto">
            <a:xfrm>
              <a:off x="4513" y="2010"/>
              <a:ext cx="270" cy="198"/>
            </a:xfrm>
            <a:prstGeom prst="rect">
              <a:avLst/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9962" name="AutoShape 25" descr="Water droplets"/>
            <p:cNvSpPr>
              <a:spLocks noChangeArrowheads="1"/>
            </p:cNvSpPr>
            <p:nvPr/>
          </p:nvSpPr>
          <p:spPr bwMode="auto">
            <a:xfrm>
              <a:off x="148" y="1928"/>
              <a:ext cx="4742" cy="3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/>
              <a:r>
                <a:rPr lang="en-US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B. Nhấn Shift</a:t>
              </a:r>
              <a:endParaRPr lang="en-US" sz="27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98" name="Group 26"/>
          <p:cNvGrpSpPr/>
          <p:nvPr/>
        </p:nvGrpSpPr>
        <p:grpSpPr bwMode="auto">
          <a:xfrm>
            <a:off x="1593057" y="4802982"/>
            <a:ext cx="5452467" cy="610791"/>
            <a:chOff x="142" y="1859"/>
            <a:chExt cx="4757" cy="513"/>
          </a:xfrm>
        </p:grpSpPr>
        <p:sp>
          <p:nvSpPr>
            <p:cNvPr id="39959" name="Rectangle 27"/>
            <p:cNvSpPr>
              <a:spLocks noChangeArrowheads="1"/>
            </p:cNvSpPr>
            <p:nvPr/>
          </p:nvSpPr>
          <p:spPr bwMode="auto">
            <a:xfrm>
              <a:off x="4513" y="1984"/>
              <a:ext cx="270" cy="25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859"/>
              <a:ext cx="4757" cy="5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3000" b="1">
                  <a:solidFill>
                    <a:srgbClr val="FF0000"/>
                  </a:solidFill>
                </a:rPr>
                <a:t>Đáp án: C</a:t>
              </a:r>
            </a:p>
          </p:txBody>
        </p:sp>
      </p:grpSp>
      <p:sp>
        <p:nvSpPr>
          <p:cNvPr id="39946" name="Rectangle 29" descr="Bouquet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339489" y="3651647"/>
            <a:ext cx="432197" cy="299085"/>
          </a:xfrm>
          <a:prstGeom prst="rect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350"/>
          </a:p>
        </p:txBody>
      </p:sp>
      <p:sp>
        <p:nvSpPr>
          <p:cNvPr id="39947" name="Oval 30"/>
          <p:cNvSpPr>
            <a:spLocks noChangeArrowheads="1"/>
          </p:cNvSpPr>
          <p:nvPr/>
        </p:nvSpPr>
        <p:spPr bwMode="auto">
          <a:xfrm>
            <a:off x="7871441" y="292101"/>
            <a:ext cx="890290" cy="864394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Oval 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382905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3943350" y="5429250"/>
            <a:ext cx="8001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3886200" y="5442347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3924598" y="5462588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AutoShape 25" descr="Water droplets"/>
          <p:cNvSpPr>
            <a:spLocks noChangeArrowheads="1"/>
          </p:cNvSpPr>
          <p:nvPr/>
        </p:nvSpPr>
        <p:spPr bwMode="auto">
          <a:xfrm>
            <a:off x="1543051" y="4210856"/>
            <a:ext cx="5438180" cy="561554"/>
          </a:xfrm>
          <a:prstGeom prst="roundRect">
            <a:avLst>
              <a:gd name="adj" fmla="val 16667"/>
            </a:avLst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/>
            <a:r>
              <a:rPr 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Nhấn Enter</a:t>
            </a:r>
            <a:endParaRPr lang="en-US" sz="2700" b="1" dirty="0" err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3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/>
          <p:nvPr/>
        </p:nvGrpSpPr>
        <p:grpSpPr bwMode="auto">
          <a:xfrm>
            <a:off x="1697831" y="4244731"/>
            <a:ext cx="5904548" cy="561671"/>
            <a:chOff x="144" y="1938"/>
            <a:chExt cx="5140" cy="355"/>
          </a:xfrm>
        </p:grpSpPr>
        <p:sp>
          <p:nvSpPr>
            <p:cNvPr id="12319" name="Rectangle 4" descr="Water droplets"/>
            <p:cNvSpPr>
              <a:spLocks noChangeArrowheads="1"/>
            </p:cNvSpPr>
            <p:nvPr/>
          </p:nvSpPr>
          <p:spPr bwMode="auto">
            <a:xfrm>
              <a:off x="4513" y="2015"/>
              <a:ext cx="771" cy="189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20" name="AutoShape 5" descr="Water droplets"/>
            <p:cNvSpPr>
              <a:spLocks noChangeArrowheads="1"/>
            </p:cNvSpPr>
            <p:nvPr/>
          </p:nvSpPr>
          <p:spPr bwMode="auto">
            <a:xfrm>
              <a:off x="144" y="1938"/>
              <a:ext cx="4751" cy="35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r>
                <a:rPr lang="en-US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C. Cả A và B </a:t>
              </a:r>
            </a:p>
          </p:txBody>
        </p:sp>
      </p:grp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1943100" y="1725216"/>
            <a:ext cx="4057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pic>
        <p:nvPicPr>
          <p:cNvPr id="12293" name="Picture 13" descr="be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52139">
            <a:off x="270431" y="296545"/>
            <a:ext cx="860822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570923" y="5600700"/>
            <a:ext cx="17145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5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3089" name="Group 17"/>
          <p:cNvGrpSpPr/>
          <p:nvPr/>
        </p:nvGrpSpPr>
        <p:grpSpPr bwMode="auto">
          <a:xfrm>
            <a:off x="1372289" y="966737"/>
            <a:ext cx="6042017" cy="1690847"/>
            <a:chOff x="103" y="443"/>
            <a:chExt cx="4918" cy="2465"/>
          </a:xfrm>
        </p:grpSpPr>
        <p:sp>
          <p:nvSpPr>
            <p:cNvPr id="12317" name="Rectangle 18" descr="Parchment"/>
            <p:cNvSpPr>
              <a:spLocks noChangeArrowheads="1"/>
            </p:cNvSpPr>
            <p:nvPr/>
          </p:nvSpPr>
          <p:spPr bwMode="auto">
            <a:xfrm>
              <a:off x="4569" y="1130"/>
              <a:ext cx="252" cy="436"/>
            </a:xfrm>
            <a:prstGeom prst="rect">
              <a:avLst/>
            </a:prstGeom>
            <a:blipFill dpi="0" rotWithShape="1">
              <a:blip r:embed="rId8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8" name="AutoShape 19" descr="Parchment"/>
            <p:cNvSpPr>
              <a:spLocks noChangeArrowheads="1"/>
            </p:cNvSpPr>
            <p:nvPr/>
          </p:nvSpPr>
          <p:spPr bwMode="auto">
            <a:xfrm>
              <a:off x="103" y="443"/>
              <a:ext cx="4918" cy="2465"/>
            </a:xfrm>
            <a:prstGeom prst="roundRect">
              <a:avLst>
                <a:gd name="adj" fmla="val 16667"/>
              </a:avLst>
            </a:prstGeom>
            <a:blipFill dpi="0" rotWithShape="1">
              <a:blip r:embed="rId8" cstate="print"/>
              <a:srcRect/>
              <a:tile tx="0" ty="0" sx="100000" sy="100000" flip="none" algn="tl"/>
            </a:blip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3. </a:t>
              </a:r>
              <a:r>
                <a:rPr lang="en-US" sz="3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Để</a:t>
              </a:r>
              <a:r>
                <a:rPr lang="en-US" sz="3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chèn hình ảnh vào trang trình chiếu em vào Inset rồi chọn?</a:t>
              </a:r>
            </a:p>
          </p:txBody>
        </p:sp>
      </p:grpSp>
      <p:grpSp>
        <p:nvGrpSpPr>
          <p:cNvPr id="3092" name="Group 20"/>
          <p:cNvGrpSpPr/>
          <p:nvPr/>
        </p:nvGrpSpPr>
        <p:grpSpPr bwMode="auto">
          <a:xfrm>
            <a:off x="1647349" y="2885123"/>
            <a:ext cx="6015038" cy="561974"/>
            <a:chOff x="144" y="1892"/>
            <a:chExt cx="5140" cy="447"/>
          </a:xfrm>
        </p:grpSpPr>
        <p:sp>
          <p:nvSpPr>
            <p:cNvPr id="12315" name="Rectangle 21" descr="Water droplets"/>
            <p:cNvSpPr>
              <a:spLocks noChangeArrowheads="1"/>
            </p:cNvSpPr>
            <p:nvPr/>
          </p:nvSpPr>
          <p:spPr bwMode="auto">
            <a:xfrm>
              <a:off x="4513" y="1991"/>
              <a:ext cx="771" cy="238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6" name="AutoShape 22" descr="Water droplets"/>
            <p:cNvSpPr>
              <a:spLocks noChangeArrowheads="1"/>
            </p:cNvSpPr>
            <p:nvPr/>
          </p:nvSpPr>
          <p:spPr bwMode="auto">
            <a:xfrm>
              <a:off x="144" y="1892"/>
              <a:ext cx="4753" cy="447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eaLnBrk="0" hangingPunct="0"/>
              <a:r>
                <a:rPr lang="vi-VN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 </a:t>
              </a:r>
              <a:r>
                <a:rPr lang="en-US" altLang="vi-VN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Picture</a:t>
              </a:r>
              <a:r>
                <a:rPr lang="en-US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3095" name="Group 23"/>
          <p:cNvGrpSpPr/>
          <p:nvPr/>
        </p:nvGrpSpPr>
        <p:grpSpPr bwMode="auto">
          <a:xfrm>
            <a:off x="1672114" y="3564310"/>
            <a:ext cx="5438179" cy="560856"/>
            <a:chOff x="148" y="1993"/>
            <a:chExt cx="4742" cy="372"/>
          </a:xfrm>
        </p:grpSpPr>
        <p:sp>
          <p:nvSpPr>
            <p:cNvPr id="12313" name="Rectangle 24" descr="Water droplets"/>
            <p:cNvSpPr>
              <a:spLocks noChangeArrowheads="1"/>
            </p:cNvSpPr>
            <p:nvPr/>
          </p:nvSpPr>
          <p:spPr bwMode="auto">
            <a:xfrm>
              <a:off x="4513" y="2010"/>
              <a:ext cx="270" cy="198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4" name="AutoShape 25" descr="Water droplets"/>
            <p:cNvSpPr>
              <a:spLocks noChangeArrowheads="1"/>
            </p:cNvSpPr>
            <p:nvPr/>
          </p:nvSpPr>
          <p:spPr bwMode="auto">
            <a:xfrm>
              <a:off x="148" y="1993"/>
              <a:ext cx="4742" cy="3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eaLnBrk="0" hangingPunct="0"/>
              <a:r>
                <a:rPr lang="en-US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B. Clip Art </a:t>
              </a:r>
            </a:p>
          </p:txBody>
        </p:sp>
      </p:grpSp>
      <p:grpSp>
        <p:nvGrpSpPr>
          <p:cNvPr id="3098" name="Group 26"/>
          <p:cNvGrpSpPr/>
          <p:nvPr/>
        </p:nvGrpSpPr>
        <p:grpSpPr bwMode="auto">
          <a:xfrm>
            <a:off x="1598295" y="4863703"/>
            <a:ext cx="5452319" cy="613172"/>
            <a:chOff x="142" y="1858"/>
            <a:chExt cx="4757" cy="515"/>
          </a:xfrm>
        </p:grpSpPr>
        <p:sp>
          <p:nvSpPr>
            <p:cNvPr id="12311" name="Rectangle 27"/>
            <p:cNvSpPr>
              <a:spLocks noChangeArrowheads="1"/>
            </p:cNvSpPr>
            <p:nvPr/>
          </p:nvSpPr>
          <p:spPr bwMode="auto">
            <a:xfrm>
              <a:off x="4513" y="1984"/>
              <a:ext cx="270" cy="25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2" name="AutoShape 28"/>
            <p:cNvSpPr>
              <a:spLocks noChangeArrowheads="1"/>
            </p:cNvSpPr>
            <p:nvPr/>
          </p:nvSpPr>
          <p:spPr bwMode="auto">
            <a:xfrm>
              <a:off x="142" y="1858"/>
              <a:ext cx="4757" cy="51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r>
                <a:rPr lang="en-US" sz="3000" b="1" dirty="0" err="1">
                  <a:solidFill>
                    <a:srgbClr val="FF0000"/>
                  </a:solidFill>
                </a:rPr>
                <a:t>Đáp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án</a:t>
              </a:r>
              <a:r>
                <a:rPr lang="en-US" sz="3000" b="1" dirty="0">
                  <a:solidFill>
                    <a:srgbClr val="FF0000"/>
                  </a:solidFill>
                </a:rPr>
                <a:t>: C </a:t>
              </a:r>
            </a:p>
          </p:txBody>
        </p:sp>
      </p:grpSp>
      <p:sp>
        <p:nvSpPr>
          <p:cNvPr id="12299" name="Rectangle 29" descr="Bouquet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339489" y="3566398"/>
            <a:ext cx="432197" cy="299085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12300" name="Oval 30"/>
          <p:cNvSpPr>
            <a:spLocks noChangeArrowheads="1"/>
          </p:cNvSpPr>
          <p:nvPr/>
        </p:nvSpPr>
        <p:spPr bwMode="auto">
          <a:xfrm>
            <a:off x="7975918" y="411480"/>
            <a:ext cx="890588" cy="864394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Oval 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382905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3943350" y="5429250"/>
            <a:ext cx="8001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3886200" y="5442347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3924300" y="5462588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89555" y="322453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/>
          <p:nvPr/>
        </p:nvGrpSpPr>
        <p:grpSpPr bwMode="auto">
          <a:xfrm>
            <a:off x="1543050" y="4156471"/>
            <a:ext cx="5457466" cy="561976"/>
            <a:chOff x="144" y="1879"/>
            <a:chExt cx="4751" cy="472"/>
          </a:xfrm>
        </p:grpSpPr>
        <p:sp>
          <p:nvSpPr>
            <p:cNvPr id="12319" name="Rectangle 4" descr="Water droplets"/>
            <p:cNvSpPr>
              <a:spLocks noChangeArrowheads="1"/>
            </p:cNvSpPr>
            <p:nvPr/>
          </p:nvSpPr>
          <p:spPr bwMode="auto">
            <a:xfrm>
              <a:off x="4513" y="1984"/>
              <a:ext cx="270" cy="251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20" name="AutoShape 5" descr="Water droplets"/>
            <p:cNvSpPr>
              <a:spLocks noChangeArrowheads="1"/>
            </p:cNvSpPr>
            <p:nvPr/>
          </p:nvSpPr>
          <p:spPr bwMode="auto">
            <a:xfrm>
              <a:off x="144" y="1879"/>
              <a:ext cx="4751" cy="4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r>
                <a:rPr lang="en-US" sz="27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C.  Phím F3</a:t>
              </a:r>
              <a:endParaRPr 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1943100" y="1725216"/>
            <a:ext cx="4057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pic>
        <p:nvPicPr>
          <p:cNvPr id="12293" name="Picture 13" descr="be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52139">
            <a:off x="134541" y="177165"/>
            <a:ext cx="860822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3486150" y="5519738"/>
            <a:ext cx="1714500" cy="400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75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3089" name="Group 17"/>
          <p:cNvGrpSpPr/>
          <p:nvPr/>
        </p:nvGrpSpPr>
        <p:grpSpPr bwMode="auto">
          <a:xfrm>
            <a:off x="642620" y="655002"/>
            <a:ext cx="7401560" cy="2185036"/>
            <a:chOff x="206" y="-1793"/>
            <a:chExt cx="5899" cy="5133"/>
          </a:xfrm>
        </p:grpSpPr>
        <p:sp>
          <p:nvSpPr>
            <p:cNvPr id="12317" name="Rectangle 18" descr="Parchment"/>
            <p:cNvSpPr>
              <a:spLocks noChangeArrowheads="1"/>
            </p:cNvSpPr>
            <p:nvPr/>
          </p:nvSpPr>
          <p:spPr bwMode="auto">
            <a:xfrm>
              <a:off x="4569" y="1130"/>
              <a:ext cx="252" cy="436"/>
            </a:xfrm>
            <a:prstGeom prst="rect">
              <a:avLst/>
            </a:prstGeom>
            <a:blipFill dpi="0" rotWithShape="1">
              <a:blip r:embed="rId8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8" name="AutoShape 19" descr="Parchment"/>
            <p:cNvSpPr>
              <a:spLocks noChangeArrowheads="1"/>
            </p:cNvSpPr>
            <p:nvPr/>
          </p:nvSpPr>
          <p:spPr bwMode="auto">
            <a:xfrm>
              <a:off x="206" y="-1793"/>
              <a:ext cx="5899" cy="5133"/>
            </a:xfrm>
            <a:prstGeom prst="roundRect">
              <a:avLst>
                <a:gd name="adj" fmla="val 16667"/>
              </a:avLst>
            </a:prstGeom>
            <a:blipFill dpi="0" rotWithShape="1">
              <a:blip r:embed="rId8" cstate="print"/>
              <a:srcRect/>
              <a:tile tx="0" ty="0" sx="100000" sy="100000" flip="none" algn="tl"/>
            </a:blipFill>
            <a:ln w="9525" algn="ctr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sz="3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4. Để trình diễn ngoài cách chọn Slide Show em còn có thể nhấn ... trên bàn phím?. Hãy điền từ thích hợp vào chỗ trống.</a:t>
              </a:r>
              <a:endParaRPr lang="en-US" sz="3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92" name="Group 20"/>
          <p:cNvGrpSpPr/>
          <p:nvPr/>
        </p:nvGrpSpPr>
        <p:grpSpPr bwMode="auto">
          <a:xfrm>
            <a:off x="1543685" y="2839481"/>
            <a:ext cx="5562155" cy="561976"/>
            <a:chOff x="144" y="1879"/>
            <a:chExt cx="4753" cy="472"/>
          </a:xfrm>
        </p:grpSpPr>
        <p:sp>
          <p:nvSpPr>
            <p:cNvPr id="12315" name="Rectangle 21" descr="Water droplets"/>
            <p:cNvSpPr>
              <a:spLocks noChangeArrowheads="1"/>
            </p:cNvSpPr>
            <p:nvPr/>
          </p:nvSpPr>
          <p:spPr bwMode="auto">
            <a:xfrm>
              <a:off x="4513" y="1984"/>
              <a:ext cx="265" cy="251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6" name="AutoShape 22" descr="Water droplets"/>
            <p:cNvSpPr>
              <a:spLocks noChangeArrowheads="1"/>
            </p:cNvSpPr>
            <p:nvPr/>
          </p:nvSpPr>
          <p:spPr bwMode="auto">
            <a:xfrm>
              <a:off x="144" y="1879"/>
              <a:ext cx="4753" cy="4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eaLnBrk="0" hangingPunct="0"/>
              <a:r>
                <a:rPr lang="en-US" sz="27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A. Phím F5</a:t>
              </a:r>
              <a:endParaRPr 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95" name="Group 23"/>
          <p:cNvGrpSpPr/>
          <p:nvPr/>
        </p:nvGrpSpPr>
        <p:grpSpPr bwMode="auto">
          <a:xfrm>
            <a:off x="1543050" y="3528223"/>
            <a:ext cx="5438179" cy="560856"/>
            <a:chOff x="148" y="1928"/>
            <a:chExt cx="4742" cy="372"/>
          </a:xfrm>
        </p:grpSpPr>
        <p:sp>
          <p:nvSpPr>
            <p:cNvPr id="12313" name="Rectangle 24" descr="Water droplets"/>
            <p:cNvSpPr>
              <a:spLocks noChangeArrowheads="1"/>
            </p:cNvSpPr>
            <p:nvPr/>
          </p:nvSpPr>
          <p:spPr bwMode="auto">
            <a:xfrm>
              <a:off x="4513" y="2010"/>
              <a:ext cx="270" cy="198"/>
            </a:xfrm>
            <a:prstGeom prst="rect">
              <a:avLst/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4" name="AutoShape 25" descr="Water droplets"/>
            <p:cNvSpPr>
              <a:spLocks noChangeArrowheads="1"/>
            </p:cNvSpPr>
            <p:nvPr/>
          </p:nvSpPr>
          <p:spPr bwMode="auto">
            <a:xfrm>
              <a:off x="148" y="1928"/>
              <a:ext cx="4742" cy="372"/>
            </a:xfrm>
            <a:prstGeom prst="roundRect">
              <a:avLst>
                <a:gd name="adj" fmla="val 1666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342900" indent="-342900" eaLnBrk="0" hangingPunct="0"/>
              <a:r>
                <a:rPr lang="en-US" sz="27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  <a:r>
                <a:rPr lang="en-US" sz="27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 Phím F4</a:t>
              </a:r>
              <a:endParaRPr lang="en-US" sz="27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98" name="Group 26"/>
          <p:cNvGrpSpPr/>
          <p:nvPr/>
        </p:nvGrpSpPr>
        <p:grpSpPr bwMode="auto">
          <a:xfrm>
            <a:off x="1593056" y="4743450"/>
            <a:ext cx="5452319" cy="610791"/>
            <a:chOff x="142" y="1859"/>
            <a:chExt cx="4757" cy="513"/>
          </a:xfrm>
        </p:grpSpPr>
        <p:sp>
          <p:nvSpPr>
            <p:cNvPr id="12311" name="Rectangle 27"/>
            <p:cNvSpPr>
              <a:spLocks noChangeArrowheads="1"/>
            </p:cNvSpPr>
            <p:nvPr/>
          </p:nvSpPr>
          <p:spPr bwMode="auto">
            <a:xfrm>
              <a:off x="4513" y="1984"/>
              <a:ext cx="270" cy="251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12312" name="AutoShape 28"/>
            <p:cNvSpPr>
              <a:spLocks noChangeArrowheads="1"/>
            </p:cNvSpPr>
            <p:nvPr/>
          </p:nvSpPr>
          <p:spPr bwMode="auto">
            <a:xfrm>
              <a:off x="142" y="1859"/>
              <a:ext cx="4757" cy="5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r>
                <a:rPr lang="en-US" sz="3000" b="1" dirty="0" err="1">
                  <a:solidFill>
                    <a:srgbClr val="FF0000"/>
                  </a:solidFill>
                </a:rPr>
                <a:t>Đáp</a:t>
              </a:r>
              <a:r>
                <a:rPr lang="en-US" sz="3000" b="1" dirty="0">
                  <a:solidFill>
                    <a:srgbClr val="FF0000"/>
                  </a:solidFill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</a:rPr>
                <a:t>án</a:t>
              </a:r>
              <a:r>
                <a:rPr lang="en-US" sz="3000" b="1" dirty="0">
                  <a:solidFill>
                    <a:srgbClr val="FF0000"/>
                  </a:solidFill>
                </a:rPr>
                <a:t>: A </a:t>
              </a:r>
            </a:p>
          </p:txBody>
        </p:sp>
      </p:grpSp>
      <p:sp>
        <p:nvSpPr>
          <p:cNvPr id="12299" name="Rectangle 29" descr="Bouquet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433310" y="3893582"/>
            <a:ext cx="432197" cy="299085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12300" name="Oval 30"/>
          <p:cNvSpPr>
            <a:spLocks noChangeArrowheads="1"/>
          </p:cNvSpPr>
          <p:nvPr/>
        </p:nvSpPr>
        <p:spPr bwMode="auto">
          <a:xfrm>
            <a:off x="8043863" y="193675"/>
            <a:ext cx="890588" cy="864394"/>
          </a:xfrm>
          <a:prstGeom prst="ellipse">
            <a:avLst/>
          </a:prstGeom>
          <a:gradFill rotWithShape="1">
            <a:gsLst>
              <a:gs pos="0">
                <a:srgbClr val="66FF33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Oval 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382905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3943350" y="5429250"/>
            <a:ext cx="800100" cy="4000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3886200" y="5429250"/>
            <a:ext cx="85725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Oval 15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>
            <a:off x="3886200" y="5429250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3886200" y="5442347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3924300" y="5462588"/>
            <a:ext cx="800100" cy="45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7" y="-168275"/>
            <a:ext cx="9158527" cy="6858000"/>
          </a:xfrm>
          <a:prstGeom prst="rect">
            <a:avLst/>
          </a:prstGeom>
        </p:spPr>
      </p:pic>
      <p:pic>
        <p:nvPicPr>
          <p:cNvPr id="5" name="Picture 9" descr="465af30fc027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67727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25095" y="2392045"/>
            <a:ext cx="9106535" cy="1476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2 : MỞ RỘNG HIỆU ỨNG CHUYỂN ĐỘNG</a:t>
            </a:r>
            <a:endParaRPr lang="en-US" sz="4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9" descr="465af30fc027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4020" y="3839787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465af30fc027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361" y="3840018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465af30fc027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7136" y="3826163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465af30fc027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826163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618490" y="1080770"/>
            <a:ext cx="7856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 ĐỀ 3: THIẾT KẾ BÀI TRÌNH CHIẾU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-367665" y="622300"/>
            <a:ext cx="4192905" cy="561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745" y="2489835"/>
            <a:ext cx="296608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8" name="太阳形 27"/>
          <p:cNvSpPr/>
          <p:nvPr/>
        </p:nvSpPr>
        <p:spPr>
          <a:xfrm rot="20750437">
            <a:off x="4047446" y="2476245"/>
            <a:ext cx="893747" cy="893747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太阳形 26"/>
          <p:cNvSpPr/>
          <p:nvPr/>
        </p:nvSpPr>
        <p:spPr>
          <a:xfrm rot="20750437">
            <a:off x="3723773" y="1171311"/>
            <a:ext cx="893747" cy="893747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951918" y="1337551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6079" y="2601055"/>
            <a:ext cx="436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9930" y="1042670"/>
            <a:ext cx="4244975" cy="1337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27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Tạo hiệu ứng chuyển động theo đường cong trên trang chiếu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3262" y="2669717"/>
            <a:ext cx="3978910" cy="922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27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Rèn luyện các sử dụng hiệu</a:t>
            </a:r>
          </a:p>
          <a:p>
            <a:r>
              <a:rPr lang="en-US" altLang="zh-CN" sz="27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ứng trên trang trình chiếu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bldLvl="0" animBg="1"/>
      <p:bldP spid="28" grpId="1" bldLvl="0" animBg="1"/>
      <p:bldP spid="27" grpId="0" bldLvl="0" animBg="1"/>
      <p:bldP spid="27" grpId="1" bldLvl="0" animBg="1"/>
      <p:bldP spid="16" grpId="0"/>
      <p:bldP spid="20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2230"/>
            <a:ext cx="8945880" cy="6733540"/>
          </a:xfrm>
          <a:prstGeom prst="rect">
            <a:avLst/>
          </a:prstGeom>
        </p:spPr>
      </p:pic>
      <p:sp>
        <p:nvSpPr>
          <p:cNvPr id="6" name="AutoShape 57" descr="Newsprint"/>
          <p:cNvSpPr>
            <a:spLocks noChangeArrowheads="1"/>
          </p:cNvSpPr>
          <p:nvPr/>
        </p:nvSpPr>
        <p:spPr bwMode="auto">
          <a:xfrm>
            <a:off x="253365" y="178435"/>
            <a:ext cx="8791575" cy="1028700"/>
          </a:xfrm>
          <a:prstGeom prst="flowChartAlternateProcess">
            <a:avLst/>
          </a:prstGeom>
          <a:solidFill>
            <a:schemeClr val="bg1"/>
          </a:solidFill>
          <a:ln w="9525">
            <a:pattFill prst="pct60">
              <a:fgClr>
                <a:srgbClr val="008000"/>
              </a:fgClr>
              <a:bgClr>
                <a:srgbClr val="FFFFFF"/>
              </a:bgClr>
            </a:pattFill>
            <a:miter lim="800000"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Bài 2: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MỞ RỘNG HIỆU ỨNG CHUYỂN ĐỘNG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图片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-327660" y="1999615"/>
            <a:ext cx="4366895" cy="3982085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476135" y="2857475"/>
            <a:ext cx="25139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A. 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CƠ BẢN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283585" y="1703070"/>
            <a:ext cx="5529580" cy="41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556</Words>
  <Application>Microsoft Office PowerPoint</Application>
  <PresentationFormat>On-screen Show (4:3)</PresentationFormat>
  <Paragraphs>107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SimSun</vt:lpstr>
      <vt:lpstr>SimSun</vt:lpstr>
      <vt:lpstr>方正粗圆_GBK</vt:lpstr>
      <vt:lpstr>.VnArial</vt:lpstr>
      <vt:lpstr>.VnTime</vt:lpstr>
      <vt:lpstr>.VnTimeH</vt:lpstr>
      <vt:lpstr>Arial</vt:lpstr>
      <vt:lpstr>Calibri</vt:lpstr>
      <vt:lpstr>Tahoma</vt:lpstr>
      <vt:lpstr>Times New Roman</vt:lpstr>
      <vt:lpstr>VNI-Bodon-Poster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</dc:creator>
  <cp:lastModifiedBy>Admin</cp:lastModifiedBy>
  <cp:revision>85</cp:revision>
  <dcterms:created xsi:type="dcterms:W3CDTF">2017-11-25T12:02:00Z</dcterms:created>
  <dcterms:modified xsi:type="dcterms:W3CDTF">2021-03-08T13:32:18Z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