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71" r:id="rId3"/>
    <p:sldId id="259" r:id="rId4"/>
    <p:sldId id="260" r:id="rId5"/>
    <p:sldId id="272" r:id="rId6"/>
    <p:sldId id="273" r:id="rId7"/>
    <p:sldId id="274" r:id="rId8"/>
    <p:sldId id="275" r:id="rId9"/>
    <p:sldId id="278" r:id="rId10"/>
    <p:sldId id="277" r:id="rId11"/>
    <p:sldId id="280" r:id="rId12"/>
    <p:sldId id="276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996" y="-7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38:45.3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82 21,'-41'0,"20"-21,1 21,20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1:55.2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0 246,'21'-20,"-21"20</inkml:trace>
  <inkml:trace contextRef="#ctx0" brushRef="#br0" timeOffset="640">208 0,'41'41</inkml:trace>
  <inkml:trace contextRef="#ctx0" brushRef="#br0" timeOffset="5070">519 123,'-21'-20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21,'-21'0</inkml:trace>
  <inkml:trace contextRef="#ctx0" brushRef="#br0" timeOffset="78">21 21,'0'0,"0"-21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9:55.3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7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16.emf"/><Relationship Id="rId4" Type="http://schemas.openxmlformats.org/officeDocument/2006/relationships/customXml" Target="../ink/ink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9.em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5" Type="http://schemas.openxmlformats.org/officeDocument/2006/relationships/image" Target="../media/image18.emf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447800" y="317501"/>
            <a:ext cx="67056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Phúc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Lợi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5. </a:t>
            </a:r>
            <a:r>
              <a:rPr lang="en-US" sz="2400" b="1" smtClean="0">
                <a:solidFill>
                  <a:srgbClr val="FF0000"/>
                </a:solidFill>
              </a:rPr>
              <a:t>Viết các lệnh điều khiển rùa viết ra dòng chữ:</a:t>
            </a: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" y="2247900"/>
            <a:ext cx="259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CS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2476500"/>
            <a:ext cx="37052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85800" y="2857500"/>
            <a:ext cx="144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RT 90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3467100"/>
            <a:ext cx="52578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FF0000"/>
                </a:solidFill>
              </a:rPr>
              <a:t>LABEL [Viet Nam que huong toi]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1790700"/>
            <a:ext cx="533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362200" y="990600"/>
            <a:ext cx="1600200" cy="4724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 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Lt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Rt 90</a:t>
            </a:r>
          </a:p>
          <a:p>
            <a:pPr>
              <a:buNone/>
            </a:pPr>
            <a:r>
              <a:rPr lang="en-US" sz="2400" smtClean="0">
                <a:solidFill>
                  <a:srgbClr val="92D050"/>
                </a:solidFill>
              </a:rPr>
              <a:t>Fd 20</a:t>
            </a: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92D05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48200" y="1104900"/>
          <a:ext cx="2971800" cy="512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  <a:gridCol w="371475"/>
              </a:tblGrid>
              <a:tr h="359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1181100"/>
            <a:ext cx="24007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Vẽ đường đi của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Rùa thực hiện các lệnh sau: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5234940" y="49149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Nắm vững các lệnh cơ bản trong Logo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Xem lại các bài tập đã làm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Chuẩn bị bài cho tiết học sau: xem trước các bài tập </a:t>
            </a:r>
            <a:endParaRPr lang="en-US" sz="240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266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CỦNG CỐ - DẶN DÒ</a:t>
            </a: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0" y="1331607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“HELLO”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3000" dirty="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0" y="2334280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/>
          </a:p>
        </p:txBody>
      </p:sp>
      <p:sp>
        <p:nvSpPr>
          <p:cNvPr id="20" name="Rectangle 19"/>
          <p:cNvSpPr/>
          <p:nvPr/>
        </p:nvSpPr>
        <p:spPr>
          <a:xfrm>
            <a:off x="2895600" y="2395835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Label [HELLO]</a:t>
            </a:r>
            <a:endParaRPr lang="en-US" sz="2400"/>
          </a:p>
        </p:txBody>
      </p:sp>
      <p:sp>
        <p:nvSpPr>
          <p:cNvPr id="21" name="Rectangle 20"/>
          <p:cNvSpPr/>
          <p:nvPr/>
        </p:nvSpPr>
        <p:spPr>
          <a:xfrm>
            <a:off x="5943600" y="2395835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/>
          </a:p>
        </p:txBody>
      </p:sp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85471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ÔN </a:t>
            </a:r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 </a:t>
            </a:r>
            <a:r>
              <a:rPr lang="en-US" sz="2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0" y="3238500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logo,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.Vn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62000" y="43815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Print</a:t>
            </a:r>
            <a:endParaRPr lang="en-US" sz="2800"/>
          </a:p>
        </p:txBody>
      </p:sp>
      <p:sp>
        <p:nvSpPr>
          <p:cNvPr id="38" name="Rectangle 37"/>
          <p:cNvSpPr/>
          <p:nvPr/>
        </p:nvSpPr>
        <p:spPr>
          <a:xfrm>
            <a:off x="3581400" y="43053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/>
          </a:p>
        </p:txBody>
      </p:sp>
      <p:sp>
        <p:nvSpPr>
          <p:cNvPr id="39" name="Rectangle 38"/>
          <p:cNvSpPr/>
          <p:nvPr/>
        </p:nvSpPr>
        <p:spPr>
          <a:xfrm>
            <a:off x="6324600" y="42291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Clean</a:t>
            </a:r>
            <a:endParaRPr lang="en-US" sz="2800"/>
          </a:p>
        </p:txBody>
      </p:sp>
      <p:pic>
        <p:nvPicPr>
          <p:cNvPr id="15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  <p:bldP spid="19" grpId="0"/>
      <p:bldP spid="20" grpId="0"/>
      <p:bldP spid="20" grpId="1"/>
      <p:bldP spid="21" grpId="0"/>
      <p:bldP spid="36" grpId="0"/>
      <p:bldP spid="37" grpId="0" build="allAtOnce"/>
      <p:bldP spid="37" grpId="1" build="allAtOnce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152400" y="14097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endParaRPr lang="en-US" sz="3200" dirty="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32" name="AutoShape 4"/>
          <p:cNvSpPr>
            <a:spLocks noChangeArrowheads="1"/>
          </p:cNvSpPr>
          <p:nvPr/>
        </p:nvSpPr>
        <p:spPr bwMode="auto">
          <a:xfrm>
            <a:off x="1905000" y="190500"/>
            <a:ext cx="5149850" cy="667257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ÔN </a:t>
            </a:r>
            <a:r>
              <a:rPr lang="en-US" sz="21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BÀI </a:t>
            </a:r>
            <a:r>
              <a:rPr lang="en-US" sz="2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628900"/>
            <a:ext cx="429025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28600" y="3314700"/>
            <a:ext cx="48006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066552"/>
            <a:ext cx="533400" cy="32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932068" y="4953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kern="1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LUYỆN TẬP</a:t>
            </a:r>
            <a:endParaRPr lang="en-US" sz="3600" b="1" kern="1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1803155"/>
            <a:ext cx="4495800" cy="570177"/>
            <a:chOff x="2895600" y="84138"/>
            <a:chExt cx="4724400" cy="830262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39886"/>
              <a:ext cx="3962400" cy="726889"/>
              <a:chOff x="720" y="206"/>
              <a:chExt cx="4752" cy="539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37" y="20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 dirty="0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641355"/>
            <a:ext cx="6430989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smtClean="0">
                <a:solidFill>
                  <a:schemeClr val="tx1"/>
                </a:solidFill>
              </a:rPr>
              <a:t>Củng cố kiến thức về các lệnh cơ bản trong Logo</a:t>
            </a:r>
            <a:endParaRPr lang="en-US" sz="2600" b="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241555"/>
            <a:ext cx="6432499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Rèn luyện kỹ năng sử dụng các lệnh cơ bản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2641355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60021" y="40005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</a:rPr>
              <a:t>BT 1.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tắt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381001" y="1181100"/>
          <a:ext cx="8534399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45"/>
                <a:gridCol w="3870354"/>
                <a:gridCol w="3810000"/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TT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Hành</a:t>
                      </a:r>
                      <a:r>
                        <a:rPr lang="en-US" sz="1700" baseline="0" smtClean="0"/>
                        <a:t> động của Rùa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Lệnh viết</a:t>
                      </a:r>
                      <a:r>
                        <a:rPr lang="en-US" sz="1700" baseline="0" smtClean="0"/>
                        <a:t> tắt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Tiến</a:t>
                      </a:r>
                      <a:r>
                        <a:rPr lang="en-US" sz="1700" baseline="0" smtClean="0"/>
                        <a:t> về trước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FD n</a:t>
                      </a:r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Lùi</a:t>
                      </a:r>
                      <a:r>
                        <a:rPr lang="en-US" sz="1700" baseline="0" smtClean="0"/>
                        <a:t> lại sau n bước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3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phải</a:t>
                      </a:r>
                      <a:r>
                        <a:rPr lang="en-US" sz="1700" baseline="0" smtClean="0"/>
                        <a:t> k độ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4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Quay trái</a:t>
                      </a:r>
                      <a:r>
                        <a:rPr lang="en-US" sz="1700" baseline="0" smtClean="0"/>
                        <a:t> k độ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5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Nhấc bút</a:t>
                      </a:r>
                      <a:r>
                        <a:rPr lang="en-US" sz="1700" baseline="0" smtClean="0"/>
                        <a:t> (Rùa không vẽ nữa)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6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Hạ bút</a:t>
                      </a:r>
                      <a:r>
                        <a:rPr lang="en-US" sz="1700" baseline="0" smtClean="0"/>
                        <a:t> (Rùa tiếp tục vẽ)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7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phát, xóa toàn bộ sân chơi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8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Xóa</a:t>
                      </a:r>
                      <a:r>
                        <a:rPr lang="en-US" sz="1700" baseline="0" smtClean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9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ẩn  mình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10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hiện hình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11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Về</a:t>
                      </a:r>
                      <a:r>
                        <a:rPr lang="en-US" sz="1700" baseline="0" smtClean="0"/>
                        <a:t> vị trí xuất phát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12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smtClean="0"/>
                        <a:t>Thoát</a:t>
                      </a:r>
                      <a:r>
                        <a:rPr lang="en-US" sz="1700" baseline="0" smtClean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174274" y="1866900"/>
            <a:ext cx="604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BK 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174274" y="2247900"/>
            <a:ext cx="576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174274" y="2628900"/>
            <a:ext cx="552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LT k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174274" y="2933700"/>
            <a:ext cx="450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PU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74274" y="3314700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PD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74274" y="361950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174274" y="400050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Clean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250474" y="43053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250474" y="4686300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ST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250474" y="4991100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Home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50474" y="5345668"/>
            <a:ext cx="5242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Bye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7086600" y="1562100"/>
            <a:ext cx="0" cy="415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4400" y="1104900"/>
            <a:ext cx="7086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3987536"/>
            <a:ext cx="1223963" cy="1117864"/>
          </a:xfrm>
          <a:prstGeom prst="rect">
            <a:avLst/>
          </a:prstGeom>
          <a:noFill/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0" y="266700"/>
            <a:ext cx="7086600" cy="533135"/>
          </a:xfrm>
        </p:spPr>
        <p:txBody>
          <a:bodyPr/>
          <a:lstStyle/>
          <a:p>
            <a:r>
              <a:rPr lang="en-US" u="sng" smtClean="0">
                <a:solidFill>
                  <a:srgbClr val="FF0000"/>
                </a:solidFill>
              </a:rPr>
              <a:t>BT 2.</a:t>
            </a:r>
            <a:r>
              <a:rPr lang="en-US" smtClean="0">
                <a:solidFill>
                  <a:srgbClr val="FF0000"/>
                </a:solidFill>
              </a:rPr>
              <a:t> Chọn nét bút đậm mức 3, màu vẽ là màu đỏ</a:t>
            </a: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0" y="723900"/>
            <a:ext cx="4040188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2400" smtClean="0"/>
              <a:t> chọn nét bút</a:t>
            </a:r>
          </a:p>
          <a:p>
            <a:pPr>
              <a:buNone/>
            </a:pPr>
            <a:r>
              <a:rPr lang="en-US" smtClean="0">
                <a:solidFill>
                  <a:srgbClr val="FF0000"/>
                </a:solidFill>
              </a:rPr>
              <a:t>      Set -&gt; Pensize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nét vẽ mức 3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114800" y="723900"/>
            <a:ext cx="4041775" cy="3466836"/>
          </a:xfrm>
        </p:spPr>
        <p:txBody>
          <a:bodyPr/>
          <a:lstStyle/>
          <a:p>
            <a:r>
              <a:rPr lang="en-US" smtClean="0"/>
              <a:t>Chọn màu</a:t>
            </a:r>
          </a:p>
          <a:p>
            <a:pPr>
              <a:buNone/>
            </a:pPr>
            <a:r>
              <a:rPr lang="en-US" smtClean="0"/>
              <a:t>      </a:t>
            </a:r>
            <a:r>
              <a:rPr lang="en-US" smtClean="0">
                <a:solidFill>
                  <a:srgbClr val="FF0000"/>
                </a:solidFill>
              </a:rPr>
              <a:t>Set -&gt; Pencolor</a:t>
            </a: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mtClean="0"/>
              <a:t>Chọn màu đỏ =&gt; nháy </a:t>
            </a:r>
            <a:r>
              <a:rPr lang="en-US" smtClean="0">
                <a:solidFill>
                  <a:srgbClr val="FF0000"/>
                </a:solidFill>
              </a:rPr>
              <a:t>OK</a:t>
            </a:r>
            <a:endParaRPr lang="en-US">
              <a:solidFill>
                <a:srgbClr val="FF0000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62100"/>
            <a:ext cx="2209800" cy="152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390900"/>
            <a:ext cx="2700206" cy="18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ap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H="1" flipV="1">
            <a:off x="6709309" y="1028700"/>
            <a:ext cx="2434691" cy="1610067"/>
          </a:xfrm>
          <a:prstGeom prst="rect">
            <a:avLst/>
          </a:prstGeom>
        </p:spPr>
      </p:pic>
      <p:pic>
        <p:nvPicPr>
          <p:cNvPr id="14" name="Picture 13" descr="Captur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7818" y="3314700"/>
            <a:ext cx="2896182" cy="17907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114800" y="800100"/>
            <a:ext cx="0" cy="43053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62000" y="7239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038600" y="723900"/>
            <a:ext cx="2209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9" name="Picture 91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93354" y="0"/>
            <a:ext cx="912546" cy="101149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47" grpId="0" uiExpand="1" build="p"/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409700"/>
            <a:ext cx="85344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3.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vuông có cạnh 80 bước.</a:t>
            </a:r>
          </a:p>
          <a:p>
            <a:pPr>
              <a:buNone/>
            </a:pPr>
            <a:endParaRPr lang="en-US" sz="2400" b="1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buNone/>
            </a:pPr>
            <a:r>
              <a:rPr lang="en-US" sz="2400" b="1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096000" y="2019300"/>
            <a:ext cx="2286000" cy="228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717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16641" y="21717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16641" y="2628900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14400" y="26289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5943600" y="40767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30816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16641" y="30816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16641" y="3538835"/>
            <a:ext cx="87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35388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FD 80</a:t>
            </a:r>
            <a:endParaRPr lang="en-US" sz="2400">
              <a:solidFill>
                <a:srgbClr val="FF00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219200" y="17907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24400" y="17907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1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2976563"/>
              <a:ext cx="30162" cy="7937"/>
            </p14:xfrm>
          </p:contentPart>
        </mc:Choice>
        <mc:Fallback>
          <p:pic>
            <p:nvPicPr>
              <p:cNvPr id="41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04340" y="2967183"/>
                <a:ext cx="49059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1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0425" y="1168400"/>
              <a:ext cx="187325" cy="88900"/>
            </p14:xfrm>
          </p:contentPart>
        </mc:Choice>
        <mc:Fallback>
          <p:pic>
            <p:nvPicPr>
              <p:cNvPr id="41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91059" y="1159042"/>
                <a:ext cx="206058" cy="10761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1" grpId="0" animBg="1"/>
      <p:bldP spid="22" grpId="0"/>
      <p:bldP spid="25" grpId="0"/>
      <p:bldP spid="26" grpId="0"/>
      <p:bldP spid="27" grpId="0"/>
      <p:bldP spid="28" grpId="0" animBg="1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1104900"/>
            <a:ext cx="8534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4.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tam giác có chiều dài  cạnh 60 bước và góc 60 độ </a:t>
            </a: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5943600" y="4381500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905500" y="2514600"/>
            <a:ext cx="2286000" cy="1905000"/>
          </a:xfrm>
          <a:prstGeom prst="triangl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V="1">
            <a:off x="6096000" y="17907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flipV="1">
            <a:off x="5867400" y="2247900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7317800" flipV="1">
            <a:off x="7723404" y="3252195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4414526" flipV="1">
            <a:off x="5979956" y="4366238"/>
            <a:ext cx="381000" cy="304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564037">
            <a:off x="6287658" y="2105276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sp>
        <p:nvSpPr>
          <p:cNvPr id="20" name="Arc 19"/>
          <p:cNvSpPr/>
          <p:nvPr/>
        </p:nvSpPr>
        <p:spPr>
          <a:xfrm rot="17462709" flipV="1">
            <a:off x="5887545" y="2175621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001000" y="34671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2750251" flipV="1">
            <a:off x="7792545" y="3252735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 rot="19717753">
            <a:off x="7427333" y="3806883"/>
            <a:ext cx="823623" cy="369332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RT 120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1143000" y="1485900"/>
            <a:ext cx="3048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800600" y="1485900"/>
            <a:ext cx="1828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9600" y="2247900"/>
            <a:ext cx="297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Cs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FD 60</a:t>
            </a: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smtClean="0">
                <a:solidFill>
                  <a:srgbClr val="FF0000"/>
                </a:solidFill>
              </a:rPr>
              <a:t>RT 120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DF 60 RT 120</a:t>
            </a:r>
          </a:p>
          <a:p>
            <a:pPr>
              <a:lnSpc>
                <a:spcPct val="150000"/>
              </a:lnSpc>
            </a:pPr>
            <a:r>
              <a:rPr lang="en-US" sz="2800" smtClean="0">
                <a:solidFill>
                  <a:srgbClr val="FF0000"/>
                </a:solidFill>
              </a:rPr>
              <a:t>FD 60 RT 120</a:t>
            </a:r>
          </a:p>
        </p:txBody>
      </p:sp>
      <p:pic>
        <p:nvPicPr>
          <p:cNvPr id="27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4427538"/>
              <a:ext cx="1588" cy="7937"/>
            </p14:xfrm>
          </p:contentPart>
        </mc:Choice>
        <mc:Fallback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71962" y="4418158"/>
                <a:ext cx="84164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78538" y="4598988"/>
              <a:ext cx="7937" cy="7937"/>
            </p14:xfrm>
          </p:contentPart>
        </mc:Choice>
        <mc:Fallback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9158" y="4589608"/>
                <a:ext cx="26697" cy="2669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8" grpId="0" animBg="1"/>
      <p:bldP spid="13" grpId="0" animBg="1"/>
      <p:bldP spid="16" grpId="0" animBg="1"/>
      <p:bldP spid="17" grpId="0" animBg="1"/>
      <p:bldP spid="18" grpId="0" animBg="1"/>
      <p:bldP spid="19" grpId="0"/>
      <p:bldP spid="20" grpId="0" animBg="1"/>
      <p:bldP spid="24" grpId="0" animBg="1"/>
      <p:bldP spid="31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063735"/>
            <a:ext cx="1223963" cy="1117864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6019800" y="1409699"/>
            <a:ext cx="2667000" cy="26670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3600" y="1943099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3009899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05600" y="1181099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72400" y="1181099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77200" y="1943099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53400" y="3009899"/>
            <a:ext cx="2286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29400" y="3848099"/>
            <a:ext cx="38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3924299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" y="647700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5.</a:t>
            </a:r>
            <a:r>
              <a:rPr lang="en-US" sz="2400" b="1" smtClean="0">
                <a:solidFill>
                  <a:srgbClr val="FF0000"/>
                </a:solidFill>
              </a:rPr>
              <a:t> Viết các lệnh điều khiển rùa vẽ hình vuông có các nét đứt,biết cạnh hình có độ dài 80 bước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9412" y="1485899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CS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600" y="2324099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3238499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04800" y="4000499"/>
            <a:ext cx="5694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RT 90</a:t>
            </a:r>
          </a:p>
          <a:p>
            <a:r>
              <a:rPr lang="en-US" sz="2400" smtClean="0">
                <a:solidFill>
                  <a:srgbClr val="FF0000"/>
                </a:solidFill>
              </a:rPr>
              <a:t>FD 20 PU FD 10 PD FD 20 PU FD 10 PD FD 20</a:t>
            </a:r>
            <a:endParaRPr lang="en-US" sz="2400">
              <a:solidFill>
                <a:srgbClr val="FF0000"/>
              </a:solidFill>
            </a:endParaRPr>
          </a:p>
        </p:txBody>
      </p:sp>
      <p:pic>
        <p:nvPicPr>
          <p:cNvPr id="3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5913" y="14170025"/>
              <a:ext cx="0" cy="0"/>
            </p14:xfrm>
          </p:contentPart>
        </mc:Choice>
        <mc:Fallback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795913" y="14170025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1675</TotalTime>
  <Words>558</Words>
  <Application>Microsoft Office PowerPoint</Application>
  <PresentationFormat>On-screen Show (16:10)</PresentationFormat>
  <Paragraphs>135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Techsi.vn</cp:lastModifiedBy>
  <cp:revision>46</cp:revision>
  <dcterms:created xsi:type="dcterms:W3CDTF">2018-01-11T01:40:17Z</dcterms:created>
  <dcterms:modified xsi:type="dcterms:W3CDTF">2021-03-08T08:38:18Z</dcterms:modified>
</cp:coreProperties>
</file>