
<file path=[Content_Types].xml><?xml version="1.0" encoding="utf-8"?>
<Types xmlns="http://schemas.openxmlformats.org/package/2006/content-types">
  <Default Extension="png" ContentType="image/png"/>
  <Default Extension="mp3" ContentType="audio/mpeg"/>
  <Default Extension="aac" ContentType="audio/aac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22" r:id="rId2"/>
    <p:sldId id="275" r:id="rId3"/>
    <p:sldId id="259" r:id="rId4"/>
    <p:sldId id="273" r:id="rId5"/>
    <p:sldId id="258" r:id="rId6"/>
    <p:sldId id="268" r:id="rId7"/>
    <p:sldId id="269" r:id="rId8"/>
    <p:sldId id="270" r:id="rId9"/>
    <p:sldId id="271" r:id="rId10"/>
    <p:sldId id="272" r:id="rId11"/>
    <p:sldId id="320" r:id="rId12"/>
    <p:sldId id="282" r:id="rId13"/>
    <p:sldId id="286" r:id="rId14"/>
    <p:sldId id="289" r:id="rId15"/>
    <p:sldId id="257" r:id="rId16"/>
    <p:sldId id="312" r:id="rId17"/>
    <p:sldId id="321" r:id="rId18"/>
    <p:sldId id="291" r:id="rId19"/>
    <p:sldId id="292" r:id="rId20"/>
    <p:sldId id="313" r:id="rId21"/>
    <p:sldId id="314" r:id="rId22"/>
    <p:sldId id="307" r:id="rId23"/>
    <p:sldId id="315" r:id="rId24"/>
    <p:sldId id="311" r:id="rId25"/>
    <p:sldId id="316" r:id="rId26"/>
  </p:sldIdLst>
  <p:sldSz cx="12192000" cy="6858000"/>
  <p:notesSz cx="6858000" cy="9144000"/>
  <p:embeddedFontLst>
    <p:embeddedFont>
      <p:font typeface="等线" panose="02010600030101010101" pitchFamily="2" charset="-122"/>
      <p:regular r:id="rId27"/>
      <p:bold r:id="rId28"/>
    </p:embeddedFont>
    <p:embeddedFont>
      <p:font typeface="微软雅黑" panose="020B0503020204020204" pitchFamily="34" charset="-122"/>
      <p:regular r:id="rId29"/>
      <p:bold r:id="rId30"/>
    </p:embeddedFont>
    <p:embeddedFont>
      <p:font typeface="宋体" panose="02010600030101010101" pitchFamily="2" charset="-122"/>
      <p:regular r:id="rId31"/>
    </p:embeddedFont>
    <p:embeddedFont>
      <p:font typeface="华文细黑" panose="02010600040101010101" pitchFamily="2" charset="-122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Impact" panose="020B0806030902050204" pitchFamily="34" charset="0"/>
      <p:regular r:id="rId39"/>
    </p:embeddedFont>
    <p:embeddedFont>
      <p:font typeface="Tahoma" panose="020B0604030504040204" pitchFamily="34" charset="0"/>
      <p:regular r:id="rId40"/>
      <p:bold r:id="rId41"/>
    </p:embeddedFont>
    <p:embeddedFont>
      <p:font typeface="Webdings" panose="05030102010509060703" pitchFamily="18" charset="2"/>
      <p:regular r:id="rId42"/>
    </p:embeddedFont>
    <p:embeddedFont>
      <p:font typeface="Yu Gothic UI Semibold" panose="020B0700000000000000" pitchFamily="34" charset="-128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ACD1"/>
    <a:srgbClr val="FFFF99"/>
    <a:srgbClr val="2A89AA"/>
    <a:srgbClr val="7BD9FF"/>
    <a:srgbClr val="AF7B3D"/>
    <a:srgbClr val="35A8D1"/>
    <a:srgbClr val="E42476"/>
    <a:srgbClr val="F2C6A8"/>
    <a:srgbClr val="2F98BD"/>
    <a:srgbClr val="2E93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43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47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96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29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15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14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5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09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0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60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82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0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gif"/><Relationship Id="rId12" Type="http://schemas.openxmlformats.org/officeDocument/2006/relationships/image" Target="../media/image28.gif"/><Relationship Id="rId2" Type="http://schemas.openxmlformats.org/officeDocument/2006/relationships/audio" Target="../media/media6.aac"/><Relationship Id="rId1" Type="http://schemas.microsoft.com/office/2007/relationships/media" Target="../media/media6.aac"/><Relationship Id="rId6" Type="http://schemas.openxmlformats.org/officeDocument/2006/relationships/image" Target="../media/image24.gif"/><Relationship Id="rId11" Type="http://schemas.openxmlformats.org/officeDocument/2006/relationships/image" Target="../media/image20.gif"/><Relationship Id="rId5" Type="http://schemas.openxmlformats.org/officeDocument/2006/relationships/image" Target="../media/image23.gif"/><Relationship Id="rId10" Type="http://schemas.openxmlformats.org/officeDocument/2006/relationships/image" Target="../media/image27.gif"/><Relationship Id="rId4" Type="http://schemas.openxmlformats.org/officeDocument/2006/relationships/image" Target="../media/image22.gif"/><Relationship Id="rId9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1.emf"/><Relationship Id="rId5" Type="http://schemas.openxmlformats.org/officeDocument/2006/relationships/hyperlink" Target="Presentation1.pptx" TargetMode="Externa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8.xml"/><Relationship Id="rId7" Type="http://schemas.openxmlformats.org/officeDocument/2006/relationships/image" Target="../media/image31.e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9.emf"/><Relationship Id="rId5" Type="http://schemas.openxmlformats.org/officeDocument/2006/relationships/audio" Target="../media/audio6.wav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45.emf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aac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aac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aac"/><Relationship Id="rId1" Type="http://schemas.microsoft.com/office/2007/relationships/media" Target="../media/media4.aac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gif"/><Relationship Id="rId3" Type="http://schemas.openxmlformats.org/officeDocument/2006/relationships/audio" Target="../media/audio2.wav"/><Relationship Id="rId7" Type="http://schemas.openxmlformats.org/officeDocument/2006/relationships/image" Target="../media/image9.gif"/><Relationship Id="rId12" Type="http://schemas.openxmlformats.org/officeDocument/2006/relationships/image" Target="../media/image14.gif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gif"/><Relationship Id="rId4" Type="http://schemas.openxmlformats.org/officeDocument/2006/relationships/audio" Target="../media/audio3.wav"/><Relationship Id="rId9" Type="http://schemas.openxmlformats.org/officeDocument/2006/relationships/image" Target="../media/image11.gif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gif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11" Type="http://schemas.openxmlformats.org/officeDocument/2006/relationships/image" Target="../media/image12.gif"/><Relationship Id="rId5" Type="http://schemas.openxmlformats.org/officeDocument/2006/relationships/image" Target="../media/image7.png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gif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3.gif"/><Relationship Id="rId17" Type="http://schemas.openxmlformats.org/officeDocument/2006/relationships/image" Target="../media/image19.png"/><Relationship Id="rId2" Type="http://schemas.openxmlformats.org/officeDocument/2006/relationships/audio" Target="../media/audio2.wav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11" Type="http://schemas.openxmlformats.org/officeDocument/2006/relationships/image" Target="../media/image12.gif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10.gif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12" Type="http://schemas.openxmlformats.org/officeDocument/2006/relationships/image" Target="../media/image12.gif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gif"/><Relationship Id="rId5" Type="http://schemas.openxmlformats.org/officeDocument/2006/relationships/audio" Target="../media/audio4.wav"/><Relationship Id="rId15" Type="http://schemas.openxmlformats.org/officeDocument/2006/relationships/image" Target="../media/image20.gif"/><Relationship Id="rId10" Type="http://schemas.openxmlformats.org/officeDocument/2006/relationships/image" Target="../media/image10.gif"/><Relationship Id="rId4" Type="http://schemas.openxmlformats.org/officeDocument/2006/relationships/audio" Target="../media/audio3.wav"/><Relationship Id="rId9" Type="http://schemas.openxmlformats.org/officeDocument/2006/relationships/image" Target="../media/image9.gif"/><Relationship Id="rId1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12" Type="http://schemas.openxmlformats.org/officeDocument/2006/relationships/image" Target="../media/image10.gif"/><Relationship Id="rId17" Type="http://schemas.openxmlformats.org/officeDocument/2006/relationships/image" Target="../media/image3.png"/><Relationship Id="rId2" Type="http://schemas.openxmlformats.org/officeDocument/2006/relationships/audio" Target="../media/media5.mp3"/><Relationship Id="rId16" Type="http://schemas.openxmlformats.org/officeDocument/2006/relationships/image" Target="../media/image20.gif"/><Relationship Id="rId1" Type="http://schemas.microsoft.com/office/2007/relationships/media" Target="../media/media5.mp3"/><Relationship Id="rId6" Type="http://schemas.openxmlformats.org/officeDocument/2006/relationships/audio" Target="../media/audio5.wav"/><Relationship Id="rId11" Type="http://schemas.openxmlformats.org/officeDocument/2006/relationships/image" Target="../media/image9.gif"/><Relationship Id="rId5" Type="http://schemas.openxmlformats.org/officeDocument/2006/relationships/audio" Target="../media/audio3.wav"/><Relationship Id="rId15" Type="http://schemas.openxmlformats.org/officeDocument/2006/relationships/image" Target="../media/image14.gif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5.gif"/><Relationship Id="rId1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3"/>
          <p:cNvSpPr txBox="1"/>
          <p:nvPr/>
        </p:nvSpPr>
        <p:spPr>
          <a:xfrm>
            <a:off x="2237586" y="1792575"/>
            <a:ext cx="730030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800" b="1" dirty="0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BÀI 5: SỬ DỤNG BÀI TRÌNH CHIẾU ĐỂ THUYẾT TRÌNH</a:t>
            </a:r>
            <a:endParaRPr lang="zh-CN" altLang="en-US" sz="3800" b="1" dirty="0">
              <a:solidFill>
                <a:srgbClr val="DF3427"/>
              </a:solidFill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4" name="直接连接符 8"/>
          <p:cNvCxnSpPr>
            <a:cxnSpLocks/>
          </p:cNvCxnSpPr>
          <p:nvPr/>
        </p:nvCxnSpPr>
        <p:spPr>
          <a:xfrm>
            <a:off x="3457575" y="3211896"/>
            <a:ext cx="527685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11"/>
          <p:cNvSpPr txBox="1"/>
          <p:nvPr/>
        </p:nvSpPr>
        <p:spPr>
          <a:xfrm>
            <a:off x="5452267" y="4195017"/>
            <a:ext cx="3302000" cy="42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chemeClr val="bg1"/>
                </a:solidFill>
                <a:ea typeface="汉仪黑荔枝体简" panose="00020600040101010101" pitchFamily="18" charset="-122"/>
              </a:rPr>
              <a:t>GV: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9159" y="3210691"/>
            <a:ext cx="366544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Tin </a:t>
            </a:r>
            <a:r>
              <a:rPr lang="en-US" sz="30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học</a:t>
            </a:r>
            <a:r>
              <a:rPr lang="en-US" sz="3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0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lớp</a:t>
            </a:r>
            <a:r>
              <a:rPr lang="en-US" sz="3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3</a:t>
            </a:r>
          </a:p>
        </p:txBody>
      </p:sp>
      <p:sp>
        <p:nvSpPr>
          <p:cNvPr id="13" name="矩形: 圆角 10"/>
          <p:cNvSpPr/>
          <p:nvPr/>
        </p:nvSpPr>
        <p:spPr>
          <a:xfrm>
            <a:off x="5528467" y="4018835"/>
            <a:ext cx="3262313" cy="422136"/>
          </a:xfrm>
          <a:prstGeom prst="roundRect">
            <a:avLst>
              <a:gd name="adj" fmla="val 50000"/>
            </a:avLst>
          </a:prstGeom>
          <a:solidFill>
            <a:srgbClr val="08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1"/>
          <p:cNvSpPr txBox="1"/>
          <p:nvPr/>
        </p:nvSpPr>
        <p:spPr>
          <a:xfrm>
            <a:off x="5528467" y="3999071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chemeClr val="bg1"/>
                </a:solidFill>
                <a:ea typeface="汉仪黑荔枝体简" panose="00020600040101010101" pitchFamily="18" charset="-122"/>
              </a:rPr>
              <a:t>GV: </a:t>
            </a:r>
            <a:r>
              <a:rPr lang="en-US" altLang="zh-CN" sz="2000" dirty="0" err="1">
                <a:solidFill>
                  <a:schemeClr val="bg1"/>
                </a:solidFill>
                <a:ea typeface="汉仪黑荔枝体简" panose="00020600040101010101" pitchFamily="18" charset="-122"/>
              </a:rPr>
              <a:t>Nguyễn</a:t>
            </a:r>
            <a:r>
              <a:rPr lang="en-US" altLang="zh-CN" sz="2000" dirty="0">
                <a:solidFill>
                  <a:schemeClr val="bg1"/>
                </a:solidFill>
                <a:ea typeface="汉仪黑荔枝体简" panose="00020600040101010101" pitchFamily="18" charset="-122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ea typeface="汉仪黑荔枝体简" panose="00020600040101010101" pitchFamily="18" charset="-122"/>
              </a:rPr>
              <a:t>Hải</a:t>
            </a:r>
            <a:r>
              <a:rPr lang="en-US" altLang="zh-CN" sz="2000" dirty="0">
                <a:solidFill>
                  <a:schemeClr val="bg1"/>
                </a:solidFill>
                <a:ea typeface="汉仪黑荔枝体简" panose="00020600040101010101" pitchFamily="18" charset="-122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ea typeface="汉仪黑荔枝体简" panose="00020600040101010101" pitchFamily="18" charset="-122"/>
              </a:rPr>
              <a:t>Yến</a:t>
            </a:r>
            <a:endParaRPr lang="en-US" altLang="zh-CN" sz="2000" dirty="0">
              <a:solidFill>
                <a:schemeClr val="bg1"/>
              </a:solidFill>
              <a:ea typeface="汉仪黑荔枝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971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3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3ACD1">
                <a:shade val="30000"/>
                <a:satMod val="115000"/>
              </a:srgbClr>
            </a:gs>
            <a:gs pos="50000">
              <a:srgbClr val="43ACD1">
                <a:shade val="67500"/>
                <a:satMod val="115000"/>
              </a:srgbClr>
            </a:gs>
            <a:gs pos="100000">
              <a:srgbClr val="43ACD1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39116" y="5090324"/>
            <a:ext cx="12219096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0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2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4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3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75" y="3298404"/>
            <a:ext cx="1237951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5460342" y="239216"/>
            <a:ext cx="5431370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algn="ctr"/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0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90" y="2081874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16" y="2400572"/>
            <a:ext cx="4608346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98" y="1516285"/>
            <a:ext cx="659648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2" name="FILE_20210118_203004_15.21, 18 thg 1">
            <a:hlinkClick r:id="" action="ppaction://media"/>
            <a:extLst>
              <a:ext uri="{FF2B5EF4-FFF2-40B4-BE49-F238E27FC236}">
                <a16:creationId xmlns:a16="http://schemas.microsoft.com/office/drawing/2014/main" id="{DFBD2A74-94BC-427A-99CE-24A58CAFE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26972" y="6130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3"/>
          <p:cNvSpPr txBox="1"/>
          <p:nvPr/>
        </p:nvSpPr>
        <p:spPr>
          <a:xfrm>
            <a:off x="2237586" y="1792575"/>
            <a:ext cx="730030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800" b="1" dirty="0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BÀI 5: SỬ DỤNG BÀI TRÌNH CHIẾU ĐỂ THUYẾT TRÌNH</a:t>
            </a:r>
            <a:endParaRPr lang="zh-CN" altLang="en-US" sz="3800" b="1" dirty="0">
              <a:solidFill>
                <a:srgbClr val="DF3427"/>
              </a:solidFill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4" name="直接连接符 8"/>
          <p:cNvCxnSpPr>
            <a:cxnSpLocks/>
          </p:cNvCxnSpPr>
          <p:nvPr/>
        </p:nvCxnSpPr>
        <p:spPr>
          <a:xfrm>
            <a:off x="3457575" y="3211896"/>
            <a:ext cx="527685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11"/>
          <p:cNvSpPr txBox="1"/>
          <p:nvPr/>
        </p:nvSpPr>
        <p:spPr>
          <a:xfrm>
            <a:off x="5452267" y="4195017"/>
            <a:ext cx="3302000" cy="42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chemeClr val="bg1"/>
                </a:solidFill>
                <a:ea typeface="汉仪黑荔枝体简" panose="00020600040101010101" pitchFamily="18" charset="-122"/>
              </a:rPr>
              <a:t>GV: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9159" y="3210691"/>
            <a:ext cx="366544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Tin </a:t>
            </a:r>
            <a:r>
              <a:rPr lang="en-US" sz="30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học</a:t>
            </a:r>
            <a:r>
              <a:rPr lang="en-US" sz="3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0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lớp</a:t>
            </a:r>
            <a:r>
              <a:rPr lang="en-US" sz="3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3</a:t>
            </a:r>
          </a:p>
        </p:txBody>
      </p:sp>
      <p:sp>
        <p:nvSpPr>
          <p:cNvPr id="13" name="矩形: 圆角 10"/>
          <p:cNvSpPr/>
          <p:nvPr/>
        </p:nvSpPr>
        <p:spPr>
          <a:xfrm>
            <a:off x="5528467" y="4018835"/>
            <a:ext cx="3262313" cy="422136"/>
          </a:xfrm>
          <a:prstGeom prst="roundRect">
            <a:avLst>
              <a:gd name="adj" fmla="val 50000"/>
            </a:avLst>
          </a:prstGeom>
          <a:solidFill>
            <a:srgbClr val="08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1"/>
          <p:cNvSpPr txBox="1"/>
          <p:nvPr/>
        </p:nvSpPr>
        <p:spPr>
          <a:xfrm>
            <a:off x="5528467" y="3999071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chemeClr val="bg1"/>
                </a:solidFill>
                <a:ea typeface="汉仪黑荔枝体简" panose="00020600040101010101" pitchFamily="18" charset="-122"/>
              </a:rPr>
              <a:t>GV: </a:t>
            </a:r>
            <a:r>
              <a:rPr lang="en-US" altLang="zh-CN" sz="2000" dirty="0" err="1">
                <a:solidFill>
                  <a:schemeClr val="bg1"/>
                </a:solidFill>
                <a:ea typeface="汉仪黑荔枝体简" panose="00020600040101010101" pitchFamily="18" charset="-122"/>
              </a:rPr>
              <a:t>Nguyễn</a:t>
            </a:r>
            <a:r>
              <a:rPr lang="en-US" altLang="zh-CN" sz="2000" dirty="0">
                <a:solidFill>
                  <a:schemeClr val="bg1"/>
                </a:solidFill>
                <a:ea typeface="汉仪黑荔枝体简" panose="00020600040101010101" pitchFamily="18" charset="-122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ea typeface="汉仪黑荔枝体简" panose="00020600040101010101" pitchFamily="18" charset="-122"/>
              </a:rPr>
              <a:t>Hải</a:t>
            </a:r>
            <a:r>
              <a:rPr lang="en-US" altLang="zh-CN" sz="2000" dirty="0">
                <a:solidFill>
                  <a:schemeClr val="bg1"/>
                </a:solidFill>
                <a:ea typeface="汉仪黑荔枝体简" panose="00020600040101010101" pitchFamily="18" charset="-122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ea typeface="汉仪黑荔枝体简" panose="00020600040101010101" pitchFamily="18" charset="-122"/>
              </a:rPr>
              <a:t>Yến</a:t>
            </a:r>
            <a:endParaRPr lang="en-US" altLang="zh-CN" sz="2000" dirty="0">
              <a:solidFill>
                <a:schemeClr val="bg1"/>
              </a:solidFill>
              <a:ea typeface="汉仪黑荔枝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470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723355" y="554335"/>
            <a:ext cx="297389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MỤC TIÊU</a:t>
            </a:r>
          </a:p>
        </p:txBody>
      </p:sp>
      <p:sp>
        <p:nvSpPr>
          <p:cNvPr id="7" name="MH_Entry_1">
            <a:hlinkClick r:id="" action="ppaction://noaction"/>
            <a:extLst>
              <a:ext uri="{FF2B5EF4-FFF2-40B4-BE49-F238E27FC236}">
                <a16:creationId xmlns:a16="http://schemas.microsoft.com/office/drawing/2014/main" id="{6FB56987-FC50-4639-B87E-D2C400F24A9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39432" y="2508451"/>
            <a:ext cx="10341738" cy="1218293"/>
          </a:xfrm>
          <a:prstGeom prst="hexagon">
            <a:avLst>
              <a:gd name="adj" fmla="val 28234"/>
              <a:gd name="vf" fmla="val 115470"/>
            </a:avLst>
          </a:prstGeom>
          <a:solidFill>
            <a:schemeClr val="accent1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000" tIns="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được nội dung các trang trình chiếu</a:t>
            </a:r>
            <a:endParaRPr lang="zh-CN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H_Number_1">
            <a:hlinkClick r:id="" action="ppaction://noaction"/>
            <a:extLst>
              <a:ext uri="{FF2B5EF4-FFF2-40B4-BE49-F238E27FC236}">
                <a16:creationId xmlns:a16="http://schemas.microsoft.com/office/drawing/2014/main" id="{65E1A091-D3DD-4D9C-AA4C-04380B32D1B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201347" y="2511395"/>
            <a:ext cx="1246497" cy="1215349"/>
          </a:xfrm>
          <a:custGeom>
            <a:avLst/>
            <a:gdLst>
              <a:gd name="connsiteX0" fmla="*/ 93305 w 373220"/>
              <a:gd name="connsiteY0" fmla="*/ 0 h 323217"/>
              <a:gd name="connsiteX1" fmla="*/ 279915 w 373220"/>
              <a:gd name="connsiteY1" fmla="*/ 0 h 323217"/>
              <a:gd name="connsiteX2" fmla="*/ 373220 w 373220"/>
              <a:gd name="connsiteY2" fmla="*/ 161609 h 323217"/>
              <a:gd name="connsiteX3" fmla="*/ 279915 w 373220"/>
              <a:gd name="connsiteY3" fmla="*/ 323217 h 323217"/>
              <a:gd name="connsiteX4" fmla="*/ 93306 w 373220"/>
              <a:gd name="connsiteY4" fmla="*/ 323216 h 323217"/>
              <a:gd name="connsiteX5" fmla="*/ 0 w 373220"/>
              <a:gd name="connsiteY5" fmla="*/ 161608 h 323217"/>
              <a:gd name="connsiteX6" fmla="*/ 93305 w 373220"/>
              <a:gd name="connsiteY6" fmla="*/ 0 h 32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20" h="323217">
                <a:moveTo>
                  <a:pt x="93305" y="0"/>
                </a:moveTo>
                <a:lnTo>
                  <a:pt x="279915" y="0"/>
                </a:lnTo>
                <a:lnTo>
                  <a:pt x="373220" y="161609"/>
                </a:lnTo>
                <a:lnTo>
                  <a:pt x="279915" y="323217"/>
                </a:lnTo>
                <a:lnTo>
                  <a:pt x="93306" y="323216"/>
                </a:lnTo>
                <a:lnTo>
                  <a:pt x="0" y="161608"/>
                </a:lnTo>
                <a:lnTo>
                  <a:pt x="93305" y="0"/>
                </a:lnTo>
                <a:close/>
              </a:path>
            </a:pathLst>
          </a:custGeom>
          <a:solidFill>
            <a:schemeClr val="accent1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altLang="zh-CN" sz="6000" dirty="0">
                <a:solidFill>
                  <a:srgbClr val="FFFFFF"/>
                </a:solidFill>
                <a:ea typeface="华文细黑" panose="02010600040101010101" pitchFamily="2" charset="-122"/>
              </a:rPr>
              <a:t>1</a:t>
            </a:r>
            <a:endParaRPr lang="zh-CN" altLang="en-US" sz="6000" dirty="0">
              <a:solidFill>
                <a:srgbClr val="FFFFFF"/>
              </a:solidFill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023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/>
          <p:cNvSpPr txBox="1"/>
          <p:nvPr/>
        </p:nvSpPr>
        <p:spPr>
          <a:xfrm>
            <a:off x="1930275" y="253207"/>
            <a:ext cx="242887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500" b="1" dirty="0">
                <a:solidFill>
                  <a:srgbClr val="002060"/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NỘI DUNG</a:t>
            </a:r>
            <a:endParaRPr lang="zh-CN" altLang="en-US" sz="3500" b="1" dirty="0">
              <a:solidFill>
                <a:srgbClr val="002060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3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583" y="3960758"/>
            <a:ext cx="1134263" cy="1290373"/>
          </a:xfrm>
          <a:prstGeom prst="rect">
            <a:avLst/>
          </a:prstGeom>
        </p:spPr>
      </p:pic>
      <p:pic>
        <p:nvPicPr>
          <p:cNvPr id="4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6858" y="1723697"/>
            <a:ext cx="962268" cy="1269368"/>
          </a:xfrm>
          <a:prstGeom prst="rect">
            <a:avLst/>
          </a:prstGeom>
        </p:spPr>
      </p:pic>
      <p:sp>
        <p:nvSpPr>
          <p:cNvPr id="5" name="任意多边形: 形状 19"/>
          <p:cNvSpPr/>
          <p:nvPr/>
        </p:nvSpPr>
        <p:spPr>
          <a:xfrm>
            <a:off x="3232297" y="2479432"/>
            <a:ext cx="6081824" cy="2126512"/>
          </a:xfrm>
          <a:custGeom>
            <a:avLst/>
            <a:gdLst>
              <a:gd name="connsiteX0" fmla="*/ 0 w 6081824"/>
              <a:gd name="connsiteY0" fmla="*/ 2126512 h 2126512"/>
              <a:gd name="connsiteX1" fmla="*/ 1244010 w 6081824"/>
              <a:gd name="connsiteY1" fmla="*/ 1073889 h 2126512"/>
              <a:gd name="connsiteX2" fmla="*/ 2573079 w 6081824"/>
              <a:gd name="connsiteY2" fmla="*/ 1531089 h 2126512"/>
              <a:gd name="connsiteX3" fmla="*/ 3817089 w 6081824"/>
              <a:gd name="connsiteY3" fmla="*/ 372140 h 2126512"/>
              <a:gd name="connsiteX4" fmla="*/ 5039833 w 6081824"/>
              <a:gd name="connsiteY4" fmla="*/ 786810 h 2126512"/>
              <a:gd name="connsiteX5" fmla="*/ 6081824 w 6081824"/>
              <a:gd name="connsiteY5" fmla="*/ 0 h 212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1824" h="2126512">
                <a:moveTo>
                  <a:pt x="0" y="2126512"/>
                </a:moveTo>
                <a:cubicBezTo>
                  <a:pt x="407582" y="1649819"/>
                  <a:pt x="815164" y="1173126"/>
                  <a:pt x="1244010" y="1073889"/>
                </a:cubicBezTo>
                <a:cubicBezTo>
                  <a:pt x="1672856" y="974652"/>
                  <a:pt x="2144233" y="1648047"/>
                  <a:pt x="2573079" y="1531089"/>
                </a:cubicBezTo>
                <a:cubicBezTo>
                  <a:pt x="3001926" y="1414131"/>
                  <a:pt x="3405963" y="496186"/>
                  <a:pt x="3817089" y="372140"/>
                </a:cubicBezTo>
                <a:cubicBezTo>
                  <a:pt x="4228215" y="248094"/>
                  <a:pt x="4662377" y="848833"/>
                  <a:pt x="5039833" y="786810"/>
                </a:cubicBezTo>
                <a:cubicBezTo>
                  <a:pt x="5417289" y="724787"/>
                  <a:pt x="5749556" y="362393"/>
                  <a:pt x="6081824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20"/>
          <p:cNvSpPr/>
          <p:nvPr/>
        </p:nvSpPr>
        <p:spPr>
          <a:xfrm>
            <a:off x="4281123" y="3250588"/>
            <a:ext cx="584200" cy="584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/>
              <a:t>1</a:t>
            </a:r>
            <a:endParaRPr lang="zh-CN" altLang="en-US" sz="4000" dirty="0"/>
          </a:p>
        </p:txBody>
      </p:sp>
      <p:sp>
        <p:nvSpPr>
          <p:cNvPr id="7" name="椭圆 21"/>
          <p:cNvSpPr/>
          <p:nvPr/>
        </p:nvSpPr>
        <p:spPr>
          <a:xfrm>
            <a:off x="5981109" y="3429000"/>
            <a:ext cx="584200" cy="584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/>
              <a:t>2</a:t>
            </a:r>
            <a:endParaRPr lang="zh-CN" altLang="en-US" sz="4000" dirty="0"/>
          </a:p>
        </p:txBody>
      </p:sp>
      <p:sp>
        <p:nvSpPr>
          <p:cNvPr id="8" name="椭圆 22"/>
          <p:cNvSpPr/>
          <p:nvPr/>
        </p:nvSpPr>
        <p:spPr>
          <a:xfrm>
            <a:off x="7531100" y="2700965"/>
            <a:ext cx="584200" cy="58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/>
              <a:t>3</a:t>
            </a:r>
            <a:endParaRPr lang="zh-CN" altLang="en-US" sz="4000" dirty="0"/>
          </a:p>
        </p:txBody>
      </p:sp>
      <p:grpSp>
        <p:nvGrpSpPr>
          <p:cNvPr id="9" name="组合 23"/>
          <p:cNvGrpSpPr/>
          <p:nvPr/>
        </p:nvGrpSpPr>
        <p:grpSpPr>
          <a:xfrm>
            <a:off x="1381076" y="1855969"/>
            <a:ext cx="3676559" cy="1323439"/>
            <a:chOff x="8602473" y="3609022"/>
            <a:chExt cx="2834119" cy="1323439"/>
          </a:xfrm>
        </p:grpSpPr>
        <p:sp>
          <p:nvSpPr>
            <p:cNvPr id="10" name="TextBox 19"/>
            <p:cNvSpPr txBox="1"/>
            <p:nvPr/>
          </p:nvSpPr>
          <p:spPr>
            <a:xfrm>
              <a:off x="8677092" y="3609022"/>
              <a:ext cx="25948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pPr algn="ctr"/>
              <a:r>
                <a:rPr lang="vi-VN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thao tác trình chiếu</a:t>
              </a:r>
              <a:endPara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25"/>
            <p:cNvSpPr txBox="1"/>
            <p:nvPr/>
          </p:nvSpPr>
          <p:spPr>
            <a:xfrm>
              <a:off x="8602473" y="3971012"/>
              <a:ext cx="28341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en-US" altLang="zh-CN" sz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2" name="组合 26"/>
          <p:cNvGrpSpPr/>
          <p:nvPr/>
        </p:nvGrpSpPr>
        <p:grpSpPr>
          <a:xfrm>
            <a:off x="5884087" y="4235468"/>
            <a:ext cx="6081824" cy="1323439"/>
            <a:chOff x="8602472" y="3626462"/>
            <a:chExt cx="3800765" cy="1323439"/>
          </a:xfrm>
        </p:grpSpPr>
        <p:sp>
          <p:nvSpPr>
            <p:cNvPr id="13" name="TextBox 19"/>
            <p:cNvSpPr txBox="1"/>
            <p:nvPr/>
          </p:nvSpPr>
          <p:spPr>
            <a:xfrm>
              <a:off x="8602472" y="3626462"/>
              <a:ext cx="38007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vi-VN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hoạt động thuyết trình với bài trình chiếu</a:t>
              </a:r>
              <a:endPara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28"/>
            <p:cNvSpPr txBox="1"/>
            <p:nvPr/>
          </p:nvSpPr>
          <p:spPr>
            <a:xfrm>
              <a:off x="8602473" y="3971012"/>
              <a:ext cx="28341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endParaRPr lang="en-US" altLang="zh-CN" sz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5" name="组合 29"/>
          <p:cNvGrpSpPr/>
          <p:nvPr/>
        </p:nvGrpSpPr>
        <p:grpSpPr>
          <a:xfrm>
            <a:off x="5189359" y="1913179"/>
            <a:ext cx="3334005" cy="789751"/>
            <a:chOff x="8102587" y="3458260"/>
            <a:chExt cx="3334005" cy="789751"/>
          </a:xfrm>
        </p:grpSpPr>
        <p:sp>
          <p:nvSpPr>
            <p:cNvPr id="16" name="TextBox 19"/>
            <p:cNvSpPr txBox="1"/>
            <p:nvPr/>
          </p:nvSpPr>
          <p:spPr>
            <a:xfrm>
              <a:off x="8102587" y="3458260"/>
              <a:ext cx="32414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pPr algn="r"/>
              <a:r>
                <a:rPr lang="en-US" altLang="zh-CN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altLang="zh-CN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endPara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文本框 31"/>
            <p:cNvSpPr txBox="1"/>
            <p:nvPr/>
          </p:nvSpPr>
          <p:spPr>
            <a:xfrm>
              <a:off x="8602473" y="3971012"/>
              <a:ext cx="28341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endParaRPr lang="en-US" altLang="zh-CN" sz="12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096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30275" y="253207"/>
            <a:ext cx="253466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NỘI DUNG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41858" y="1080746"/>
            <a:ext cx="11549437" cy="1190364"/>
            <a:chOff x="3575050" y="2760925"/>
            <a:chExt cx="11788902" cy="1190364"/>
          </a:xfrm>
        </p:grpSpPr>
        <p:sp>
          <p:nvSpPr>
            <p:cNvPr id="4" name="椭圆 13"/>
            <p:cNvSpPr/>
            <p:nvPr>
              <p:custDataLst>
                <p:tags r:id="rId1"/>
              </p:custDataLst>
            </p:nvPr>
          </p:nvSpPr>
          <p:spPr>
            <a:xfrm>
              <a:off x="3575050" y="2906714"/>
              <a:ext cx="1042988" cy="104457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prstClr val="black"/>
                </a:solidFill>
                <a:latin typeface="Impact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" name="椭圆 14"/>
            <p:cNvSpPr/>
            <p:nvPr>
              <p:custDataLst>
                <p:tags r:id="rId2"/>
              </p:custDataLst>
            </p:nvPr>
          </p:nvSpPr>
          <p:spPr>
            <a:xfrm>
              <a:off x="3663950" y="2997201"/>
              <a:ext cx="865188" cy="863600"/>
            </a:xfrm>
            <a:prstGeom prst="ellipse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4400" kern="0" dirty="0">
                  <a:solidFill>
                    <a:prstClr val="white"/>
                  </a:solidFill>
                  <a:latin typeface="Impact" pitchFamily="34" charset="0"/>
                  <a:ea typeface="宋体" panose="02010600030101010101" pitchFamily="2" charset="-122"/>
                </a:rPr>
                <a:t>1</a:t>
              </a:r>
              <a:endParaRPr lang="zh-CN" altLang="en-US" sz="4400" kern="0" dirty="0">
                <a:solidFill>
                  <a:prstClr val="white"/>
                </a:solidFill>
                <a:latin typeface="Impact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6" name="直接连接符 16"/>
            <p:cNvCxnSpPr>
              <a:cxnSpLocks noChangeShapeType="1"/>
              <a:stCxn id="4" idx="6"/>
            </p:cNvCxnSpPr>
            <p:nvPr>
              <p:custDataLst>
                <p:tags r:id="rId3"/>
              </p:custDataLst>
            </p:nvPr>
          </p:nvCxnSpPr>
          <p:spPr bwMode="auto">
            <a:xfrm>
              <a:off x="4618038" y="3429002"/>
              <a:ext cx="7313737" cy="0"/>
            </a:xfrm>
            <a:prstGeom prst="line">
              <a:avLst/>
            </a:prstGeom>
            <a:noFill/>
            <a:ln w="28575" algn="ctr">
              <a:solidFill>
                <a:schemeClr val="accent1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7" name="组合 16"/>
            <p:cNvGrpSpPr/>
            <p:nvPr/>
          </p:nvGrpSpPr>
          <p:grpSpPr>
            <a:xfrm>
              <a:off x="4706938" y="2760925"/>
              <a:ext cx="10657014" cy="984885"/>
              <a:chOff x="8405622" y="3263126"/>
              <a:chExt cx="10657014" cy="984885"/>
            </a:xfrm>
          </p:grpSpPr>
          <p:sp>
            <p:nvSpPr>
              <p:cNvPr id="8" name="TextBox 19"/>
              <p:cNvSpPr txBox="1"/>
              <p:nvPr/>
            </p:nvSpPr>
            <p:spPr>
              <a:xfrm>
                <a:off x="8405622" y="3263126"/>
                <a:ext cx="106570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>
                  <a:defRPr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ngraversGothic BT" panose="020B0507020203020204" pitchFamily="34" charset="0"/>
                  </a:defRPr>
                </a:lvl1pPr>
              </a:lstStyle>
              <a:p>
                <a:r>
                  <a:rPr lang="vi-VN" sz="4000" dirty="0">
                    <a:solidFill>
                      <a:srgbClr val="40101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 thao tác trình chiếu</a:t>
                </a:r>
                <a:endParaRPr lang="en-US" sz="4000" dirty="0">
                  <a:solidFill>
                    <a:srgbClr val="40101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文本框 18"/>
              <p:cNvSpPr txBox="1"/>
              <p:nvPr/>
            </p:nvSpPr>
            <p:spPr>
              <a:xfrm>
                <a:off x="8602473" y="3971012"/>
                <a:ext cx="33988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endParaRPr lang="en-US" altLang="zh-CN" sz="12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pic>
        <p:nvPicPr>
          <p:cNvPr id="10" name="图片 2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473EC1DC-0D85-4521-BA52-71FCFB98B2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87" y="4241315"/>
            <a:ext cx="1401346" cy="2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1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016" y="971946"/>
            <a:ext cx="9374945" cy="5886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rgbClr val="002060"/>
                </a:solidFill>
              </a:rPr>
              <a:t>Em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mở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bài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trình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chiếu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sẵn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có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rồi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thực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hiện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theo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những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bước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sau</a:t>
            </a:r>
            <a:r>
              <a:rPr lang="en-US" b="1" dirty="0">
                <a:solidFill>
                  <a:srgbClr val="002060"/>
                </a:solidFill>
              </a:rPr>
              <a:t>:</a:t>
            </a:r>
          </a:p>
          <a:p>
            <a:pPr marL="0" indent="0">
              <a:buNone/>
            </a:pPr>
            <a:r>
              <a:rPr lang="en-US" b="1" u="sng" dirty="0" err="1">
                <a:solidFill>
                  <a:srgbClr val="FF0000"/>
                </a:solidFill>
              </a:rPr>
              <a:t>Cách</a:t>
            </a:r>
            <a:r>
              <a:rPr lang="en-US" b="1" u="sng" dirty="0">
                <a:solidFill>
                  <a:srgbClr val="FF0000"/>
                </a:solidFill>
              </a:rPr>
              <a:t> 1:</a:t>
            </a:r>
          </a:p>
          <a:p>
            <a:pPr>
              <a:buFont typeface="Webdings" panose="05030102010509060703" pitchFamily="18" charset="2"/>
              <a:buChar char="ö"/>
            </a:pPr>
            <a:r>
              <a:rPr lang="en-US" dirty="0" err="1"/>
              <a:t>Bước</a:t>
            </a:r>
            <a:r>
              <a:rPr lang="en-US" dirty="0"/>
              <a:t> 1: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Slide Show</a:t>
            </a:r>
            <a:r>
              <a:rPr lang="en-US" dirty="0"/>
              <a:t>.</a:t>
            </a:r>
          </a:p>
          <a:p>
            <a:pPr>
              <a:buFont typeface="Webdings" panose="05030102010509060703" pitchFamily="18" charset="2"/>
              <a:buChar char="ö"/>
            </a:pPr>
            <a:r>
              <a:rPr lang="en-US" dirty="0" err="1"/>
              <a:t>Bước</a:t>
            </a:r>
            <a:r>
              <a:rPr lang="en-US" dirty="0"/>
              <a:t> 2: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From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Beginning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pPr>
              <a:buFont typeface="Webdings" panose="05030102010509060703" pitchFamily="18" charset="2"/>
              <a:buChar char="ö"/>
            </a:pPr>
            <a:r>
              <a:rPr lang="en-US" dirty="0" err="1"/>
              <a:t>Bước</a:t>
            </a:r>
            <a:r>
              <a:rPr lang="en-US" dirty="0"/>
              <a:t> 3: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       </a:t>
            </a:r>
            <a:r>
              <a:rPr lang="en-US" dirty="0" err="1"/>
              <a:t>để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 err="1"/>
              <a:t>lùi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.</a:t>
            </a:r>
          </a:p>
          <a:p>
            <a:pPr>
              <a:lnSpc>
                <a:spcPct val="100000"/>
              </a:lnSpc>
              <a:buFont typeface="Webdings" panose="05030102010509060703" pitchFamily="18" charset="2"/>
              <a:buChar char="ö"/>
            </a:pPr>
            <a:r>
              <a:rPr lang="en-US" dirty="0" err="1"/>
              <a:t>Bước</a:t>
            </a:r>
            <a:r>
              <a:rPr lang="en-US" dirty="0"/>
              <a:t> 4: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ESC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 err="1"/>
              <a:t>chế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618" y="2293034"/>
            <a:ext cx="6630325" cy="30960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44333" y="2391508"/>
            <a:ext cx="1069144" cy="450167"/>
          </a:xfrm>
          <a:prstGeom prst="rect">
            <a:avLst/>
          </a:prstGeom>
          <a:noFill/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722618" y="2729131"/>
            <a:ext cx="650047" cy="787791"/>
          </a:xfrm>
          <a:prstGeom prst="rect">
            <a:avLst/>
          </a:prstGeom>
          <a:noFill/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795" y="2652665"/>
            <a:ext cx="4786682" cy="3233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813" y="3383919"/>
            <a:ext cx="428571" cy="4571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19" y="3950265"/>
            <a:ext cx="523810" cy="4666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98745" y="4233286"/>
            <a:ext cx="1535946" cy="13518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692738" y="4183599"/>
            <a:ext cx="1535946" cy="13518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7B209ED-B71F-4790-8A51-4FD36C6C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68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6C6F0-88A7-4BEA-8EA1-BC851406B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F8DDE-6790-4C57-964B-3D39BCE00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C85657-7323-45FB-96B0-57EE8F151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4" t="36951" r="10251" b="11158"/>
          <a:stretch/>
        </p:blipFill>
        <p:spPr>
          <a:xfrm>
            <a:off x="-92465" y="1121898"/>
            <a:ext cx="12376930" cy="46142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73B588-37F0-46D2-8522-DF4971DC711E}"/>
              </a:ext>
            </a:extLst>
          </p:cNvPr>
          <p:cNvSpPr/>
          <p:nvPr/>
        </p:nvSpPr>
        <p:spPr>
          <a:xfrm>
            <a:off x="-1" y="1448972"/>
            <a:ext cx="1166703" cy="8931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9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488" y="1165403"/>
            <a:ext cx="5331657" cy="51931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 err="1">
                <a:solidFill>
                  <a:srgbClr val="FF0000"/>
                </a:solidFill>
              </a:rPr>
              <a:t>Cách</a:t>
            </a:r>
            <a:r>
              <a:rPr lang="en-US" b="1" u="sng" dirty="0">
                <a:solidFill>
                  <a:srgbClr val="FF0000"/>
                </a:solidFill>
              </a:rPr>
              <a:t> 2: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"/>
            </a:pPr>
            <a:r>
              <a:rPr lang="en-US" sz="3200" dirty="0" err="1"/>
              <a:t>Bước</a:t>
            </a:r>
            <a:r>
              <a:rPr lang="en-US" sz="3200" dirty="0"/>
              <a:t> 1: </a:t>
            </a:r>
            <a:r>
              <a:rPr lang="en-US" sz="3200" dirty="0" err="1"/>
              <a:t>Nhấn</a:t>
            </a:r>
            <a:r>
              <a:rPr lang="en-US" sz="3200" dirty="0"/>
              <a:t> </a:t>
            </a:r>
            <a:r>
              <a:rPr lang="en-US" sz="3200" dirty="0" err="1"/>
              <a:t>phím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F5</a:t>
            </a:r>
            <a:r>
              <a:rPr lang="en-US" sz="3200" dirty="0"/>
              <a:t>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"/>
            </a:pPr>
            <a:r>
              <a:rPr lang="en-US" sz="3200" dirty="0" err="1"/>
              <a:t>Bước</a:t>
            </a:r>
            <a:r>
              <a:rPr lang="en-US" sz="3200" dirty="0"/>
              <a:t> 2: </a:t>
            </a:r>
            <a:r>
              <a:rPr lang="en-US" sz="3200" dirty="0" err="1"/>
              <a:t>Nháy</a:t>
            </a:r>
            <a:r>
              <a:rPr lang="en-US" sz="3200" dirty="0"/>
              <a:t> </a:t>
            </a:r>
            <a:r>
              <a:rPr lang="en-US" sz="3200" dirty="0" err="1"/>
              <a:t>nút</a:t>
            </a:r>
            <a:r>
              <a:rPr lang="en-US" sz="3200" dirty="0"/>
              <a:t> </a:t>
            </a:r>
            <a:r>
              <a:rPr lang="en-US" sz="3200" dirty="0" err="1"/>
              <a:t>trái</a:t>
            </a:r>
            <a:r>
              <a:rPr lang="en-US" sz="3200" dirty="0"/>
              <a:t> </a:t>
            </a:r>
            <a:r>
              <a:rPr lang="en-US" sz="3200" dirty="0" err="1"/>
              <a:t>chuột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trang</a:t>
            </a:r>
            <a:r>
              <a:rPr lang="en-US" sz="3200" dirty="0"/>
              <a:t>.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J"/>
            </a:pPr>
            <a:r>
              <a:rPr lang="en-US" sz="3200" dirty="0" err="1"/>
              <a:t>Bước</a:t>
            </a:r>
            <a:r>
              <a:rPr lang="en-US" sz="3200" dirty="0"/>
              <a:t> 3: </a:t>
            </a:r>
            <a:r>
              <a:rPr lang="en-US" sz="3200" dirty="0" err="1"/>
              <a:t>Nhấn</a:t>
            </a:r>
            <a:r>
              <a:rPr lang="en-US" sz="3200" dirty="0"/>
              <a:t> </a:t>
            </a:r>
            <a:r>
              <a:rPr lang="en-US" sz="3200" dirty="0" err="1"/>
              <a:t>phím</a:t>
            </a:r>
            <a:r>
              <a:rPr lang="vi-VN" sz="3200" dirty="0"/>
              <a:t> </a:t>
            </a:r>
            <a:r>
              <a:rPr lang="vi-VN" sz="3200" dirty="0">
                <a:solidFill>
                  <a:srgbClr val="FF0000"/>
                </a:solidFill>
              </a:rPr>
              <a:t>ESC</a:t>
            </a:r>
            <a:r>
              <a:rPr lang="en-US" sz="3200" dirty="0"/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tắt</a:t>
            </a:r>
            <a:r>
              <a:rPr lang="en-US" sz="3200" dirty="0"/>
              <a:t> </a:t>
            </a:r>
            <a:r>
              <a:rPr lang="en-US" sz="3200" dirty="0" err="1"/>
              <a:t>chế</a:t>
            </a:r>
            <a:r>
              <a:rPr lang="en-US" sz="3200" dirty="0"/>
              <a:t> </a:t>
            </a:r>
            <a:r>
              <a:rPr lang="en-US" sz="3200" dirty="0" err="1"/>
              <a:t>độ</a:t>
            </a:r>
            <a:r>
              <a:rPr lang="en-US" sz="3200" dirty="0"/>
              <a:t> </a:t>
            </a:r>
            <a:r>
              <a:rPr lang="en-US" sz="3200" dirty="0" err="1"/>
              <a:t>trình</a:t>
            </a:r>
            <a:r>
              <a:rPr lang="en-US" sz="3200" dirty="0"/>
              <a:t> </a:t>
            </a:r>
            <a:r>
              <a:rPr lang="en-US" sz="3200" dirty="0" err="1"/>
              <a:t>chiếu</a:t>
            </a:r>
            <a:r>
              <a:rPr lang="en-US" sz="3200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825" y="1259480"/>
            <a:ext cx="8120958" cy="28404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28706" y="1359714"/>
            <a:ext cx="548640" cy="4501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66825" y="1373780"/>
            <a:ext cx="548640" cy="4501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66" y="1453791"/>
            <a:ext cx="3138121" cy="42388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36355" y="2600155"/>
            <a:ext cx="1057156" cy="14997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2CF12AD-09A3-4597-B42B-4DE39E29B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065210-5055-42BE-AA08-B0602743B7E3}"/>
              </a:ext>
            </a:extLst>
          </p:cNvPr>
          <p:cNvSpPr txBox="1"/>
          <p:nvPr/>
        </p:nvSpPr>
        <p:spPr>
          <a:xfrm>
            <a:off x="309488" y="4947792"/>
            <a:ext cx="1540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i="1" dirty="0">
                <a:solidFill>
                  <a:srgbClr val="FF0000"/>
                </a:solidFill>
              </a:rPr>
              <a:t>Lưu ý</a:t>
            </a:r>
            <a:r>
              <a:rPr lang="vi-VN" b="1" dirty="0">
                <a:solidFill>
                  <a:srgbClr val="FF0000"/>
                </a:solidFill>
              </a:rPr>
              <a:t>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17436F-7091-469E-BEE7-3DDA243050AC}"/>
              </a:ext>
            </a:extLst>
          </p:cNvPr>
          <p:cNvSpPr txBox="1"/>
          <p:nvPr/>
        </p:nvSpPr>
        <p:spPr>
          <a:xfrm>
            <a:off x="1079891" y="5593983"/>
            <a:ext cx="8848037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Nhấn phím Shift + F5 để bắt đầu trình chiếu từ trang được chọn.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2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/>
          <p:nvPr/>
        </p:nvGrpSpPr>
        <p:grpSpPr>
          <a:xfrm>
            <a:off x="755650" y="816302"/>
            <a:ext cx="10851252" cy="1202047"/>
            <a:chOff x="3575050" y="2749242"/>
            <a:chExt cx="9982453" cy="1202047"/>
          </a:xfrm>
        </p:grpSpPr>
        <p:sp>
          <p:nvSpPr>
            <p:cNvPr id="3" name="椭圆 13"/>
            <p:cNvSpPr/>
            <p:nvPr>
              <p:custDataLst>
                <p:tags r:id="rId1"/>
              </p:custDataLst>
            </p:nvPr>
          </p:nvSpPr>
          <p:spPr>
            <a:xfrm>
              <a:off x="3575050" y="2906714"/>
              <a:ext cx="1042988" cy="104457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椭圆 14"/>
            <p:cNvSpPr/>
            <p:nvPr>
              <p:custDataLst>
                <p:tags r:id="rId2"/>
              </p:custDataLst>
            </p:nvPr>
          </p:nvSpPr>
          <p:spPr>
            <a:xfrm>
              <a:off x="3663950" y="2997200"/>
              <a:ext cx="865188" cy="863600"/>
            </a:xfrm>
            <a:prstGeom prst="ellipse">
              <a:avLst/>
            </a:prstGeom>
            <a:solidFill>
              <a:schemeClr val="accent2"/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itchFamily="34" charset="0"/>
                  <a:ea typeface="宋体" panose="02010600030101010101" pitchFamily="2" charset="-122"/>
                  <a:cs typeface="+mn-cs"/>
                </a:rPr>
                <a:t>2</a:t>
              </a: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5" name="直接连接符 16"/>
            <p:cNvCxnSpPr>
              <a:cxnSpLocks noChangeShapeType="1"/>
              <a:stCxn id="3" idx="6"/>
            </p:cNvCxnSpPr>
            <p:nvPr>
              <p:custDataLst>
                <p:tags r:id="rId3"/>
              </p:custDataLst>
            </p:nvPr>
          </p:nvCxnSpPr>
          <p:spPr bwMode="auto">
            <a:xfrm flipV="1">
              <a:off x="4618038" y="3429001"/>
              <a:ext cx="8457882" cy="1"/>
            </a:xfrm>
            <a:prstGeom prst="line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6" name="组合 16"/>
            <p:cNvGrpSpPr/>
            <p:nvPr/>
          </p:nvGrpSpPr>
          <p:grpSpPr>
            <a:xfrm>
              <a:off x="4730051" y="2749242"/>
              <a:ext cx="8827452" cy="996568"/>
              <a:chOff x="8428735" y="3251443"/>
              <a:chExt cx="8827452" cy="996568"/>
            </a:xfrm>
          </p:grpSpPr>
          <p:sp>
            <p:nvSpPr>
              <p:cNvPr id="7" name="TextBox 19"/>
              <p:cNvSpPr txBox="1"/>
              <p:nvPr/>
            </p:nvSpPr>
            <p:spPr>
              <a:xfrm>
                <a:off x="8428735" y="3251443"/>
                <a:ext cx="882745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>
                  <a:defRPr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ngraversGothic BT" panose="020B0507020203020204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Hoạt động thuyết trình với bài trình chiếu.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文本框 18"/>
              <p:cNvSpPr txBox="1"/>
              <p:nvPr/>
            </p:nvSpPr>
            <p:spPr>
              <a:xfrm>
                <a:off x="8602473" y="3971012"/>
                <a:ext cx="33988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10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888" y="4128094"/>
            <a:ext cx="1377286" cy="2072328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1174" y="4127072"/>
            <a:ext cx="1401346" cy="2073350"/>
          </a:xfrm>
          <a:prstGeom prst="rect">
            <a:avLst/>
          </a:prstGeom>
        </p:spPr>
      </p:pic>
      <p:pic>
        <p:nvPicPr>
          <p:cNvPr id="12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852287" y="1795511"/>
            <a:ext cx="5858002" cy="2052655"/>
          </a:xfrm>
          <a:prstGeom prst="rect">
            <a:avLst/>
          </a:prstGeom>
        </p:spPr>
      </p:pic>
      <p:sp>
        <p:nvSpPr>
          <p:cNvPr id="13" name="文本框 5"/>
          <p:cNvSpPr txBox="1"/>
          <p:nvPr/>
        </p:nvSpPr>
        <p:spPr>
          <a:xfrm>
            <a:off x="2011174" y="2288441"/>
            <a:ext cx="4389626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gì để thuyết trình với bài trình chiếu?</a:t>
            </a:r>
            <a:endParaRPr lang="en-US" altLang="zh-C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5">
            <a:extLst>
              <a:ext uri="{FF2B5EF4-FFF2-40B4-BE49-F238E27FC236}">
                <a16:creationId xmlns:a16="http://schemas.microsoft.com/office/drawing/2014/main" id="{49B675F9-6673-4B4E-8F65-EFC52D523DA7}"/>
              </a:ext>
            </a:extLst>
          </p:cNvPr>
          <p:cNvSpPr txBox="1"/>
          <p:nvPr/>
        </p:nvSpPr>
        <p:spPr>
          <a:xfrm>
            <a:off x="6710289" y="2288441"/>
            <a:ext cx="4487593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indent="-571500">
              <a:buFontTx/>
              <a:buChar char="-"/>
            </a:pPr>
            <a:r>
              <a:rPr lang="vi-V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trình chiếu</a:t>
            </a:r>
          </a:p>
          <a:p>
            <a:pPr marL="571500" indent="-571500">
              <a:buFontTx/>
              <a:buChar char="-"/>
            </a:pPr>
            <a:r>
              <a:rPr lang="vi-V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thiết bị trình chiếu</a:t>
            </a:r>
          </a:p>
          <a:p>
            <a:pPr marL="571500" indent="-571500">
              <a:buFontTx/>
              <a:buChar char="-"/>
            </a:pPr>
            <a:r>
              <a:rPr lang="vi-V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thuyết trình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20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9586BD66-529D-483C-B2AE-14E82C580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54" y="1392936"/>
            <a:ext cx="4371218" cy="437121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F250343-6C5B-4CE2-9106-F040059AF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0247"/>
            <a:ext cx="5516940" cy="3100227"/>
          </a:xfrm>
          <a:prstGeom prst="rect">
            <a:avLst/>
          </a:prstGeom>
        </p:spPr>
      </p:pic>
      <p:sp>
        <p:nvSpPr>
          <p:cNvPr id="39" name="文本框 5">
            <a:extLst>
              <a:ext uri="{FF2B5EF4-FFF2-40B4-BE49-F238E27FC236}">
                <a16:creationId xmlns:a16="http://schemas.microsoft.com/office/drawing/2014/main" id="{9A87F205-403E-496F-9D82-FBBFE125D6B3}"/>
              </a:ext>
            </a:extLst>
          </p:cNvPr>
          <p:cNvSpPr txBox="1"/>
          <p:nvPr/>
        </p:nvSpPr>
        <p:spPr>
          <a:xfrm>
            <a:off x="1049509" y="5239016"/>
            <a:ext cx="448759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tính xách tay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文本框 5">
            <a:extLst>
              <a:ext uri="{FF2B5EF4-FFF2-40B4-BE49-F238E27FC236}">
                <a16:creationId xmlns:a16="http://schemas.microsoft.com/office/drawing/2014/main" id="{B1012517-0818-463C-A137-5F4DE6E1AEE3}"/>
              </a:ext>
            </a:extLst>
          </p:cNvPr>
          <p:cNvSpPr txBox="1"/>
          <p:nvPr/>
        </p:nvSpPr>
        <p:spPr>
          <a:xfrm>
            <a:off x="7059639" y="5239016"/>
            <a:ext cx="448759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tính để bàn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本框 5">
            <a:extLst>
              <a:ext uri="{FF2B5EF4-FFF2-40B4-BE49-F238E27FC236}">
                <a16:creationId xmlns:a16="http://schemas.microsoft.com/office/drawing/2014/main" id="{392CA808-245A-46B1-930C-26343C37A1F7}"/>
              </a:ext>
            </a:extLst>
          </p:cNvPr>
          <p:cNvSpPr txBox="1"/>
          <p:nvPr/>
        </p:nvSpPr>
        <p:spPr>
          <a:xfrm>
            <a:off x="2222695" y="570626"/>
            <a:ext cx="727299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 trình trước một nhóm người nghe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30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6706" y="804441"/>
            <a:ext cx="8398588" cy="5249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840920" y="2828836"/>
            <a:ext cx="8510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7200" b="1" i="0" u="none" strike="noStrike" kern="1200" cap="none" spc="0" normalizeH="0" noProof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7200" b="1" i="0" u="none" strike="noStrike" kern="1200" cap="none" spc="0" normalizeH="0" baseline="0" noProof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399" y="-670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0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3D796A-53E9-422E-8BB3-A8015D403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40" y="2750160"/>
            <a:ext cx="39751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F5085B-33E2-487D-8100-9F901F058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43" y="1922555"/>
            <a:ext cx="4065362" cy="3514126"/>
          </a:xfrm>
          <a:prstGeom prst="rect">
            <a:avLst/>
          </a:prstGeom>
        </p:spPr>
      </p:pic>
      <p:sp>
        <p:nvSpPr>
          <p:cNvPr id="5" name="文本框 5">
            <a:extLst>
              <a:ext uri="{FF2B5EF4-FFF2-40B4-BE49-F238E27FC236}">
                <a16:creationId xmlns:a16="http://schemas.microsoft.com/office/drawing/2014/main" id="{6B016A4C-1CF4-4FA2-83DF-57A9B1C76DC7}"/>
              </a:ext>
            </a:extLst>
          </p:cNvPr>
          <p:cNvSpPr txBox="1"/>
          <p:nvPr/>
        </p:nvSpPr>
        <p:spPr>
          <a:xfrm>
            <a:off x="1232389" y="5175071"/>
            <a:ext cx="448759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chiếu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6B370B4-5430-4313-9632-B1D974B71679}"/>
              </a:ext>
            </a:extLst>
          </p:cNvPr>
          <p:cNvSpPr txBox="1"/>
          <p:nvPr/>
        </p:nvSpPr>
        <p:spPr>
          <a:xfrm>
            <a:off x="7912459" y="5175071"/>
            <a:ext cx="448759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 chiếu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16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3A9F9B-E7E7-4771-96CC-D4D1DF19397E}"/>
              </a:ext>
            </a:extLst>
          </p:cNvPr>
          <p:cNvSpPr txBox="1">
            <a:spLocks/>
          </p:cNvSpPr>
          <p:nvPr/>
        </p:nvSpPr>
        <p:spPr>
          <a:xfrm>
            <a:off x="838200" y="1167618"/>
            <a:ext cx="10515600" cy="50093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THUYẾT TRÌNH</a:t>
            </a:r>
          </a:p>
          <a:p>
            <a:pPr>
              <a:buFont typeface="Webdings" panose="05030102010509060703" pitchFamily="18" charset="2"/>
              <a:buChar char=""/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1: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ebdings" panose="05030102010509060703" pitchFamily="18" charset="2"/>
              <a:buChar char="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buFont typeface="Webdings" panose="05030102010509060703" pitchFamily="18" charset="2"/>
              <a:buChar char="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buFont typeface="Webdings" panose="05030102010509060703" pitchFamily="18" charset="2"/>
              <a:buChar char="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ebdings" panose="05030102010509060703" pitchFamily="18" charset="2"/>
              <a:buChar char="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mở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ebdings" panose="05030102010509060703" pitchFamily="18" charset="2"/>
              <a:buChar char="b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62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B8C7B037-33CF-4C2A-B3A9-747DDE5B1B76}"/>
              </a:ext>
            </a:extLst>
          </p:cNvPr>
          <p:cNvGrpSpPr/>
          <p:nvPr/>
        </p:nvGrpSpPr>
        <p:grpSpPr>
          <a:xfrm>
            <a:off x="2169478" y="149013"/>
            <a:ext cx="5041900" cy="1230175"/>
            <a:chOff x="3575050" y="2721114"/>
            <a:chExt cx="5041900" cy="1230175"/>
          </a:xfrm>
        </p:grpSpPr>
        <p:sp>
          <p:nvSpPr>
            <p:cNvPr id="4" name="椭圆 13">
              <a:extLst>
                <a:ext uri="{FF2B5EF4-FFF2-40B4-BE49-F238E27FC236}">
                  <a16:creationId xmlns:a16="http://schemas.microsoft.com/office/drawing/2014/main" id="{36F01550-7502-4B39-9269-6DD9E2E5E38E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575050" y="2906714"/>
              <a:ext cx="1042988" cy="104457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椭圆 14">
              <a:extLst>
                <a:ext uri="{FF2B5EF4-FFF2-40B4-BE49-F238E27FC236}">
                  <a16:creationId xmlns:a16="http://schemas.microsoft.com/office/drawing/2014/main" id="{2F01A276-8831-4931-A221-65DB6C6F7FF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663950" y="2997200"/>
              <a:ext cx="865188" cy="863600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itchFamily="34" charset="0"/>
                  <a:ea typeface="宋体" panose="02010600030101010101" pitchFamily="2" charset="-122"/>
                  <a:cs typeface="+mn-cs"/>
                </a:rPr>
                <a:t>3</a:t>
              </a: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6" name="直接连接符 16">
              <a:extLst>
                <a:ext uri="{FF2B5EF4-FFF2-40B4-BE49-F238E27FC236}">
                  <a16:creationId xmlns:a16="http://schemas.microsoft.com/office/drawing/2014/main" id="{67153311-38D7-41B6-B5A8-3A7676469B23}"/>
                </a:ext>
              </a:extLst>
            </p:cNvPr>
            <p:cNvCxnSpPr>
              <a:cxnSpLocks noChangeShapeType="1"/>
              <a:stCxn id="4" idx="6"/>
            </p:cNvCxnSpPr>
            <p:nvPr>
              <p:custDataLst>
                <p:tags r:id="rId3"/>
              </p:custDataLst>
            </p:nvPr>
          </p:nvCxnSpPr>
          <p:spPr bwMode="auto">
            <a:xfrm>
              <a:off x="4618038" y="3429000"/>
              <a:ext cx="3998912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TextBox 19">
              <a:extLst>
                <a:ext uri="{FF2B5EF4-FFF2-40B4-BE49-F238E27FC236}">
                  <a16:creationId xmlns:a16="http://schemas.microsoft.com/office/drawing/2014/main" id="{8C52C063-20AA-4A94-8841-470F0C6D09D3}"/>
                </a:ext>
              </a:extLst>
            </p:cNvPr>
            <p:cNvSpPr txBox="1"/>
            <p:nvPr/>
          </p:nvSpPr>
          <p:spPr>
            <a:xfrm>
              <a:off x="4903788" y="2721114"/>
              <a:ext cx="37131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Thực</a:t>
              </a:r>
              <a:r>
                <a:rPr kumimoji="0" lang="en-US" altLang="zh-CN" sz="40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hành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3">
            <a:extLst>
              <a:ext uri="{FF2B5EF4-FFF2-40B4-BE49-F238E27FC236}">
                <a16:creationId xmlns:a16="http://schemas.microsoft.com/office/drawing/2014/main" id="{D24BE6B1-89F0-43EB-80CC-83F9B3DC0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73723" y="947385"/>
            <a:ext cx="10747717" cy="4468672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A0A17203-B6FD-41BC-9A1B-5E79F1B2C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828" y="3909152"/>
            <a:ext cx="1901650" cy="2787508"/>
          </a:xfrm>
          <a:prstGeom prst="rect">
            <a:avLst/>
          </a:prstGeom>
        </p:spPr>
      </p:pic>
      <p:sp>
        <p:nvSpPr>
          <p:cNvPr id="11" name="文本框 5">
            <a:extLst>
              <a:ext uri="{FF2B5EF4-FFF2-40B4-BE49-F238E27FC236}">
                <a16:creationId xmlns:a16="http://schemas.microsoft.com/office/drawing/2014/main" id="{06555895-CDA5-4C40-9D29-D2AC5342EC81}"/>
              </a:ext>
            </a:extLst>
          </p:cNvPr>
          <p:cNvSpPr txBox="1"/>
          <p:nvPr/>
        </p:nvSpPr>
        <p:spPr>
          <a:xfrm>
            <a:off x="2461845" y="2087074"/>
            <a:ext cx="9242475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 bài trình chiếu gồm 3 trang có chủ đề </a:t>
            </a:r>
            <a:r>
              <a:rPr lang="vi-VN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đình em </a:t>
            </a:r>
            <a:r>
              <a:rPr lang="vi-VN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gợi ý</a:t>
            </a:r>
          </a:p>
          <a:p>
            <a:r>
              <a:rPr lang="vi-VN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1: Tên chủ đề.</a:t>
            </a:r>
          </a:p>
          <a:p>
            <a:r>
              <a:rPr lang="vi-VN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2: Giới thiệu về các thành viên trong gia đình.</a:t>
            </a:r>
          </a:p>
          <a:p>
            <a:r>
              <a:rPr lang="vi-VN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3: Ghi lời cảm ơn người theo dõi.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94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92D9F684-AEF8-4356-82AA-DA824BF4D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562708" y="-112543"/>
            <a:ext cx="11520677" cy="5739619"/>
          </a:xfrm>
          <a:prstGeom prst="rect">
            <a:avLst/>
          </a:prstGeom>
        </p:spPr>
      </p:pic>
      <p:sp>
        <p:nvSpPr>
          <p:cNvPr id="9" name="文本框 5">
            <a:extLst>
              <a:ext uri="{FF2B5EF4-FFF2-40B4-BE49-F238E27FC236}">
                <a16:creationId xmlns:a16="http://schemas.microsoft.com/office/drawing/2014/main" id="{E7627E62-C449-475F-869A-EDC101E96F9F}"/>
              </a:ext>
            </a:extLst>
          </p:cNvPr>
          <p:cNvSpPr txBox="1"/>
          <p:nvPr/>
        </p:nvSpPr>
        <p:spPr>
          <a:xfrm>
            <a:off x="2222695" y="1413063"/>
            <a:ext cx="9270608" cy="40318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/>
            <a:r>
              <a:rPr lang="vi-VN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soạn bài trình chiếu:</a:t>
            </a:r>
          </a:p>
          <a:p>
            <a:pPr algn="just"/>
            <a:r>
              <a:rPr lang="vi-VN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○ Dự kiến số trang, chọn bố cục từng trang;</a:t>
            </a:r>
          </a:p>
          <a:p>
            <a:pPr algn="just"/>
            <a:r>
              <a:rPr lang="vi-VN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○ Soạn nội dung cho từng trang;</a:t>
            </a:r>
          </a:p>
          <a:p>
            <a:pPr algn="just"/>
            <a:r>
              <a:rPr lang="vi-VN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○Chỉnh sửa (màu nền, kiểu chữ, cỡ chữ,...) nội dung trang;</a:t>
            </a:r>
          </a:p>
          <a:p>
            <a:pPr algn="just"/>
            <a:r>
              <a:rPr lang="vi-VN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○ Thêm các thông tin (ngày tạo, người thực hiện, số thứ tự trang...);</a:t>
            </a:r>
          </a:p>
          <a:p>
            <a:pPr algn="just"/>
            <a:r>
              <a:rPr lang="vi-VN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○ Lưu bài trình chiếu vào thư mục trên máy tính</a:t>
            </a:r>
            <a:endParaRPr lang="en-US" altLang="zh-C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CA386EB6-8B85-4804-B51E-E77BBD9E2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15" y="3542008"/>
            <a:ext cx="1799256" cy="266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2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92D9F684-AEF8-4356-82AA-DA824BF4D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562708" y="-112543"/>
            <a:ext cx="11520677" cy="5739619"/>
          </a:xfrm>
          <a:prstGeom prst="rect">
            <a:avLst/>
          </a:prstGeom>
        </p:spPr>
      </p:pic>
      <p:sp>
        <p:nvSpPr>
          <p:cNvPr id="9" name="文本框 5">
            <a:extLst>
              <a:ext uri="{FF2B5EF4-FFF2-40B4-BE49-F238E27FC236}">
                <a16:creationId xmlns:a16="http://schemas.microsoft.com/office/drawing/2014/main" id="{E7627E62-C449-475F-869A-EDC101E96F9F}"/>
              </a:ext>
            </a:extLst>
          </p:cNvPr>
          <p:cNvSpPr txBox="1"/>
          <p:nvPr/>
        </p:nvSpPr>
        <p:spPr>
          <a:xfrm>
            <a:off x="2166424" y="1849161"/>
            <a:ext cx="9270608" cy="263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spcBef>
                <a:spcPts val="600"/>
              </a:spcBef>
            </a:pPr>
            <a:r>
              <a:rPr lang="vi-VN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♣Em nhấn phím F5 để trình chiếu từ trang trình chiếu đầu tiên. Nhấn phím Shift +F5 để bắt đầu trình chiếu từ trang được chọn.</a:t>
            </a:r>
          </a:p>
          <a:p>
            <a:pPr algn="just">
              <a:spcBef>
                <a:spcPts val="600"/>
              </a:spcBef>
            </a:pPr>
            <a:r>
              <a:rPr lang="vi-VN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♣ Sử dụng các phím mũi tên để chuyển tiếp hoặc lùi lại các trang trình chiếu khi thuyết trình.</a:t>
            </a:r>
            <a:endParaRPr lang="en-US" altLang="zh-C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CA386EB6-8B85-4804-B51E-E77BBD9E2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15" y="3542008"/>
            <a:ext cx="1799256" cy="266289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DF3BF22-08F6-4588-96FB-596CA34B51F7}"/>
              </a:ext>
            </a:extLst>
          </p:cNvPr>
          <p:cNvSpPr txBox="1"/>
          <p:nvPr/>
        </p:nvSpPr>
        <p:spPr>
          <a:xfrm>
            <a:off x="5591291" y="770570"/>
            <a:ext cx="4487593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GHI NHỚ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17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3"/>
          <p:cNvSpPr txBox="1"/>
          <p:nvPr/>
        </p:nvSpPr>
        <p:spPr>
          <a:xfrm>
            <a:off x="2237586" y="1792575"/>
            <a:ext cx="730030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800" b="1" dirty="0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BÀI 5: SỬ DỤNG BÀI TRÌNH CHIẾU ĐỂ THUYẾT TRÌNH</a:t>
            </a:r>
            <a:endParaRPr lang="zh-CN" altLang="en-US" sz="3800" b="1" dirty="0">
              <a:solidFill>
                <a:srgbClr val="DF3427"/>
              </a:solidFill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4" name="直接连接符 8"/>
          <p:cNvCxnSpPr>
            <a:cxnSpLocks/>
          </p:cNvCxnSpPr>
          <p:nvPr/>
        </p:nvCxnSpPr>
        <p:spPr>
          <a:xfrm>
            <a:off x="3457575" y="3211896"/>
            <a:ext cx="527685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11"/>
          <p:cNvSpPr txBox="1"/>
          <p:nvPr/>
        </p:nvSpPr>
        <p:spPr>
          <a:xfrm>
            <a:off x="5452267" y="4195017"/>
            <a:ext cx="3302000" cy="42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chemeClr val="bg1"/>
                </a:solidFill>
                <a:ea typeface="汉仪黑荔枝体简" panose="00020600040101010101" pitchFamily="18" charset="-122"/>
              </a:rPr>
              <a:t>GV: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9159" y="3210691"/>
            <a:ext cx="366544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Tin </a:t>
            </a:r>
            <a:r>
              <a:rPr lang="en-US" sz="30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học</a:t>
            </a:r>
            <a:r>
              <a:rPr lang="en-US" sz="3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0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lớp</a:t>
            </a:r>
            <a:r>
              <a:rPr lang="en-US" sz="3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3</a:t>
            </a:r>
          </a:p>
        </p:txBody>
      </p:sp>
      <p:sp>
        <p:nvSpPr>
          <p:cNvPr id="13" name="矩形: 圆角 10"/>
          <p:cNvSpPr/>
          <p:nvPr/>
        </p:nvSpPr>
        <p:spPr>
          <a:xfrm>
            <a:off x="5528467" y="4018835"/>
            <a:ext cx="3262313" cy="422136"/>
          </a:xfrm>
          <a:prstGeom prst="roundRect">
            <a:avLst>
              <a:gd name="adj" fmla="val 50000"/>
            </a:avLst>
          </a:prstGeom>
          <a:solidFill>
            <a:srgbClr val="08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1"/>
          <p:cNvSpPr txBox="1"/>
          <p:nvPr/>
        </p:nvSpPr>
        <p:spPr>
          <a:xfrm>
            <a:off x="5528467" y="3999071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chemeClr val="bg1"/>
                </a:solidFill>
                <a:ea typeface="汉仪黑荔枝体简" panose="00020600040101010101" pitchFamily="18" charset="-122"/>
              </a:rPr>
              <a:t>GV: </a:t>
            </a:r>
            <a:r>
              <a:rPr lang="en-US" altLang="zh-CN" sz="2000" dirty="0" err="1">
                <a:solidFill>
                  <a:schemeClr val="bg1"/>
                </a:solidFill>
                <a:ea typeface="汉仪黑荔枝体简" panose="00020600040101010101" pitchFamily="18" charset="-122"/>
              </a:rPr>
              <a:t>Nguyễn</a:t>
            </a:r>
            <a:r>
              <a:rPr lang="en-US" altLang="zh-CN" sz="2000" dirty="0">
                <a:solidFill>
                  <a:schemeClr val="bg1"/>
                </a:solidFill>
                <a:ea typeface="汉仪黑荔枝体简" panose="00020600040101010101" pitchFamily="18" charset="-122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ea typeface="汉仪黑荔枝体简" panose="00020600040101010101" pitchFamily="18" charset="-122"/>
              </a:rPr>
              <a:t>Hải</a:t>
            </a:r>
            <a:r>
              <a:rPr lang="en-US" altLang="zh-CN" sz="2000" dirty="0">
                <a:solidFill>
                  <a:schemeClr val="bg1"/>
                </a:solidFill>
                <a:ea typeface="汉仪黑荔枝体简" panose="00020600040101010101" pitchFamily="18" charset="-122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ea typeface="汉仪黑荔枝体简" panose="00020600040101010101" pitchFamily="18" charset="-122"/>
              </a:rPr>
              <a:t>Yến</a:t>
            </a:r>
            <a:endParaRPr lang="en-US" altLang="zh-CN" sz="2000" dirty="0">
              <a:solidFill>
                <a:schemeClr val="bg1"/>
              </a:solidFill>
              <a:ea typeface="汉仪黑荔枝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741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33"/>
          <a:stretch/>
        </p:blipFill>
        <p:spPr>
          <a:xfrm>
            <a:off x="234946" y="3465603"/>
            <a:ext cx="5159367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946" y="122991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5612446" y="122991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202297" y="122991"/>
            <a:ext cx="515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5577719" y="122991"/>
            <a:ext cx="515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202429" y="3465603"/>
            <a:ext cx="5187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6106473" y="4088738"/>
            <a:ext cx="4074289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HÃY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10379722" y="4653909"/>
            <a:ext cx="957766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56255" y="-573415"/>
            <a:ext cx="487363" cy="487363"/>
          </a:xfrm>
          <a:prstGeom prst="rect">
            <a:avLst/>
          </a:prstGeom>
        </p:spPr>
      </p:pic>
      <p:pic>
        <p:nvPicPr>
          <p:cNvPr id="2" name="FILE_20210117_210246_ca2">
            <a:hlinkClick r:id="" action="ppaction://media"/>
            <a:extLst>
              <a:ext uri="{FF2B5EF4-FFF2-40B4-BE49-F238E27FC236}">
                <a16:creationId xmlns:a16="http://schemas.microsoft.com/office/drawing/2014/main" id="{8D6C4AA9-A7C7-4AAF-90AA-D8FFC39B1F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37488" y="623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4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1055226" y="1056190"/>
            <a:ext cx="10081549" cy="474562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1506638" y="2736502"/>
            <a:ext cx="91787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</a:t>
            </a:r>
            <a:r>
              <a:rPr lang="vi-V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</a:t>
            </a:r>
            <a:r>
              <a:rPr lang="vi-V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4170277" y="1465701"/>
            <a:ext cx="33362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LUẬT CHƠI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FILE_20210117_210246_ca1">
            <a:hlinkClick r:id="" action="ppaction://media"/>
            <a:extLst>
              <a:ext uri="{FF2B5EF4-FFF2-40B4-BE49-F238E27FC236}">
                <a16:creationId xmlns:a16="http://schemas.microsoft.com/office/drawing/2014/main" id="{E8E711C5-154A-4959-8302-46D999E70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455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0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653887"/>
              <a:ext cx="6184655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noProof="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2800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2800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hỏi </a:t>
              </a:r>
              <a:r>
                <a:rPr lang="en-US" sz="2800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1: </a:t>
              </a:r>
              <a:r>
                <a:rPr lang="vi-VN" sz="2800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Nút lệnh nào sau đây dùng để </a:t>
              </a:r>
              <a:r>
                <a:rPr lang="vi-VN" sz="2800" noProof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thêm một trang</a:t>
              </a:r>
              <a:r>
                <a:rPr lang="vi-VN" sz="2800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trình chiếu mới?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EB3F1E-2AD8-4761-B7E6-B44DF5B88DB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10">
            <a:off x="7917084" y="51760"/>
            <a:ext cx="4199862" cy="2692628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363" y="4397857"/>
            <a:ext cx="10342946" cy="281883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  <p:sp>
        <p:nvSpPr>
          <p:cNvPr id="2" name="Cloud 1"/>
          <p:cNvSpPr/>
          <p:nvPr/>
        </p:nvSpPr>
        <p:spPr>
          <a:xfrm>
            <a:off x="472048" y="2878971"/>
            <a:ext cx="2261937" cy="1383016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A.                 </a:t>
            </a:r>
          </a:p>
        </p:txBody>
      </p:sp>
      <p:sp>
        <p:nvSpPr>
          <p:cNvPr id="17" name="Cloud 16"/>
          <p:cNvSpPr/>
          <p:nvPr/>
        </p:nvSpPr>
        <p:spPr>
          <a:xfrm>
            <a:off x="3253211" y="2875881"/>
            <a:ext cx="2261937" cy="1383016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B.                 </a:t>
            </a:r>
          </a:p>
        </p:txBody>
      </p:sp>
      <p:sp>
        <p:nvSpPr>
          <p:cNvPr id="18" name="Cloud 17"/>
          <p:cNvSpPr/>
          <p:nvPr/>
        </p:nvSpPr>
        <p:spPr>
          <a:xfrm>
            <a:off x="6009850" y="2875881"/>
            <a:ext cx="2261937" cy="1383016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C.                 </a:t>
            </a:r>
          </a:p>
        </p:txBody>
      </p:sp>
      <p:sp>
        <p:nvSpPr>
          <p:cNvPr id="19" name="Cloud 18"/>
          <p:cNvSpPr/>
          <p:nvPr/>
        </p:nvSpPr>
        <p:spPr>
          <a:xfrm>
            <a:off x="9083183" y="2801373"/>
            <a:ext cx="2261937" cy="1383016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D.                 </a:t>
            </a:r>
          </a:p>
        </p:txBody>
      </p:sp>
      <p:sp>
        <p:nvSpPr>
          <p:cNvPr id="26" name="Explosion 2 1">
            <a:extLst>
              <a:ext uri="{FF2B5EF4-FFF2-40B4-BE49-F238E27FC236}">
                <a16:creationId xmlns:a16="http://schemas.microsoft.com/office/drawing/2014/main" id="{D2967B6F-7D31-4B0B-9F90-FD9F623C61FA}"/>
              </a:ext>
            </a:extLst>
          </p:cNvPr>
          <p:cNvSpPr/>
          <p:nvPr/>
        </p:nvSpPr>
        <p:spPr>
          <a:xfrm>
            <a:off x="3301665" y="465554"/>
            <a:ext cx="5757028" cy="2364912"/>
          </a:xfrm>
          <a:prstGeom prst="irregularSeal2">
            <a:avLst/>
          </a:prstGeom>
          <a:solidFill>
            <a:schemeClr val="accent6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Đúng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rồi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7" name="Explosion 2 24">
            <a:extLst>
              <a:ext uri="{FF2B5EF4-FFF2-40B4-BE49-F238E27FC236}">
                <a16:creationId xmlns:a16="http://schemas.microsoft.com/office/drawing/2014/main" id="{74E4BF41-1EFF-41D8-A7B8-637513367613}"/>
              </a:ext>
            </a:extLst>
          </p:cNvPr>
          <p:cNvSpPr/>
          <p:nvPr/>
        </p:nvSpPr>
        <p:spPr>
          <a:xfrm>
            <a:off x="3328873" y="472982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28" name="Explosion 2 25">
            <a:extLst>
              <a:ext uri="{FF2B5EF4-FFF2-40B4-BE49-F238E27FC236}">
                <a16:creationId xmlns:a16="http://schemas.microsoft.com/office/drawing/2014/main" id="{53494B21-D663-44FC-8646-6910C5058625}"/>
              </a:ext>
            </a:extLst>
          </p:cNvPr>
          <p:cNvSpPr/>
          <p:nvPr/>
        </p:nvSpPr>
        <p:spPr>
          <a:xfrm>
            <a:off x="3240469" y="428300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29" name="Explosion 2 26">
            <a:extLst>
              <a:ext uri="{FF2B5EF4-FFF2-40B4-BE49-F238E27FC236}">
                <a16:creationId xmlns:a16="http://schemas.microsoft.com/office/drawing/2014/main" id="{9AB0F76C-3D0D-4F37-BE78-3B5CC58CF179}"/>
              </a:ext>
            </a:extLst>
          </p:cNvPr>
          <p:cNvSpPr/>
          <p:nvPr/>
        </p:nvSpPr>
        <p:spPr>
          <a:xfrm>
            <a:off x="3247019" y="436461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44DD3E9D-8805-45C8-BCD8-1C7F422F6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998160" y="2993128"/>
            <a:ext cx="1167945" cy="103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AB0241E9-A121-4337-AFEF-8D230FB1A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9933205" y="3017107"/>
            <a:ext cx="1411915" cy="62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EDC9287B-4F23-4239-8104-87C82229F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285385" y="3296883"/>
            <a:ext cx="1518050" cy="556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CE37226A-C084-4381-91CA-7792E47A0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783288" y="3130311"/>
            <a:ext cx="1527891" cy="62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6" grpId="0" animBg="1"/>
      <p:bldP spid="2" grpId="0" animBg="1"/>
      <p:bldP spid="2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78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710390" y="554604"/>
              <a:ext cx="618465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hỏi 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2: </a:t>
              </a:r>
              <a:r>
                <a:rPr lang="vi-VN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Thẻ nào dùng để </a:t>
              </a:r>
              <a:r>
                <a:rPr lang="vi-VN" sz="28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thay đổi nền</a:t>
              </a:r>
              <a:r>
                <a:rPr lang="vi-VN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trang trình chiếu?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47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  <p:sp>
        <p:nvSpPr>
          <p:cNvPr id="19" name="Cloud 18"/>
          <p:cNvSpPr/>
          <p:nvPr/>
        </p:nvSpPr>
        <p:spPr>
          <a:xfrm>
            <a:off x="69042" y="2946594"/>
            <a:ext cx="3091251" cy="1383016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A. </a:t>
            </a:r>
            <a:r>
              <a:rPr lang="vi-VN" sz="3200" b="1" dirty="0">
                <a:solidFill>
                  <a:srgbClr val="FF0000"/>
                </a:solidFill>
              </a:rPr>
              <a:t>Design</a:t>
            </a:r>
            <a:r>
              <a:rPr lang="en-US" sz="3200" b="1" dirty="0">
                <a:solidFill>
                  <a:srgbClr val="FF0000"/>
                </a:solidFill>
              </a:rPr>
              <a:t>              </a:t>
            </a:r>
          </a:p>
        </p:txBody>
      </p:sp>
      <p:sp>
        <p:nvSpPr>
          <p:cNvPr id="20" name="Cloud 19"/>
          <p:cNvSpPr/>
          <p:nvPr/>
        </p:nvSpPr>
        <p:spPr>
          <a:xfrm>
            <a:off x="3428774" y="2875881"/>
            <a:ext cx="2708006" cy="1383016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B. </a:t>
            </a:r>
            <a:r>
              <a:rPr lang="vi-VN" sz="3200" b="1" dirty="0">
                <a:solidFill>
                  <a:srgbClr val="FF0000"/>
                </a:solidFill>
              </a:rPr>
              <a:t>Insert</a:t>
            </a:r>
            <a:r>
              <a:rPr lang="en-US" sz="3200" b="1" dirty="0">
                <a:solidFill>
                  <a:srgbClr val="FF0000"/>
                </a:solidFill>
              </a:rPr>
              <a:t>                </a:t>
            </a:r>
          </a:p>
        </p:txBody>
      </p:sp>
      <p:sp>
        <p:nvSpPr>
          <p:cNvPr id="22" name="Cloud 21"/>
          <p:cNvSpPr/>
          <p:nvPr/>
        </p:nvSpPr>
        <p:spPr>
          <a:xfrm>
            <a:off x="6434273" y="2801373"/>
            <a:ext cx="2859852" cy="1383016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C.  </a:t>
            </a:r>
            <a:r>
              <a:rPr lang="vi-VN" sz="3200" b="1" dirty="0">
                <a:solidFill>
                  <a:srgbClr val="FF0000"/>
                </a:solidFill>
              </a:rPr>
              <a:t>Home</a:t>
            </a:r>
            <a:r>
              <a:rPr lang="en-US" sz="3200" b="1" dirty="0">
                <a:solidFill>
                  <a:srgbClr val="FF0000"/>
                </a:solidFill>
              </a:rPr>
              <a:t>               </a:t>
            </a:r>
          </a:p>
        </p:txBody>
      </p:sp>
      <p:sp>
        <p:nvSpPr>
          <p:cNvPr id="23" name="Cloud 22"/>
          <p:cNvSpPr/>
          <p:nvPr/>
        </p:nvSpPr>
        <p:spPr>
          <a:xfrm>
            <a:off x="9523884" y="2725251"/>
            <a:ext cx="2746143" cy="1383016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D. </a:t>
            </a:r>
            <a:r>
              <a:rPr lang="vi-VN" sz="3200" b="1" dirty="0">
                <a:solidFill>
                  <a:srgbClr val="FF0000"/>
                </a:solidFill>
              </a:rPr>
              <a:t>View</a:t>
            </a:r>
            <a:r>
              <a:rPr lang="en-US" sz="3200" b="1" dirty="0">
                <a:solidFill>
                  <a:srgbClr val="FF0000"/>
                </a:solidFill>
              </a:rPr>
              <a:t>          </a:t>
            </a:r>
          </a:p>
        </p:txBody>
      </p:sp>
      <p:sp>
        <p:nvSpPr>
          <p:cNvPr id="2" name="Explosion 2 1"/>
          <p:cNvSpPr/>
          <p:nvPr/>
        </p:nvSpPr>
        <p:spPr>
          <a:xfrm>
            <a:off x="3851012" y="2421450"/>
            <a:ext cx="5757028" cy="2364912"/>
          </a:xfrm>
          <a:prstGeom prst="irregularSeal2">
            <a:avLst/>
          </a:prstGeom>
          <a:solidFill>
            <a:schemeClr val="accent6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Đúng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rồi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5" name="Explosion 2 24"/>
          <p:cNvSpPr/>
          <p:nvPr/>
        </p:nvSpPr>
        <p:spPr>
          <a:xfrm>
            <a:off x="3986743" y="2352651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26" name="Explosion 2 25"/>
          <p:cNvSpPr/>
          <p:nvPr/>
        </p:nvSpPr>
        <p:spPr>
          <a:xfrm>
            <a:off x="3985132" y="2264254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27" name="Explosion 2 26"/>
          <p:cNvSpPr/>
          <p:nvPr/>
        </p:nvSpPr>
        <p:spPr>
          <a:xfrm>
            <a:off x="3985132" y="2304799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6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" grpId="0" animBg="1"/>
      <p:bldP spid="2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8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7140818" cy="2760366"/>
            <a:chOff x="0" y="41007"/>
            <a:chExt cx="7140818" cy="276036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1007"/>
              <a:ext cx="7140818" cy="2760366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577846" y="555701"/>
              <a:ext cx="618465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3: </a:t>
              </a:r>
              <a:r>
                <a:rPr kumimoji="0" lang="vi-VN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Nút lệnh nào sau đây dùng để </a:t>
              </a:r>
              <a:r>
                <a:rPr kumimoji="0" lang="vi-VN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thay đổi bố cục </a:t>
              </a:r>
              <a:r>
                <a:rPr kumimoji="0" lang="vi-VN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 trang trình chiếu?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EB3F1E-2AD8-4761-B7E6-B44DF5B88D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10">
            <a:off x="7917084" y="51760"/>
            <a:ext cx="4199862" cy="269262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  <p:sp>
        <p:nvSpPr>
          <p:cNvPr id="18" name="Cloud 17"/>
          <p:cNvSpPr/>
          <p:nvPr/>
        </p:nvSpPr>
        <p:spPr>
          <a:xfrm>
            <a:off x="736306" y="2965373"/>
            <a:ext cx="3643189" cy="1184027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A. </a:t>
            </a:r>
          </a:p>
        </p:txBody>
      </p:sp>
      <p:sp>
        <p:nvSpPr>
          <p:cNvPr id="19" name="Cloud 18"/>
          <p:cNvSpPr/>
          <p:nvPr/>
        </p:nvSpPr>
        <p:spPr>
          <a:xfrm>
            <a:off x="7032510" y="2684871"/>
            <a:ext cx="4035349" cy="1263238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B. </a:t>
            </a:r>
          </a:p>
        </p:txBody>
      </p:sp>
      <p:sp>
        <p:nvSpPr>
          <p:cNvPr id="20" name="Cloud 19"/>
          <p:cNvSpPr/>
          <p:nvPr/>
        </p:nvSpPr>
        <p:spPr>
          <a:xfrm>
            <a:off x="577846" y="4435414"/>
            <a:ext cx="3759731" cy="1159665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C.</a:t>
            </a:r>
          </a:p>
        </p:txBody>
      </p:sp>
      <p:sp>
        <p:nvSpPr>
          <p:cNvPr id="22" name="Cloud 21"/>
          <p:cNvSpPr/>
          <p:nvPr/>
        </p:nvSpPr>
        <p:spPr>
          <a:xfrm>
            <a:off x="7237368" y="4029622"/>
            <a:ext cx="3569238" cy="1168020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D. </a:t>
            </a:r>
          </a:p>
        </p:txBody>
      </p:sp>
      <p:sp>
        <p:nvSpPr>
          <p:cNvPr id="23" name="Explosion 2 1">
            <a:extLst>
              <a:ext uri="{FF2B5EF4-FFF2-40B4-BE49-F238E27FC236}">
                <a16:creationId xmlns:a16="http://schemas.microsoft.com/office/drawing/2014/main" id="{CDA0B465-2F3B-4A0B-B49B-FB21F9746BAB}"/>
              </a:ext>
            </a:extLst>
          </p:cNvPr>
          <p:cNvSpPr/>
          <p:nvPr/>
        </p:nvSpPr>
        <p:spPr>
          <a:xfrm>
            <a:off x="3056003" y="3056754"/>
            <a:ext cx="5757028" cy="2364912"/>
          </a:xfrm>
          <a:prstGeom prst="irregularSeal2">
            <a:avLst/>
          </a:prstGeom>
          <a:solidFill>
            <a:schemeClr val="accent6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Đúng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rồi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5" name="Explosion 2 24">
            <a:extLst>
              <a:ext uri="{FF2B5EF4-FFF2-40B4-BE49-F238E27FC236}">
                <a16:creationId xmlns:a16="http://schemas.microsoft.com/office/drawing/2014/main" id="{F377E54B-17FC-42FA-B9C0-B46DF37F4535}"/>
              </a:ext>
            </a:extLst>
          </p:cNvPr>
          <p:cNvSpPr/>
          <p:nvPr/>
        </p:nvSpPr>
        <p:spPr>
          <a:xfrm>
            <a:off x="3029959" y="3095526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26" name="Explosion 2 25">
            <a:extLst>
              <a:ext uri="{FF2B5EF4-FFF2-40B4-BE49-F238E27FC236}">
                <a16:creationId xmlns:a16="http://schemas.microsoft.com/office/drawing/2014/main" id="{424354F3-B3F9-4346-A48C-87A95215B572}"/>
              </a:ext>
            </a:extLst>
          </p:cNvPr>
          <p:cNvSpPr/>
          <p:nvPr/>
        </p:nvSpPr>
        <p:spPr>
          <a:xfrm>
            <a:off x="3021278" y="3037836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27" name="Explosion 2 26">
            <a:extLst>
              <a:ext uri="{FF2B5EF4-FFF2-40B4-BE49-F238E27FC236}">
                <a16:creationId xmlns:a16="http://schemas.microsoft.com/office/drawing/2014/main" id="{5A4CE364-B63F-4896-B295-3FFBA0A2A8AE}"/>
              </a:ext>
            </a:extLst>
          </p:cNvPr>
          <p:cNvSpPr/>
          <p:nvPr/>
        </p:nvSpPr>
        <p:spPr>
          <a:xfrm>
            <a:off x="3038641" y="3053651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CC160D85-2684-4281-837C-6ECC37A7D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12799" y="4435764"/>
            <a:ext cx="1167945" cy="103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190753F0-B0AA-4EDC-8EB3-99591DE18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18757" y="2977213"/>
            <a:ext cx="1411915" cy="62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727B5F3A-C8E8-49A7-BE62-B2E997717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730937" y="3260346"/>
            <a:ext cx="1518050" cy="556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ED670280-E96A-4B05-A568-978E7C58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300981" y="4206538"/>
            <a:ext cx="1527891" cy="62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9084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5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74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85446" y="742524"/>
              <a:ext cx="634919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Câu hỏi 4: Nút lệnh nào sau đây để chèn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tranh, ảnh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 bài trình chiếu?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EB3F1E-2AD8-4761-B7E6-B44DF5B88D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10">
            <a:off x="7917084" y="51760"/>
            <a:ext cx="4199862" cy="26926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68B8549B-3236-4267-A529-3FAC9FC8CFA3}"/>
              </a:ext>
            </a:extLst>
          </p:cNvPr>
          <p:cNvSpPr/>
          <p:nvPr/>
        </p:nvSpPr>
        <p:spPr>
          <a:xfrm>
            <a:off x="789892" y="2865085"/>
            <a:ext cx="4111155" cy="1184027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A. 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CC42DCEF-ABB3-4035-9A17-4B82160D7C73}"/>
              </a:ext>
            </a:extLst>
          </p:cNvPr>
          <p:cNvSpPr/>
          <p:nvPr/>
        </p:nvSpPr>
        <p:spPr>
          <a:xfrm>
            <a:off x="7086096" y="2584583"/>
            <a:ext cx="4367124" cy="1263238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B. 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A37436BD-34CA-4F98-9841-34EF7D6E1FF9}"/>
              </a:ext>
            </a:extLst>
          </p:cNvPr>
          <p:cNvSpPr/>
          <p:nvPr/>
        </p:nvSpPr>
        <p:spPr>
          <a:xfrm>
            <a:off x="631432" y="4335126"/>
            <a:ext cx="4048345" cy="1159665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C.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C14FEF60-269B-43B0-B268-B72030DD1DC9}"/>
              </a:ext>
            </a:extLst>
          </p:cNvPr>
          <p:cNvSpPr/>
          <p:nvPr/>
        </p:nvSpPr>
        <p:spPr>
          <a:xfrm>
            <a:off x="7290954" y="3929334"/>
            <a:ext cx="4048344" cy="1168020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D. </a:t>
            </a:r>
          </a:p>
        </p:txBody>
      </p:sp>
      <p:sp>
        <p:nvSpPr>
          <p:cNvPr id="33" name="Explosion 2 1">
            <a:extLst>
              <a:ext uri="{FF2B5EF4-FFF2-40B4-BE49-F238E27FC236}">
                <a16:creationId xmlns:a16="http://schemas.microsoft.com/office/drawing/2014/main" id="{1B34DCD2-13ED-4057-9CD3-722F987CB970}"/>
              </a:ext>
            </a:extLst>
          </p:cNvPr>
          <p:cNvSpPr/>
          <p:nvPr/>
        </p:nvSpPr>
        <p:spPr>
          <a:xfrm>
            <a:off x="2929585" y="2847478"/>
            <a:ext cx="5757028" cy="2364912"/>
          </a:xfrm>
          <a:prstGeom prst="irregularSeal2">
            <a:avLst/>
          </a:prstGeom>
          <a:solidFill>
            <a:schemeClr val="accent6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Đúng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rồi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4" name="Explosion 2 24">
            <a:extLst>
              <a:ext uri="{FF2B5EF4-FFF2-40B4-BE49-F238E27FC236}">
                <a16:creationId xmlns:a16="http://schemas.microsoft.com/office/drawing/2014/main" id="{EE50D8D3-9C53-4A81-A666-136DA3D6D0A0}"/>
              </a:ext>
            </a:extLst>
          </p:cNvPr>
          <p:cNvSpPr/>
          <p:nvPr/>
        </p:nvSpPr>
        <p:spPr>
          <a:xfrm>
            <a:off x="2929585" y="2830885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37" name="Explosion 2 25">
            <a:extLst>
              <a:ext uri="{FF2B5EF4-FFF2-40B4-BE49-F238E27FC236}">
                <a16:creationId xmlns:a16="http://schemas.microsoft.com/office/drawing/2014/main" id="{22CFA500-7A27-49EF-9EB3-1EBF58AED493}"/>
              </a:ext>
            </a:extLst>
          </p:cNvPr>
          <p:cNvSpPr/>
          <p:nvPr/>
        </p:nvSpPr>
        <p:spPr>
          <a:xfrm>
            <a:off x="2937183" y="2824998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38" name="Explosion 2 26">
            <a:extLst>
              <a:ext uri="{FF2B5EF4-FFF2-40B4-BE49-F238E27FC236}">
                <a16:creationId xmlns:a16="http://schemas.microsoft.com/office/drawing/2014/main" id="{AC75CF59-B77B-421C-A532-DDE4764E1580}"/>
              </a:ext>
            </a:extLst>
          </p:cNvPr>
          <p:cNvSpPr/>
          <p:nvPr/>
        </p:nvSpPr>
        <p:spPr>
          <a:xfrm>
            <a:off x="2942871" y="2909275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0741D57F-6D7D-4EDC-8DD1-4F97A519A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t="31088" r="85437" b="27086"/>
          <a:stretch>
            <a:fillRect/>
          </a:stretch>
        </p:blipFill>
        <p:spPr bwMode="auto">
          <a:xfrm>
            <a:off x="1882012" y="4477624"/>
            <a:ext cx="844551" cy="97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9E152C64-E9C3-4BB9-B8D1-19997DE7A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t="32440" r="43295" b="15248"/>
          <a:stretch>
            <a:fillRect/>
          </a:stretch>
        </p:blipFill>
        <p:spPr bwMode="auto">
          <a:xfrm>
            <a:off x="8379162" y="2441000"/>
            <a:ext cx="781049" cy="115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8163B7B6-0F23-46D0-8066-CC39D6542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7" t="31509" r="29201" b="20491"/>
          <a:stretch>
            <a:fillRect/>
          </a:stretch>
        </p:blipFill>
        <p:spPr bwMode="auto">
          <a:xfrm>
            <a:off x="1892821" y="2729780"/>
            <a:ext cx="865717" cy="124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F3007B42-3BCD-476D-9BDA-595705C66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666897" y="4344915"/>
            <a:ext cx="1527891" cy="62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797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9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8" grpId="0" animBg="1"/>
      <p:bldP spid="29" grpId="1" animBg="1"/>
      <p:bldP spid="30" grpId="1" animBg="1"/>
      <p:bldP spid="31" grpId="1" animBg="1"/>
      <p:bldP spid="32" grpId="1" animBg="1"/>
      <p:bldP spid="33" grpId="0" animBg="1"/>
      <p:bldP spid="33" grpId="1" animBg="1"/>
      <p:bldP spid="34" grpId="0" animBg="1"/>
      <p:bldP spid="34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4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81204" y="461094"/>
              <a:ext cx="6184655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 hỏi 5: Trang trình chiếu mặc định có màu nền là màu gì?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47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  <p:sp>
        <p:nvSpPr>
          <p:cNvPr id="19" name="Cloud 18"/>
          <p:cNvSpPr/>
          <p:nvPr/>
        </p:nvSpPr>
        <p:spPr>
          <a:xfrm>
            <a:off x="472048" y="2878971"/>
            <a:ext cx="2261937" cy="1383016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A.</a:t>
            </a:r>
            <a:r>
              <a:rPr lang="vi-VN" sz="3200" b="1" dirty="0">
                <a:solidFill>
                  <a:srgbClr val="FF0000"/>
                </a:solidFill>
              </a:rPr>
              <a:t> Màu xanh</a:t>
            </a:r>
            <a:r>
              <a:rPr lang="en-US" sz="3200" b="1" dirty="0">
                <a:solidFill>
                  <a:srgbClr val="FF0000"/>
                </a:solidFill>
              </a:rPr>
              <a:t>        </a:t>
            </a:r>
          </a:p>
        </p:txBody>
      </p:sp>
      <p:sp>
        <p:nvSpPr>
          <p:cNvPr id="20" name="Cloud 19"/>
          <p:cNvSpPr/>
          <p:nvPr/>
        </p:nvSpPr>
        <p:spPr>
          <a:xfrm>
            <a:off x="3253211" y="2875881"/>
            <a:ext cx="2261937" cy="1383016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B.</a:t>
            </a:r>
            <a:r>
              <a:rPr lang="vi-VN" sz="3200" b="1" dirty="0">
                <a:solidFill>
                  <a:srgbClr val="FF0000"/>
                </a:solidFill>
              </a:rPr>
              <a:t> Màu hồng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2" name="Cloud 21"/>
          <p:cNvSpPr/>
          <p:nvPr/>
        </p:nvSpPr>
        <p:spPr>
          <a:xfrm>
            <a:off x="6009850" y="2875881"/>
            <a:ext cx="2261937" cy="1383016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C. </a:t>
            </a:r>
            <a:r>
              <a:rPr lang="vi-VN" sz="3200" b="1" dirty="0">
                <a:solidFill>
                  <a:srgbClr val="FF0000"/>
                </a:solidFill>
              </a:rPr>
              <a:t>Màu đỏ</a:t>
            </a:r>
            <a:r>
              <a:rPr lang="en-US" sz="3200" b="1" dirty="0">
                <a:solidFill>
                  <a:srgbClr val="FF0000"/>
                </a:solidFill>
              </a:rPr>
              <a:t>        </a:t>
            </a:r>
          </a:p>
        </p:txBody>
      </p:sp>
      <p:sp>
        <p:nvSpPr>
          <p:cNvPr id="23" name="Cloud 22"/>
          <p:cNvSpPr/>
          <p:nvPr/>
        </p:nvSpPr>
        <p:spPr>
          <a:xfrm>
            <a:off x="9083183" y="2801373"/>
            <a:ext cx="2261937" cy="1383016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D. </a:t>
            </a:r>
            <a:r>
              <a:rPr lang="vi-VN" sz="3200" b="1" dirty="0">
                <a:solidFill>
                  <a:srgbClr val="FF0000"/>
                </a:solidFill>
              </a:rPr>
              <a:t>Màu trắng</a:t>
            </a:r>
            <a:r>
              <a:rPr lang="en-US" sz="3200" b="1" dirty="0">
                <a:solidFill>
                  <a:srgbClr val="FF0000"/>
                </a:solidFill>
              </a:rPr>
              <a:t>               </a:t>
            </a:r>
          </a:p>
        </p:txBody>
      </p:sp>
      <p:sp>
        <p:nvSpPr>
          <p:cNvPr id="25" name="Explosion 2 1">
            <a:extLst>
              <a:ext uri="{FF2B5EF4-FFF2-40B4-BE49-F238E27FC236}">
                <a16:creationId xmlns:a16="http://schemas.microsoft.com/office/drawing/2014/main" id="{B1DABE36-5424-4346-94DE-A4E58AA0EF35}"/>
              </a:ext>
            </a:extLst>
          </p:cNvPr>
          <p:cNvSpPr/>
          <p:nvPr/>
        </p:nvSpPr>
        <p:spPr>
          <a:xfrm>
            <a:off x="3532332" y="2486587"/>
            <a:ext cx="5757028" cy="2364912"/>
          </a:xfrm>
          <a:prstGeom prst="irregularSeal2">
            <a:avLst/>
          </a:prstGeom>
          <a:solidFill>
            <a:schemeClr val="accent6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Đúng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rồi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6" name="Explosion 2 24">
            <a:extLst>
              <a:ext uri="{FF2B5EF4-FFF2-40B4-BE49-F238E27FC236}">
                <a16:creationId xmlns:a16="http://schemas.microsoft.com/office/drawing/2014/main" id="{D845C8E4-9907-4CC7-AF5B-C8E741A41906}"/>
              </a:ext>
            </a:extLst>
          </p:cNvPr>
          <p:cNvSpPr/>
          <p:nvPr/>
        </p:nvSpPr>
        <p:spPr>
          <a:xfrm>
            <a:off x="3467894" y="2404553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27" name="Explosion 2 25">
            <a:extLst>
              <a:ext uri="{FF2B5EF4-FFF2-40B4-BE49-F238E27FC236}">
                <a16:creationId xmlns:a16="http://schemas.microsoft.com/office/drawing/2014/main" id="{00CE6021-C878-46CD-A86F-EFFE3792E203}"/>
              </a:ext>
            </a:extLst>
          </p:cNvPr>
          <p:cNvSpPr/>
          <p:nvPr/>
        </p:nvSpPr>
        <p:spPr>
          <a:xfrm>
            <a:off x="3388758" y="2423412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28" name="Explosion 2 26">
            <a:extLst>
              <a:ext uri="{FF2B5EF4-FFF2-40B4-BE49-F238E27FC236}">
                <a16:creationId xmlns:a16="http://schemas.microsoft.com/office/drawing/2014/main" id="{24B5C920-842C-46F5-9EDC-884707C79796}"/>
              </a:ext>
            </a:extLst>
          </p:cNvPr>
          <p:cNvSpPr/>
          <p:nvPr/>
        </p:nvSpPr>
        <p:spPr>
          <a:xfrm>
            <a:off x="3247019" y="2441962"/>
            <a:ext cx="5757028" cy="2364912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Sai </a:t>
            </a:r>
            <a:r>
              <a:rPr lang="en-US" sz="4400" b="1" dirty="0" err="1">
                <a:solidFill>
                  <a:srgbClr val="FFC000"/>
                </a:solidFill>
              </a:rPr>
              <a:t>rồi</a:t>
            </a:r>
            <a:endParaRPr lang="en-US" sz="4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4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xit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ENTRY"/>
  <p:tag name="ID" val="545812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直接连接符 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NUMBER"/>
  <p:tag name="ID" val="5458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直接连接符 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直接连接符 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1749</TotalTime>
  <Words>877</Words>
  <Application>Microsoft Office PowerPoint</Application>
  <PresentationFormat>Widescreen</PresentationFormat>
  <Paragraphs>136</Paragraphs>
  <Slides>25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汉仪黑荔枝体简</vt:lpstr>
      <vt:lpstr>Calibri Light</vt:lpstr>
      <vt:lpstr>汉仪夏日体W</vt:lpstr>
      <vt:lpstr>Tahoma</vt:lpstr>
      <vt:lpstr>宋体</vt:lpstr>
      <vt:lpstr>等线</vt:lpstr>
      <vt:lpstr>Yu Gothic UI Semibold</vt:lpstr>
      <vt:lpstr>Calibri</vt:lpstr>
      <vt:lpstr>微软雅黑</vt:lpstr>
      <vt:lpstr>Times New Roman</vt:lpstr>
      <vt:lpstr>Impact</vt:lpstr>
      <vt:lpstr>华文细黑</vt:lpstr>
      <vt:lpstr>Webdings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</cp:lastModifiedBy>
  <cp:revision>133</cp:revision>
  <cp:lastPrinted>2021-01-18T13:30:51Z</cp:lastPrinted>
  <dcterms:created xsi:type="dcterms:W3CDTF">2019-04-05T07:52:07Z</dcterms:created>
  <dcterms:modified xsi:type="dcterms:W3CDTF">2021-05-09T07:38:44Z</dcterms:modified>
</cp:coreProperties>
</file>