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  <p:sldMasterId id="2147483890" r:id="rId2"/>
    <p:sldMasterId id="2147483908" r:id="rId3"/>
  </p:sldMasterIdLst>
  <p:notesMasterIdLst>
    <p:notesMasterId r:id="rId26"/>
  </p:notesMasterIdLst>
  <p:sldIdLst>
    <p:sldId id="350" r:id="rId4"/>
    <p:sldId id="326" r:id="rId5"/>
    <p:sldId id="329" r:id="rId6"/>
    <p:sldId id="330" r:id="rId7"/>
    <p:sldId id="331" r:id="rId8"/>
    <p:sldId id="332" r:id="rId9"/>
    <p:sldId id="336" r:id="rId10"/>
    <p:sldId id="351" r:id="rId11"/>
    <p:sldId id="333" r:id="rId12"/>
    <p:sldId id="349" r:id="rId13"/>
    <p:sldId id="341" r:id="rId14"/>
    <p:sldId id="337" r:id="rId15"/>
    <p:sldId id="338" r:id="rId16"/>
    <p:sldId id="339" r:id="rId17"/>
    <p:sldId id="340" r:id="rId18"/>
    <p:sldId id="342" r:id="rId19"/>
    <p:sldId id="343" r:id="rId20"/>
    <p:sldId id="344" r:id="rId21"/>
    <p:sldId id="345" r:id="rId22"/>
    <p:sldId id="347" r:id="rId23"/>
    <p:sldId id="346" r:id="rId24"/>
    <p:sldId id="34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0000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004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6DDB6-C8FD-4832-A15D-669932543650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9277F-8A7F-4040-897D-9158C8906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25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966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CHO</a:t>
            </a:r>
            <a:r>
              <a:rPr lang="en-US" baseline="0" dirty="0"/>
              <a:t> HỌC SINH ĐỔI CHÉO PHIẾU HỌC TẬP ĐỂ SO SÁNH KẾT </a:t>
            </a:r>
            <a:r>
              <a:rPr lang="en-US" baseline="0" dirty="0" err="1"/>
              <a:t>QuẢ</a:t>
            </a:r>
            <a:r>
              <a:rPr lang="en-US" baseline="0" dirty="0"/>
              <a:t> VÀ SO SÁNH LÊN MÀN HÌNH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25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7713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CHO</a:t>
            </a:r>
            <a:r>
              <a:rPr lang="en-US" baseline="0" dirty="0"/>
              <a:t> HỌC SINH ĐỔI CHÉO PHIẾU HỌC TẬP ĐỂ SO SÁNH KẾT </a:t>
            </a:r>
            <a:r>
              <a:rPr lang="en-US" baseline="0" dirty="0" err="1"/>
              <a:t>QuẢ</a:t>
            </a:r>
            <a:r>
              <a:rPr lang="en-US" baseline="0" dirty="0"/>
              <a:t> VÀ SO SÁNH LÊN MÀN HÌNH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8620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TẮT</a:t>
            </a:r>
            <a:r>
              <a:rPr lang="en-US" baseline="0" dirty="0"/>
              <a:t> HẾT MÀN HÌNH MÁY HỌC SINH ĐỂ HỌC SINH TẬP TRUNG LÊN BẢNG</a:t>
            </a:r>
          </a:p>
          <a:p>
            <a:r>
              <a:rPr lang="en-US" baseline="0" dirty="0"/>
              <a:t>HD </a:t>
            </a:r>
            <a:r>
              <a:rPr lang="en-US" baseline="0" dirty="0" err="1"/>
              <a:t>Chơi</a:t>
            </a:r>
            <a:r>
              <a:rPr lang="en-US" baseline="0" dirty="0"/>
              <a:t>:  </a:t>
            </a:r>
            <a:r>
              <a:rPr lang="en-US" baseline="0" dirty="0" err="1"/>
              <a:t>Mỗi</a:t>
            </a:r>
            <a:r>
              <a:rPr lang="en-US" baseline="0" dirty="0"/>
              <a:t> con </a:t>
            </a:r>
            <a:r>
              <a:rPr lang="en-US" baseline="0" dirty="0" err="1"/>
              <a:t>ong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mang</a:t>
            </a:r>
            <a:r>
              <a:rPr lang="en-US" baseline="0" dirty="0"/>
              <a:t> 2 </a:t>
            </a:r>
            <a:r>
              <a:rPr lang="en-US" baseline="0" dirty="0" err="1"/>
              <a:t>kiểu</a:t>
            </a:r>
            <a:r>
              <a:rPr lang="en-US" baseline="0" dirty="0"/>
              <a:t> </a:t>
            </a:r>
            <a:r>
              <a:rPr lang="en-US" baseline="0" dirty="0" err="1"/>
              <a:t>gõ</a:t>
            </a:r>
            <a:r>
              <a:rPr lang="en-US" baseline="0" dirty="0"/>
              <a:t> </a:t>
            </a:r>
            <a:r>
              <a:rPr lang="en-US" baseline="0" dirty="0" err="1"/>
              <a:t>TeLex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Vni</a:t>
            </a:r>
            <a:r>
              <a:rPr lang="en-US" baseline="0" dirty="0"/>
              <a:t>.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con </a:t>
            </a:r>
            <a:r>
              <a:rPr lang="en-US" baseline="0" dirty="0" err="1"/>
              <a:t>ong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hợp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gõ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dấu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673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61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303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062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705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98A5301E-AB93-4945-A0AA-2215B6872DB2}"/>
              </a:ext>
            </a:extLst>
          </p:cNvPr>
          <p:cNvSpPr>
            <a:spLocks noChangeAspect="1"/>
          </p:cNvSpPr>
          <p:nvPr userDrawn="1"/>
        </p:nvSpPr>
        <p:spPr>
          <a:xfrm>
            <a:off x="1871401" y="2602132"/>
            <a:ext cx="1801368" cy="180136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FF1D57-3E5F-584B-94C2-629CD166831B}"/>
              </a:ext>
            </a:extLst>
          </p:cNvPr>
          <p:cNvSpPr>
            <a:spLocks noChangeAspect="1"/>
          </p:cNvSpPr>
          <p:nvPr userDrawn="1"/>
        </p:nvSpPr>
        <p:spPr>
          <a:xfrm>
            <a:off x="5194632" y="2602132"/>
            <a:ext cx="1801368" cy="18013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0A619F7-99B1-EB46-8946-F77C733C4D86}"/>
              </a:ext>
            </a:extLst>
          </p:cNvPr>
          <p:cNvSpPr>
            <a:spLocks noChangeAspect="1"/>
          </p:cNvSpPr>
          <p:nvPr userDrawn="1"/>
        </p:nvSpPr>
        <p:spPr>
          <a:xfrm>
            <a:off x="8519230" y="2602132"/>
            <a:ext cx="1801368" cy="18013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4804495"/>
            <a:ext cx="2952000" cy="11091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FC6D4A-DA65-4AB4-A214-ABFCCC77CE2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20000" y="4804495"/>
            <a:ext cx="2952000" cy="11091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4EDB116-654D-48D8-BED5-DCA5C06DA37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944598" y="4804495"/>
            <a:ext cx="2952000" cy="11091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E6232E7-9350-493B-BFD0-883015EB07CE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191441" y="2922172"/>
            <a:ext cx="1161288" cy="1161288"/>
          </a:xfrm>
          <a:prstGeom prst="ellipse">
            <a:avLst/>
          </a:prstGeom>
          <a:noFill/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Insert Icon or Picture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13A6892-C6C0-404F-96AD-993154ED8C7C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514672" y="2922172"/>
            <a:ext cx="1161288" cy="1161288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400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ZA" dirty="0"/>
              <a:t>Insert Icon or Picture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0281C28-F044-4622-B651-CE20C022E72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38000" y="2920902"/>
            <a:ext cx="1163828" cy="1163828"/>
          </a:xfrm>
          <a:prstGeom prst="ellipse">
            <a:avLst/>
          </a:prstGeom>
          <a:noFill/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400" b="0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ZA" dirty="0"/>
              <a:t>Insert Icon or Picture</a:t>
            </a:r>
          </a:p>
        </p:txBody>
      </p:sp>
    </p:spTree>
    <p:extLst>
      <p:ext uri="{BB962C8B-B14F-4D97-AF65-F5344CB8AC3E}">
        <p14:creationId xmlns:p14="http://schemas.microsoft.com/office/powerpoint/2010/main" val="3738219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3498694" y="2421466"/>
            <a:ext cx="740731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8694" y="982132"/>
            <a:ext cx="7397903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98694" y="2560320"/>
            <a:ext cx="3580381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6216" y="2560320"/>
            <a:ext cx="3580381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388783" y="2483417"/>
            <a:ext cx="3220061" cy="3373452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211380" y="1442831"/>
            <a:ext cx="3220061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422103" y="1691853"/>
            <a:ext cx="2736000" cy="3367314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Photo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940000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4F82F76-1F28-4871-AA44-ADE3B29E465F}"/>
              </a:ext>
            </a:extLst>
          </p:cNvPr>
          <p:cNvSpPr/>
          <p:nvPr userDrawn="1"/>
        </p:nvSpPr>
        <p:spPr>
          <a:xfrm>
            <a:off x="1066800" y="1009665"/>
            <a:ext cx="7056969" cy="4847145"/>
          </a:xfrm>
          <a:prstGeom prst="rect">
            <a:avLst/>
          </a:prstGeom>
          <a:solidFill>
            <a:schemeClr val="bg1"/>
          </a:solidFill>
          <a:ln w="82550" cmpd="thickThin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16900" y="982132"/>
            <a:ext cx="2679698" cy="1412725"/>
          </a:xfrm>
        </p:spPr>
        <p:txBody>
          <a:bodyPr anchor="t"/>
          <a:lstStyle>
            <a:lvl1pPr algn="r">
              <a:defRPr/>
            </a:lvl1pPr>
          </a:lstStyle>
          <a:p>
            <a:r>
              <a:rPr lang="en-US" dirty="0"/>
              <a:t>Click to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87D12F9-00B3-48A4-8EFB-78ACCA9F99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82052" y="1318687"/>
            <a:ext cx="2338493" cy="288198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/>
            </a:lvl1pPr>
          </a:lstStyle>
          <a:p>
            <a:r>
              <a:rPr lang="en-ZA" dirty="0"/>
              <a:t>Pictures of buildings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242B44F9-2E79-4910-8D1A-CE37EF0524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74222" y="3128436"/>
            <a:ext cx="3974629" cy="24246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ZA" dirty="0"/>
              <a:t> Pictures of jobs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68412D06-1A64-446B-8E3E-026437ADFB5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00451" y="1318687"/>
            <a:ext cx="1748400" cy="168017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ZA" dirty="0"/>
              <a:t>Pictures of transportation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3152ED43-82C8-44B9-8B8E-2C0C9CEB1F1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74222" y="1318687"/>
            <a:ext cx="2093027" cy="168017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/>
            </a:lvl1pPr>
          </a:lstStyle>
          <a:p>
            <a:r>
              <a:rPr lang="en-ZA" dirty="0"/>
              <a:t>Pictures of clothing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0BCC3DC8-BDE4-4B07-A8CA-0321A36435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2052" y="4333875"/>
            <a:ext cx="2338493" cy="121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US" dirty="0"/>
              <a:t>Pictures of other items that capture the era</a:t>
            </a:r>
            <a:endParaRPr lang="en-ZA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E769B50-B286-4700-AFD4-EFDA8F2FBA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16900" y="2507046"/>
            <a:ext cx="2679698" cy="3349763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83173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3CE66FB-7564-43B1-9A0A-6594394A243B}"/>
              </a:ext>
            </a:extLst>
          </p:cNvPr>
          <p:cNvSpPr/>
          <p:nvPr userDrawn="1"/>
        </p:nvSpPr>
        <p:spPr>
          <a:xfrm>
            <a:off x="476250" y="476250"/>
            <a:ext cx="11239500" cy="59245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335E96D-A567-4898-B2BA-3B8C2F40BA6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2000" y="567000"/>
            <a:ext cx="11088000" cy="5724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ZA" dirty="0"/>
              <a:t>Insert an iconic picture from the era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92939"/>
            <a:ext cx="9601196" cy="7514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HD-PanelContent-GrommetsCombined.png">
            <a:extLst>
              <a:ext uri="{FF2B5EF4-FFF2-40B4-BE49-F238E27FC236}">
                <a16:creationId xmlns:a16="http://schemas.microsoft.com/office/drawing/2014/main" id="{EE5D561D-B993-4D57-A306-77777AD90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61" y="63106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HD-PanelContent-GrommetsCombined.png">
            <a:extLst>
              <a:ext uri="{FF2B5EF4-FFF2-40B4-BE49-F238E27FC236}">
                <a16:creationId xmlns:a16="http://schemas.microsoft.com/office/drawing/2014/main" id="{56E46F13-579D-42C5-8CB9-411911275F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2858" y="63106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HD-PanelContent-GrommetsCombined.png">
            <a:extLst>
              <a:ext uri="{FF2B5EF4-FFF2-40B4-BE49-F238E27FC236}">
                <a16:creationId xmlns:a16="http://schemas.microsoft.com/office/drawing/2014/main" id="{E055F617-AE0E-412B-BD58-B6C6F1E57E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61" y="599602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HD-PanelContent-GrommetsCombined.png">
            <a:extLst>
              <a:ext uri="{FF2B5EF4-FFF2-40B4-BE49-F238E27FC236}">
                <a16:creationId xmlns:a16="http://schemas.microsoft.com/office/drawing/2014/main" id="{E6A3ABD2-1E11-490E-83ED-21CCB1878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2858" y="599602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9473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1295401" y="2421466"/>
            <a:ext cx="358038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1" y="2560320"/>
            <a:ext cx="3580381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6801681" y="1316976"/>
            <a:ext cx="4037344" cy="5975391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5372113" y="869568"/>
            <a:ext cx="5703690" cy="4902845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5584031" y="1077708"/>
            <a:ext cx="5279854" cy="4486565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Photo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106530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Content-GrommetsCombined.png">
            <a:extLst>
              <a:ext uri="{FF2B5EF4-FFF2-40B4-BE49-F238E27FC236}">
                <a16:creationId xmlns:a16="http://schemas.microsoft.com/office/drawing/2014/main" id="{7BD0150C-9F76-4D95-80BF-675693B48F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7" name="Straight Connector 6"/>
          <p:cNvCxnSpPr>
            <a:cxnSpLocks/>
          </p:cNvCxnSpPr>
          <p:nvPr/>
        </p:nvCxnSpPr>
        <p:spPr>
          <a:xfrm>
            <a:off x="1295401" y="2421466"/>
            <a:ext cx="46696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2" y="982132"/>
            <a:ext cx="4669664" cy="1303867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669666" cy="33189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8FEA8B0-7C15-481C-885B-E54C78BC32E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26935" y="982132"/>
            <a:ext cx="4669666" cy="41265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DCEB7F9-6056-41AE-93D6-C5D4C94C8F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043309">
            <a:off x="8122162" y="5338536"/>
            <a:ext cx="2746356" cy="425315"/>
          </a:xfrm>
        </p:spPr>
        <p:txBody>
          <a:bodyPr/>
          <a:lstStyle>
            <a:lvl1pPr marL="0" indent="0" algn="r">
              <a:buNone/>
              <a:defRPr i="0">
                <a:latin typeface="Lucida Handwriting" panose="03010101010101010101" pitchFamily="66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Generation XYZ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53768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0693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979709"/>
            <a:ext cx="9601197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3073155"/>
            <a:ext cx="9601197" cy="52039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2937688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02A890-9091-4399-80AF-8AF212A1ED4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295401" y="3864479"/>
            <a:ext cx="2952000" cy="1109133"/>
          </a:xfrm>
          <a:ln w="44450" cap="sq" cmpd="thinThick">
            <a:solidFill>
              <a:schemeClr val="accent1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1661F6C-2BB1-41AF-BF4C-144E940F7B2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620000" y="3864479"/>
            <a:ext cx="2952000" cy="1109133"/>
          </a:xfrm>
          <a:ln w="44450" cap="sq" cmpd="thinThick">
            <a:solidFill>
              <a:schemeClr val="accent3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AFB258B-8362-4F6C-94EF-7C1F32CEBF2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944598" y="3864479"/>
            <a:ext cx="2952000" cy="1109133"/>
          </a:xfrm>
          <a:ln w="44450" cap="sq" cmpd="thinThick">
            <a:solidFill>
              <a:schemeClr val="accent2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20982804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916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780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530739"/>
            <a:ext cx="4718304" cy="476250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116261"/>
            <a:ext cx="4718304" cy="2632605"/>
          </a:xfrm>
        </p:spPr>
        <p:txBody>
          <a:bodyPr anchor="t">
            <a:norm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530739"/>
            <a:ext cx="4718304" cy="476250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116261"/>
            <a:ext cx="4718304" cy="2632605"/>
          </a:xfrm>
        </p:spPr>
        <p:txBody>
          <a:bodyPr anchor="t">
            <a:norm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52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1295401" y="2421466"/>
            <a:ext cx="358038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6801681" y="1316976"/>
            <a:ext cx="4037344" cy="5975391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5372113" y="869568"/>
            <a:ext cx="5703690" cy="4902845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5584031" y="1077708"/>
            <a:ext cx="5279854" cy="4486565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Photo or Drag &amp; Drop your Photo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09CB875-1032-49F8-A74E-BD0BA58F9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0" y="2556934"/>
            <a:ext cx="3580381" cy="33120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8880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1295401" y="2421466"/>
            <a:ext cx="358038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88294" y="895547"/>
            <a:ext cx="5871325" cy="49749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79CAAA9-085A-46C2-A892-DE935E67C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0" y="2556934"/>
            <a:ext cx="3580381" cy="33120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46115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3742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5978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2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2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4121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EA52BD-C6F7-4D7C-BA79-D334D66D9B9E}" type="datetimeFigureOut">
              <a:rPr lang="en-US">
                <a:solidFill>
                  <a:srgbClr val="000000"/>
                </a:solidFill>
              </a:rPr>
              <a:pPr/>
              <a:t>11/26/2021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C296F-11DF-4BAE-93DD-C4C29EF2BF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1826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2149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2D2E3D-1396-4D56-809C-2114988DA1FB}" type="datetimeFigureOut">
              <a:rPr lang="en-US">
                <a:solidFill>
                  <a:srgbClr val="000000"/>
                </a:solidFill>
              </a:rPr>
              <a:pPr/>
              <a:t>11/26/2021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67A69-D614-41E8-8D84-9BCDB8AC30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57299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EFDD55-3E4F-4477-8C00-1D651C51DCD8}" type="datetimeFigureOut">
              <a:rPr lang="en-US">
                <a:solidFill>
                  <a:srgbClr val="000000"/>
                </a:solidFill>
              </a:rPr>
              <a:pPr/>
              <a:t>11/26/2021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87673-38ED-4584-ADA3-2618223BC8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28664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081D20-2E89-4C24-8800-966601724A8D}" type="datetimeFigureOut">
              <a:rPr lang="en-US">
                <a:solidFill>
                  <a:srgbClr val="000000"/>
                </a:solidFill>
              </a:rPr>
              <a:pPr/>
              <a:t>11/26/2021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651B4-7211-42E9-9C73-F711AED56B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40575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BE64C4-FDE8-4321-BEA4-4CFD5FF83FBC}" type="datetimeFigureOut">
              <a:rPr lang="en-US">
                <a:solidFill>
                  <a:srgbClr val="000000"/>
                </a:solidFill>
              </a:rPr>
              <a:pPr/>
              <a:t>11/26/2021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B668A-C6B6-4CD4-8278-2839B7BA589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5260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A6E744-524C-46A9-A5E8-DE005EA648FC}" type="datetimeFigureOut">
              <a:rPr lang="en-US">
                <a:solidFill>
                  <a:srgbClr val="000000"/>
                </a:solidFill>
              </a:rPr>
              <a:pPr/>
              <a:t>11/26/2021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1A2C2-7E79-4E47-A805-B57986FE69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45572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726B8A-81F6-490C-A1EA-B0033BE9973D}" type="datetimeFigureOut">
              <a:rPr lang="en-US">
                <a:solidFill>
                  <a:srgbClr val="000000"/>
                </a:solidFill>
              </a:rPr>
              <a:pPr/>
              <a:t>11/26/2021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DB9F3-2C8A-4C8A-B95A-6130571D5C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48596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6FB7DA-052C-456B-9846-16474DAD366E}" type="datetimeFigureOut">
              <a:rPr lang="en-US">
                <a:solidFill>
                  <a:srgbClr val="000000"/>
                </a:solidFill>
              </a:rPr>
              <a:pPr/>
              <a:t>11/26/2021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BA4FF-03D1-4919-A5F0-6872FA2F98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68159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5852DA-2150-491E-AB70-1D1341D52D25}" type="datetimeFigureOut">
              <a:rPr lang="en-US">
                <a:solidFill>
                  <a:srgbClr val="000000"/>
                </a:solidFill>
              </a:rPr>
              <a:pPr/>
              <a:t>11/26/2021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9929D-7D60-4D91-A1BB-1328D67537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8034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BB6C3A-3455-4BF8-AAEF-F44A19B98C02}" type="datetimeFigureOut">
              <a:rPr lang="en-US">
                <a:solidFill>
                  <a:srgbClr val="000000"/>
                </a:solidFill>
              </a:rPr>
              <a:pPr/>
              <a:t>11/26/2021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4C219-1638-471F-96D7-D8440237A4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90749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46B489-C411-4FDE-9CC8-982A246CEAD4}" type="datetimeFigureOut">
              <a:rPr lang="en-US">
                <a:solidFill>
                  <a:srgbClr val="000000"/>
                </a:solidFill>
              </a:rPr>
              <a:pPr/>
              <a:t>11/26/2021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05CC0-22BB-4DBB-9E6F-2EDF90287E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70006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2569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432B6E0-268B-46E3-87B9-3FD1BAA19A2F}" type="datetimeFigureOut">
              <a:rPr lang="en-US">
                <a:solidFill>
                  <a:srgbClr val="000000"/>
                </a:solidFill>
              </a:rPr>
              <a:pPr/>
              <a:t>11/26/2021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C25C8C5-C4DC-4BB2-AA7F-4C2E3188DE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72253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614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948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442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657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467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1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160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82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  <p:sldLayoutId id="21474839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B93650-FA1C-4741-A0D4-6C2F4ABB4952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AE0FD1-3C83-4966-8CA5-56AEDF4AB56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48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microsoft.com/office/2007/relationships/hdphoto" Target="../media/hdphoto2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Bai%203%20-%20Go%20cac%20dau%20sac,%20huyen,%20hoi,%20nga,%20nang.doc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microsoft.com/office/2007/relationships/hdphoto" Target="../media/hdphoto2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Bai%203%20-%20Go%20cac%20dau%20sac,%20huyen,%20hoi,%20nga,%20nang.doc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13" Type="http://schemas.openxmlformats.org/officeDocument/2006/relationships/image" Target="../media/image45.gif"/><Relationship Id="rId3" Type="http://schemas.openxmlformats.org/officeDocument/2006/relationships/image" Target="../media/image37.gif"/><Relationship Id="rId7" Type="http://schemas.microsoft.com/office/2007/relationships/hdphoto" Target="../media/hdphoto3.wdp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0.png"/><Relationship Id="rId11" Type="http://schemas.openxmlformats.org/officeDocument/2006/relationships/image" Target="../media/image43.png"/><Relationship Id="rId5" Type="http://schemas.openxmlformats.org/officeDocument/2006/relationships/image" Target="../media/image39.gif"/><Relationship Id="rId10" Type="http://schemas.microsoft.com/office/2007/relationships/hdphoto" Target="../media/hdphoto4.wdp"/><Relationship Id="rId4" Type="http://schemas.openxmlformats.org/officeDocument/2006/relationships/image" Target="../media/image38.gif"/><Relationship Id="rId9" Type="http://schemas.openxmlformats.org/officeDocument/2006/relationships/image" Target="../media/image42.png"/><Relationship Id="rId14" Type="http://schemas.openxmlformats.org/officeDocument/2006/relationships/image" Target="../media/image46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375028"/>
            <a:ext cx="10363200" cy="1109663"/>
          </a:xfrm>
        </p:spPr>
        <p:txBody>
          <a:bodyPr/>
          <a:lstStyle/>
          <a:p>
            <a:r>
              <a:rPr lang="en-US" sz="4000" dirty="0">
                <a:solidFill>
                  <a:srgbClr val="FF0000"/>
                </a:solidFill>
              </a:rPr>
              <a:t>TIN HỌC LỚP 3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609600" y="2438403"/>
            <a:ext cx="1097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CC"/>
                </a:solidFill>
                <a:latin typeface="+mj-lt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24241157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6" descr="White marble"/>
          <p:cNvSpPr txBox="1">
            <a:spLocks noChangeArrowheads="1"/>
          </p:cNvSpPr>
          <p:nvPr/>
        </p:nvSpPr>
        <p:spPr bwMode="gray">
          <a:xfrm>
            <a:off x="1128212" y="2444443"/>
            <a:ext cx="363035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6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altLang="en-US" sz="2600" b="1" i="0" u="sng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 CHÍNH</a:t>
            </a:r>
            <a:endParaRPr kumimoji="0" lang="en-US" altLang="en-US" sz="2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0" y="3140968"/>
            <a:ext cx="9296400" cy="669032"/>
            <a:chOff x="912" y="1008"/>
            <a:chExt cx="3984" cy="691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69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994" y="1066"/>
              <a:ext cx="930" cy="619"/>
              <a:chOff x="994" y="1066"/>
              <a:chExt cx="930" cy="619"/>
            </a:xfrm>
          </p:grpSpPr>
          <p:sp>
            <p:nvSpPr>
              <p:cNvPr id="8" name="AutoShape 6"/>
              <p:cNvSpPr>
                <a:spLocks noChangeArrowheads="1"/>
              </p:cNvSpPr>
              <p:nvPr/>
            </p:nvSpPr>
            <p:spPr bwMode="gray">
              <a:xfrm>
                <a:off x="994" y="1066"/>
                <a:ext cx="930" cy="619"/>
              </a:xfrm>
              <a:prstGeom prst="roundRect">
                <a:avLst>
                  <a:gd name="adj" fmla="val 11921"/>
                </a:avLst>
              </a:prstGeom>
              <a:solidFill>
                <a:srgbClr val="00B05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gray">
              <a:xfrm>
                <a:off x="1023" y="1140"/>
                <a:ext cx="407" cy="446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gray">
              <a:xfrm>
                <a:off x="999" y="1069"/>
                <a:ext cx="925" cy="5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rebuchet MS"/>
                    <a:ea typeface="+mn-ea"/>
                    <a:cs typeface="+mn-cs"/>
                  </a:rPr>
                  <a:t>Hoat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rebuchet MS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rebuchet MS"/>
                    <a:ea typeface="+mn-ea"/>
                    <a:cs typeface="+mn-cs"/>
                  </a:rPr>
                  <a:t>động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rebuchet MS"/>
                    <a:ea typeface="+mn-ea"/>
                    <a:cs typeface="+mn-cs"/>
                  </a:rPr>
                  <a:t> 1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7" name="Text Box 9"/>
            <p:cNvSpPr txBox="1">
              <a:spLocks noChangeArrowheads="1"/>
            </p:cNvSpPr>
            <p:nvPr/>
          </p:nvSpPr>
          <p:spPr bwMode="gray">
            <a:xfrm>
              <a:off x="1924" y="1080"/>
              <a:ext cx="2830" cy="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Quy</a:t>
              </a:r>
              <a:r>
                <a: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tắc</a:t>
              </a:r>
              <a:r>
                <a: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gõ</a:t>
              </a:r>
              <a:r>
                <a: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dấu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1524000" y="4038600"/>
            <a:ext cx="9372600" cy="644624"/>
            <a:chOff x="912" y="2016"/>
            <a:chExt cx="4006" cy="912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11" name="Group 12"/>
            <p:cNvGrpSpPr>
              <a:grpSpLocks/>
            </p:cNvGrpSpPr>
            <p:nvPr/>
          </p:nvGrpSpPr>
          <p:grpSpPr bwMode="auto">
            <a:xfrm>
              <a:off x="989" y="2078"/>
              <a:ext cx="933" cy="786"/>
              <a:chOff x="989" y="2078"/>
              <a:chExt cx="933" cy="786"/>
            </a:xfrm>
          </p:grpSpPr>
          <p:sp>
            <p:nvSpPr>
              <p:cNvPr id="15" name="AutoShape 13"/>
              <p:cNvSpPr>
                <a:spLocks noChangeArrowheads="1"/>
              </p:cNvSpPr>
              <p:nvPr/>
            </p:nvSpPr>
            <p:spPr bwMode="gray">
              <a:xfrm>
                <a:off x="989" y="2078"/>
                <a:ext cx="933" cy="746"/>
              </a:xfrm>
              <a:prstGeom prst="roundRect">
                <a:avLst>
                  <a:gd name="adj" fmla="val 11921"/>
                </a:avLst>
              </a:prstGeom>
              <a:solidFill>
                <a:srgbClr val="FFC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gray">
              <a:xfrm>
                <a:off x="1047" y="214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7" name="Text Box 15"/>
              <p:cNvSpPr txBox="1">
                <a:spLocks noChangeArrowheads="1"/>
              </p:cNvSpPr>
              <p:nvPr/>
            </p:nvSpPr>
            <p:spPr bwMode="gray">
              <a:xfrm>
                <a:off x="1004" y="2124"/>
                <a:ext cx="918" cy="7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dirty="0" err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rebuchet MS"/>
                  </a:rPr>
                  <a:t>Họat</a:t>
                </a:r>
                <a:r>
                  <a:rPr lang="en-US" sz="28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rebuchet MS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rebuchet MS"/>
                  </a:rPr>
                  <a:t>động</a:t>
                </a:r>
                <a:r>
                  <a:rPr lang="en-US" sz="28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rebuchet MS"/>
                  </a:rPr>
                  <a:t> 2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 Box 16"/>
            <p:cNvSpPr txBox="1">
              <a:spLocks noChangeArrowheads="1"/>
            </p:cNvSpPr>
            <p:nvPr/>
          </p:nvSpPr>
          <p:spPr bwMode="gray">
            <a:xfrm>
              <a:off x="1922" y="2016"/>
              <a:ext cx="2996" cy="7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Gõ</a:t>
              </a:r>
              <a:r>
                <a: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dấu</a:t>
              </a:r>
              <a:r>
                <a: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thanh</a:t>
              </a:r>
              <a:r>
                <a: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theo</a:t>
              </a:r>
              <a:r>
                <a: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kiểu</a:t>
              </a:r>
              <a:r>
                <a: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gõ</a:t>
              </a:r>
              <a:r>
                <a: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Telex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28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5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5" y="5986772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984573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2056200" y="1616363"/>
            <a:ext cx="800023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3: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</a:rPr>
              <a:t>Gõ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</a:rPr>
              <a:t>dấu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</a:rPr>
              <a:t>sắc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</a:rPr>
              <a:t>huyền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</a:rPr>
              <a:t>hỏi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</a:rPr>
              <a:t>ngã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</a:rPr>
              <a:t>nặng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1)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4953000" y="1066800"/>
            <a:ext cx="259722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Môn</a:t>
            </a: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Tin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học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25" name="Group 10"/>
          <p:cNvGrpSpPr>
            <a:grpSpLocks/>
          </p:cNvGrpSpPr>
          <p:nvPr/>
        </p:nvGrpSpPr>
        <p:grpSpPr bwMode="auto">
          <a:xfrm>
            <a:off x="1524000" y="4953000"/>
            <a:ext cx="9372600" cy="644624"/>
            <a:chOff x="912" y="2016"/>
            <a:chExt cx="4006" cy="912"/>
          </a:xfrm>
        </p:grpSpPr>
        <p:sp>
          <p:nvSpPr>
            <p:cNvPr id="26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27" name="Group 12"/>
            <p:cNvGrpSpPr>
              <a:grpSpLocks/>
            </p:cNvGrpSpPr>
            <p:nvPr/>
          </p:nvGrpSpPr>
          <p:grpSpPr bwMode="auto">
            <a:xfrm>
              <a:off x="989" y="2031"/>
              <a:ext cx="933" cy="793"/>
              <a:chOff x="989" y="2031"/>
              <a:chExt cx="933" cy="793"/>
            </a:xfrm>
          </p:grpSpPr>
          <p:sp>
            <p:nvSpPr>
              <p:cNvPr id="35" name="AutoShape 13"/>
              <p:cNvSpPr>
                <a:spLocks noChangeArrowheads="1"/>
              </p:cNvSpPr>
              <p:nvPr/>
            </p:nvSpPr>
            <p:spPr bwMode="gray">
              <a:xfrm>
                <a:off x="989" y="2078"/>
                <a:ext cx="933" cy="746"/>
              </a:xfrm>
              <a:prstGeom prst="roundRect">
                <a:avLst>
                  <a:gd name="adj" fmla="val 11921"/>
                </a:avLst>
              </a:pr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6" name="Freeform 14"/>
              <p:cNvSpPr>
                <a:spLocks/>
              </p:cNvSpPr>
              <p:nvPr/>
            </p:nvSpPr>
            <p:spPr bwMode="gray">
              <a:xfrm>
                <a:off x="1047" y="214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7" name="Text Box 15"/>
              <p:cNvSpPr txBox="1">
                <a:spLocks noChangeArrowheads="1"/>
              </p:cNvSpPr>
              <p:nvPr/>
            </p:nvSpPr>
            <p:spPr bwMode="gray">
              <a:xfrm>
                <a:off x="1004" y="2031"/>
                <a:ext cx="918" cy="7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dirty="0" err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rebuchet MS"/>
                  </a:rPr>
                  <a:t>Hoạt</a:t>
                </a:r>
                <a:r>
                  <a:rPr lang="en-US" sz="28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rebuchet MS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rebuchet MS"/>
                  </a:rPr>
                  <a:t>động</a:t>
                </a:r>
                <a:r>
                  <a:rPr lang="en-US" sz="28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rebuchet MS"/>
                  </a:rPr>
                  <a:t> 3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3" name="Text Box 16"/>
            <p:cNvSpPr txBox="1">
              <a:spLocks noChangeArrowheads="1"/>
            </p:cNvSpPr>
            <p:nvPr/>
          </p:nvSpPr>
          <p:spPr bwMode="gray">
            <a:xfrm>
              <a:off x="1922" y="2016"/>
              <a:ext cx="2996" cy="7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Gõ</a:t>
              </a:r>
              <a:r>
                <a: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dấu</a:t>
              </a:r>
              <a:r>
                <a: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thanh</a:t>
              </a:r>
              <a:r>
                <a: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theo</a:t>
              </a:r>
              <a:r>
                <a: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kiểu</a:t>
              </a:r>
              <a:r>
                <a: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gõ</a:t>
              </a:r>
              <a:r>
                <a: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Vni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889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90600" y="1413322"/>
            <a:ext cx="9536852" cy="559152"/>
            <a:chOff x="1277068" y="1066800"/>
            <a:chExt cx="9536852" cy="559152"/>
          </a:xfrm>
        </p:grpSpPr>
        <p:pic>
          <p:nvPicPr>
            <p:cNvPr id="6" name="Picture 2" descr="F:\1-原创素材\1_mm1102\PPT\PPT_014\materaials\flower_5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7068" y="1272556"/>
              <a:ext cx="353396" cy="353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1734268" y="1066800"/>
              <a:ext cx="907965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Hoạt</a:t>
              </a:r>
              <a:r>
                <a:rPr kumimoji="0" lang="en-US" sz="2800" b="1" i="0" u="sng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2800" b="1" i="0" u="sng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động</a:t>
              </a:r>
              <a:r>
                <a:rPr kumimoji="0" lang="en-US" sz="2800" b="1" i="0" u="sng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1: </a:t>
              </a:r>
              <a:r>
                <a:rPr kumimoji="0" lang="en-US" sz="2800" b="1" i="0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Quy</a:t>
              </a:r>
              <a:r>
                <a:rPr kumimoji="0" lang="en-US" sz="2800" b="1" i="0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2800" b="1" i="0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tắc</a:t>
              </a:r>
              <a:r>
                <a:rPr kumimoji="0" lang="en-US" sz="28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2800" b="1" i="0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gõ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</a:rPr>
                <a:t>tiếng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</a:rPr>
                <a:t>Việt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</a:rPr>
                <a:t>dấu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</a:rPr>
                <a:t>thanh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</a:rPr>
                <a:t>:</a:t>
              </a:r>
              <a:endPara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590800" y="2552000"/>
            <a:ext cx="41831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Gõ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chữ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trước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,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gõ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dấu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sau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96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11" descr="849afb1b5637a3fcdc510ec26e38d1f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51477" y="63199"/>
            <a:ext cx="1840523" cy="152655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127448" y="548680"/>
            <a:ext cx="8060049" cy="504106"/>
            <a:chOff x="1279894" y="2630471"/>
            <a:chExt cx="8060049" cy="504106"/>
          </a:xfrm>
        </p:grpSpPr>
        <p:pic>
          <p:nvPicPr>
            <p:cNvPr id="5" name="Picture 3" descr="F:\1-原创素材\1_mm1102\PPT\PPT_014\materaials\flower_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9894" y="2630471"/>
              <a:ext cx="504106" cy="504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1784000" y="2636303"/>
              <a:ext cx="7555943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Hoạt</a:t>
              </a:r>
              <a:r>
                <a:rPr kumimoji="0" lang="en-US" sz="2600" b="1" i="0" u="sng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động</a:t>
              </a:r>
              <a:r>
                <a:rPr kumimoji="0" lang="en-US" sz="2600" b="1" i="0" u="sng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2: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Gõ</a:t>
              </a:r>
              <a:r>
                <a:rPr kumimoji="0" lang="en-US" sz="26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dấu</a:t>
              </a:r>
              <a:r>
                <a:rPr kumimoji="0" lang="en-US" sz="26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thanh</a:t>
              </a:r>
              <a:r>
                <a:rPr kumimoji="0" lang="en-US" sz="26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theo</a:t>
              </a:r>
              <a:r>
                <a:rPr kumimoji="0" lang="en-US" sz="26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kiểu</a:t>
              </a:r>
              <a:r>
                <a:rPr kumimoji="0" lang="en-US" sz="26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gõ</a:t>
              </a:r>
              <a:r>
                <a:rPr kumimoji="0" lang="en-US" sz="26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Telex.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27" b="91525" l="10000" r="918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28" t="30023" r="15871" b="7556"/>
          <a:stretch/>
        </p:blipFill>
        <p:spPr>
          <a:xfrm>
            <a:off x="938125" y="987256"/>
            <a:ext cx="1589305" cy="1095150"/>
          </a:xfrm>
          <a:prstGeom prst="rect">
            <a:avLst/>
          </a:prstGeom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351584" y="1340768"/>
            <a:ext cx="359296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THẢO LUẬN NHÓM: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527430" y="1872374"/>
            <a:ext cx="89691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Đọc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thông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tin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bảng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phần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1b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trang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69,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điền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gõ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dấu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thanh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theo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kiểu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gõ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Telex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bảng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sau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phiếu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học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tập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245494"/>
              </p:ext>
            </p:extLst>
          </p:nvPr>
        </p:nvGraphicFramePr>
        <p:xfrm>
          <a:off x="2920215" y="2924944"/>
          <a:ext cx="6048672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1400663142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3298667437"/>
                    </a:ext>
                  </a:extLst>
                </a:gridCol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="1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b="1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gõ</a:t>
                      </a:r>
                      <a:r>
                        <a:rPr lang="en-US" sz="2800" b="1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phím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938293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497995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huyền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431285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166907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ngã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078558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007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368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1-原创素材\1_mm1102\PPT\PPT_014\materaials\pageimg_g17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455" y="1251432"/>
            <a:ext cx="5560529" cy="38841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121015" y="3733800"/>
            <a:ext cx="47579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CHIA SẺ</a:t>
            </a:r>
            <a:r>
              <a:rPr kumimoji="0" lang="en-US" sz="3600" b="1" i="0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KẾT QUẢ</a:t>
            </a:r>
            <a:endParaRPr kumimoji="0" lang="en-US" sz="3600" b="1" i="0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78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11" descr="849afb1b5637a3fcdc510ec26e38d1f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51477" y="63199"/>
            <a:ext cx="1840523" cy="1526557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541951"/>
              </p:ext>
            </p:extLst>
          </p:nvPr>
        </p:nvGraphicFramePr>
        <p:xfrm>
          <a:off x="3075192" y="1340768"/>
          <a:ext cx="6048672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1400663142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3298667437"/>
                    </a:ext>
                  </a:extLst>
                </a:gridCol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="1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b="1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gõ</a:t>
                      </a:r>
                      <a:r>
                        <a:rPr lang="en-US" sz="2800" b="1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phím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938293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497995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huyền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431285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166907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ngã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078558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007256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343472" y="574424"/>
            <a:ext cx="8060049" cy="504106"/>
            <a:chOff x="1279894" y="2630471"/>
            <a:chExt cx="8060049" cy="504106"/>
          </a:xfrm>
        </p:grpSpPr>
        <p:pic>
          <p:nvPicPr>
            <p:cNvPr id="11" name="Picture 3" descr="F:\1-原创素材\1_mm1102\PPT\PPT_014\materaials\flower_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9894" y="2630471"/>
              <a:ext cx="504106" cy="504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1784000" y="2636303"/>
              <a:ext cx="7555943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Hoạt</a:t>
              </a:r>
              <a:r>
                <a:rPr kumimoji="0" lang="en-US" sz="2600" b="1" i="0" u="sng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động</a:t>
              </a:r>
              <a:r>
                <a:rPr kumimoji="0" lang="en-US" sz="2600" b="1" i="0" u="sng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2: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Gõ</a:t>
              </a:r>
              <a:r>
                <a:rPr kumimoji="0" lang="en-US" sz="26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dấu</a:t>
              </a:r>
              <a:r>
                <a:rPr kumimoji="0" lang="en-US" sz="26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thanh</a:t>
              </a:r>
              <a:r>
                <a:rPr kumimoji="0" lang="en-US" sz="26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theo</a:t>
              </a:r>
              <a:r>
                <a:rPr kumimoji="0" lang="en-US" sz="26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kiểu</a:t>
              </a:r>
              <a:r>
                <a:rPr kumimoji="0" lang="en-US" sz="26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gõ</a:t>
              </a:r>
              <a:r>
                <a:rPr kumimoji="0" lang="en-US" sz="26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Telex.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392144" y="1844824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92144" y="2348880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91253" y="2852936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91253" y="3398952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91253" y="3952950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343472" y="4651789"/>
            <a:ext cx="8060049" cy="504106"/>
            <a:chOff x="1279894" y="2630471"/>
            <a:chExt cx="8060049" cy="504106"/>
          </a:xfrm>
        </p:grpSpPr>
        <p:pic>
          <p:nvPicPr>
            <p:cNvPr id="19" name="Picture 3" descr="F:\1-原创素材\1_mm1102\PPT\PPT_014\materaials\flower_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9894" y="2630471"/>
              <a:ext cx="504106" cy="504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1784000" y="2636303"/>
              <a:ext cx="7555943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Ví</a:t>
              </a:r>
              <a:r>
                <a:rPr kumimoji="0" lang="en-US" sz="2600" b="1" i="0" u="sng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sng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dụ</a:t>
              </a:r>
              <a:r>
                <a:rPr kumimoji="0" lang="en-US" sz="26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: 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</a:rPr>
                <a:t>Để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</a:rPr>
                <a:t>có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</a:rPr>
                <a:t>từ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</a:rPr>
                <a:t> “</a:t>
              </a:r>
              <a:r>
                <a:rPr kumimoji="0" lang="en-US" sz="2600" b="1" i="0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Nắng</a:t>
              </a:r>
              <a:r>
                <a:rPr kumimoji="0" lang="en-US" sz="26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vàng</a:t>
              </a:r>
              <a:r>
                <a:rPr kumimoji="0" lang="en-US" sz="26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” </a:t>
              </a:r>
              <a:r>
                <a:rPr kumimoji="0" lang="en-US" sz="2600" b="1" i="0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em</a:t>
              </a:r>
              <a:r>
                <a:rPr kumimoji="0" lang="en-US" sz="26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gõ</a:t>
              </a:r>
              <a:r>
                <a:rPr kumimoji="0" lang="en-US" sz="26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như</a:t>
              </a:r>
              <a:r>
                <a:rPr kumimoji="0" lang="en-US" sz="26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sau</a:t>
              </a:r>
              <a:r>
                <a:rPr kumimoji="0" lang="en-US" sz="26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:</a:t>
              </a:r>
              <a:endParaRPr kumimoji="0" lang="en-US" sz="26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074778" y="5297614"/>
            <a:ext cx="30243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Nawngs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vangf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12713" y="5302696"/>
            <a:ext cx="5849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40016" y="5300737"/>
            <a:ext cx="8313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45943" y="5302696"/>
            <a:ext cx="8252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</a:t>
            </a:r>
          </a:p>
        </p:txBody>
      </p:sp>
    </p:spTree>
    <p:extLst>
      <p:ext uri="{BB962C8B-B14F-4D97-AF65-F5344CB8AC3E}">
        <p14:creationId xmlns:p14="http://schemas.microsoft.com/office/powerpoint/2010/main" val="100379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  <p:bldP spid="21" grpId="0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E:\素材\卡通\6c15d9f7fcf645b55bbd0c997ed8f306.png6c15d9f7fcf645b55bbd0c997ed8f306"/>
          <p:cNvPicPr>
            <a:picLocks noChangeAspect="1"/>
          </p:cNvPicPr>
          <p:nvPr/>
        </p:nvPicPr>
        <p:blipFill rotWithShape="1">
          <a:blip r:embed="rId2" cstate="print"/>
          <a:srcRect t="5566"/>
          <a:stretch/>
        </p:blipFill>
        <p:spPr>
          <a:xfrm>
            <a:off x="1343472" y="188641"/>
            <a:ext cx="3959351" cy="20882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9536" y="1124744"/>
            <a:ext cx="295338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pic>
        <p:nvPicPr>
          <p:cNvPr id="6" name="图片 14" descr="E:\素材\卡通\6970e793bb7ce116de58ea93653c0e2b.png6970e793bb7ce116de58ea93653c0e2b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flipH="1">
            <a:off x="179965" y="476672"/>
            <a:ext cx="1883564" cy="22322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87888" y="682238"/>
            <a:ext cx="4575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Word.</a:t>
            </a:r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189040" y="1110456"/>
            <a:ext cx="6523584" cy="1384995"/>
            <a:chOff x="5189040" y="1110456"/>
            <a:chExt cx="6523584" cy="1384995"/>
          </a:xfrm>
        </p:grpSpPr>
        <p:sp>
          <p:nvSpPr>
            <p:cNvPr id="8" name="Rectangle 7"/>
            <p:cNvSpPr/>
            <p:nvPr/>
          </p:nvSpPr>
          <p:spPr>
            <a:xfrm>
              <a:off x="5189040" y="1110456"/>
              <a:ext cx="6523584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Khởi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Unikey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kiểu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gõ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Telex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nút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428334" y="1802953"/>
              <a:ext cx="1234909" cy="554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2108034" y="2453264"/>
            <a:ext cx="38439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buNone/>
            </a:pP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43472" y="3275690"/>
            <a:ext cx="9517349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lì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lả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lẽo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đẽo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bịch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45903" y="4282782"/>
            <a:ext cx="10132902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lì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nhõng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nhẽo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81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11" descr="849afb1b5637a3fcdc510ec26e38d1f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51477" y="63199"/>
            <a:ext cx="1840523" cy="152655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127448" y="548680"/>
            <a:ext cx="8060049" cy="504106"/>
            <a:chOff x="1279894" y="2630471"/>
            <a:chExt cx="8060049" cy="504106"/>
          </a:xfrm>
        </p:grpSpPr>
        <p:pic>
          <p:nvPicPr>
            <p:cNvPr id="5" name="Picture 3" descr="F:\1-原创素材\1_mm1102\PPT\PPT_014\materaials\flower_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9894" y="2630471"/>
              <a:ext cx="504106" cy="504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1784000" y="2636303"/>
              <a:ext cx="7555943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Hoạt</a:t>
              </a:r>
              <a:r>
                <a:rPr kumimoji="0" lang="en-US" sz="2600" b="1" i="0" u="sng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động</a:t>
              </a:r>
              <a:r>
                <a:rPr kumimoji="0" lang="en-US" sz="2600" b="1" i="0" u="sng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3: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Gõ</a:t>
              </a:r>
              <a:r>
                <a:rPr kumimoji="0" lang="en-US" sz="26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dấu</a:t>
              </a:r>
              <a:r>
                <a:rPr kumimoji="0" lang="en-US" sz="26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thanh</a:t>
              </a:r>
              <a:r>
                <a:rPr kumimoji="0" lang="en-US" sz="26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theo</a:t>
              </a:r>
              <a:r>
                <a:rPr kumimoji="0" lang="en-US" sz="26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kiểu</a:t>
              </a:r>
              <a:r>
                <a:rPr kumimoji="0" lang="en-US" sz="26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gõ</a:t>
              </a:r>
              <a:r>
                <a:rPr kumimoji="0" lang="en-US" sz="26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Vni</a:t>
              </a:r>
              <a:r>
                <a:rPr kumimoji="0" lang="en-US" sz="26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.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27" b="91525" l="10000" r="918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28" t="30023" r="15871" b="7556"/>
          <a:stretch/>
        </p:blipFill>
        <p:spPr>
          <a:xfrm>
            <a:off x="938125" y="987256"/>
            <a:ext cx="1589305" cy="1095150"/>
          </a:xfrm>
          <a:prstGeom prst="rect">
            <a:avLst/>
          </a:prstGeom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351584" y="1340768"/>
            <a:ext cx="359296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THẢO LUẬN NHÓM: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527430" y="1872374"/>
            <a:ext cx="89691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Đọc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thông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tin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bảng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phần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2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trang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70,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điền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gõ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dấu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thanh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theo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kiểu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gõ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Vni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bảng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sau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phiếu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học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tập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920215" y="2924944"/>
          <a:ext cx="6048672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1400663142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3298667437"/>
                    </a:ext>
                  </a:extLst>
                </a:gridCol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="1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b="1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gõ</a:t>
                      </a:r>
                      <a:r>
                        <a:rPr lang="en-US" sz="2800" b="1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phím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938293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497995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huyền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431285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166907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ngã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078558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007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20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1-原创素材\1_mm1102\PPT\PPT_014\materaials\pageimg_g17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904" y="1251432"/>
            <a:ext cx="5560529" cy="38841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734976" y="3627697"/>
            <a:ext cx="47579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CHIA SẺ</a:t>
            </a:r>
            <a:r>
              <a:rPr kumimoji="0" lang="en-US" sz="3600" b="1" i="0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KẾT QUẢ</a:t>
            </a:r>
            <a:endParaRPr kumimoji="0" lang="en-US" sz="3600" b="1" i="0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19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11" descr="849afb1b5637a3fcdc510ec26e38d1f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51477" y="63199"/>
            <a:ext cx="1840523" cy="1526557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75192" y="1340768"/>
          <a:ext cx="6048672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1400663142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3298667437"/>
                    </a:ext>
                  </a:extLst>
                </a:gridCol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="1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b="1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gõ</a:t>
                      </a:r>
                      <a:r>
                        <a:rPr lang="en-US" sz="2800" b="1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phím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938293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497995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huyền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431285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166907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ngã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078558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007256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343472" y="574424"/>
            <a:ext cx="8060049" cy="504106"/>
            <a:chOff x="1279894" y="2630471"/>
            <a:chExt cx="8060049" cy="504106"/>
          </a:xfrm>
        </p:grpSpPr>
        <p:pic>
          <p:nvPicPr>
            <p:cNvPr id="11" name="Picture 3" descr="F:\1-原创素材\1_mm1102\PPT\PPT_014\materaials\flower_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9894" y="2630471"/>
              <a:ext cx="504106" cy="504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1784000" y="2636303"/>
              <a:ext cx="7555943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Hoạt</a:t>
              </a:r>
              <a:r>
                <a:rPr kumimoji="0" lang="en-US" sz="2600" b="1" i="0" u="sng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động</a:t>
              </a:r>
              <a:r>
                <a:rPr kumimoji="0" lang="en-US" sz="2600" b="1" i="0" u="sng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3: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Gõ</a:t>
              </a:r>
              <a:r>
                <a:rPr kumimoji="0" lang="en-US" sz="26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dấu</a:t>
              </a:r>
              <a:r>
                <a:rPr kumimoji="0" lang="en-US" sz="26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thanh</a:t>
              </a:r>
              <a:r>
                <a:rPr kumimoji="0" lang="en-US" sz="26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theo</a:t>
              </a:r>
              <a:r>
                <a:rPr kumimoji="0" lang="en-US" sz="26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kiểu</a:t>
              </a:r>
              <a:r>
                <a:rPr kumimoji="0" lang="en-US" sz="26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gõ</a:t>
              </a:r>
              <a:r>
                <a:rPr kumimoji="0" lang="en-US" sz="26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VNi</a:t>
              </a:r>
              <a:r>
                <a:rPr kumimoji="0" lang="en-US" sz="26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.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392144" y="1844824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92144" y="2348880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91253" y="2852936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91253" y="3398952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91253" y="3952950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343472" y="4651789"/>
            <a:ext cx="8060049" cy="504106"/>
            <a:chOff x="1279894" y="2630471"/>
            <a:chExt cx="8060049" cy="504106"/>
          </a:xfrm>
        </p:grpSpPr>
        <p:pic>
          <p:nvPicPr>
            <p:cNvPr id="19" name="Picture 3" descr="F:\1-原创素材\1_mm1102\PPT\PPT_014\materaials\flower_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9894" y="2630471"/>
              <a:ext cx="504106" cy="504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1784000" y="2636303"/>
              <a:ext cx="7555943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Ví</a:t>
              </a:r>
              <a:r>
                <a:rPr kumimoji="0" lang="en-US" sz="2600" b="1" i="0" u="sng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sng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dụ</a:t>
              </a:r>
              <a:r>
                <a:rPr kumimoji="0" lang="en-US" sz="26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: 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</a:rPr>
                <a:t>Để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</a:rPr>
                <a:t>có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</a:rPr>
                <a:t>từ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</a:rPr>
                <a:t> “</a:t>
              </a:r>
              <a:r>
                <a:rPr kumimoji="0" lang="en-US" sz="2600" b="1" i="0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Nắng</a:t>
              </a:r>
              <a:r>
                <a:rPr kumimoji="0" lang="en-US" sz="26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vàng</a:t>
              </a:r>
              <a:r>
                <a:rPr kumimoji="0" lang="en-US" sz="26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” </a:t>
              </a:r>
              <a:r>
                <a:rPr kumimoji="0" lang="en-US" sz="2600" b="1" i="0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em</a:t>
              </a:r>
              <a:r>
                <a:rPr kumimoji="0" lang="en-US" sz="26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gõ</a:t>
              </a:r>
              <a:r>
                <a:rPr kumimoji="0" lang="en-US" sz="26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như</a:t>
              </a:r>
              <a:r>
                <a:rPr kumimoji="0" lang="en-US" sz="26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sau</a:t>
              </a:r>
              <a:r>
                <a:rPr kumimoji="0" lang="en-US" sz="26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:</a:t>
              </a:r>
              <a:endParaRPr kumimoji="0" lang="en-US" sz="26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074778" y="5297614"/>
            <a:ext cx="30243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Na6ng1 vang2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29545" y="5297614"/>
            <a:ext cx="5849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00716" y="5297614"/>
            <a:ext cx="8313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42002" y="5297614"/>
            <a:ext cx="8252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a6</a:t>
            </a:r>
          </a:p>
        </p:txBody>
      </p:sp>
    </p:spTree>
    <p:extLst>
      <p:ext uri="{BB962C8B-B14F-4D97-AF65-F5344CB8AC3E}">
        <p14:creationId xmlns:p14="http://schemas.microsoft.com/office/powerpoint/2010/main" val="344220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  <p:bldP spid="21" grpId="0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E:\素材\卡通\6c15d9f7fcf645b55bbd0c997ed8f306.png6c15d9f7fcf645b55bbd0c997ed8f306"/>
          <p:cNvPicPr>
            <a:picLocks noChangeAspect="1"/>
          </p:cNvPicPr>
          <p:nvPr/>
        </p:nvPicPr>
        <p:blipFill rotWithShape="1">
          <a:blip r:embed="rId2" cstate="print"/>
          <a:srcRect t="5566"/>
          <a:stretch/>
        </p:blipFill>
        <p:spPr>
          <a:xfrm>
            <a:off x="1343472" y="188641"/>
            <a:ext cx="3959351" cy="20882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9536" y="1124744"/>
            <a:ext cx="295338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pic>
        <p:nvPicPr>
          <p:cNvPr id="6" name="图片 14" descr="E:\素材\卡通\6970e793bb7ce116de58ea93653c0e2b.png6970e793bb7ce116de58ea93653c0e2b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flipH="1">
            <a:off x="179965" y="476672"/>
            <a:ext cx="1883564" cy="22322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87888" y="682238"/>
            <a:ext cx="4575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Word.</a:t>
            </a:r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189040" y="1110456"/>
            <a:ext cx="6523584" cy="1384995"/>
            <a:chOff x="5189040" y="1110456"/>
            <a:chExt cx="6523584" cy="1384995"/>
          </a:xfrm>
        </p:grpSpPr>
        <p:sp>
          <p:nvSpPr>
            <p:cNvPr id="8" name="Rectangle 7"/>
            <p:cNvSpPr/>
            <p:nvPr/>
          </p:nvSpPr>
          <p:spPr>
            <a:xfrm>
              <a:off x="5189040" y="1110456"/>
              <a:ext cx="6523584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Khởi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Unikey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kiểu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gõ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Vni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nút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428334" y="1802953"/>
              <a:ext cx="1234909" cy="554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2108034" y="2453264"/>
            <a:ext cx="26754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buNone/>
            </a:pPr>
            <a:r>
              <a:rPr lang="en-US" sz="3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b="1" u="sng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26114" y="4317300"/>
            <a:ext cx="95173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lì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lả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lẽo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đẽo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bịch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26114" y="3306414"/>
            <a:ext cx="101329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lì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nhõng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nhẽo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2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1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" t="7059" r="3713" b="66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WordArt 24"/>
          <p:cNvSpPr>
            <a:spLocks noChangeArrowheads="1" noChangeShapeType="1" noTextEdit="1"/>
          </p:cNvSpPr>
          <p:nvPr/>
        </p:nvSpPr>
        <p:spPr bwMode="auto">
          <a:xfrm>
            <a:off x="6998354" y="2122331"/>
            <a:ext cx="4876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0" cap="none" spc="0" normalizeH="0" baseline="0" noProof="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“</a:t>
            </a:r>
            <a:r>
              <a:rPr kumimoji="0" lang="en-US" sz="2400" b="1" i="1" u="none" strike="noStrike" kern="10" cap="none" spc="0" normalizeH="0" baseline="0" noProof="0" dirty="0" err="1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Khởi</a:t>
            </a:r>
            <a:r>
              <a:rPr kumimoji="0" lang="en-US" sz="2400" b="1" i="1" u="none" strike="noStrike" kern="10" cap="none" spc="0" normalizeH="0" baseline="0" noProof="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1" i="1" u="none" strike="noStrike" kern="10" cap="none" spc="0" normalizeH="0" baseline="0" noProof="0" dirty="0" err="1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động</a:t>
            </a:r>
            <a:r>
              <a:rPr kumimoji="0" lang="en-US" sz="2400" b="1" i="1" u="none" strike="noStrike" kern="10" cap="none" spc="0" normalizeH="0" baseline="0" noProof="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0201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6494468" y="2971800"/>
            <a:ext cx="2192337" cy="569915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4" name="Picture 91" descr="3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05290" y="862065"/>
            <a:ext cx="1317625" cy="1752600"/>
          </a:xfrm>
          <a:prstGeom prst="rect">
            <a:avLst/>
          </a:prstGeom>
          <a:noFill/>
        </p:spPr>
      </p:pic>
      <p:sp>
        <p:nvSpPr>
          <p:cNvPr id="15" name="Text Box 42"/>
          <p:cNvSpPr txBox="1">
            <a:spLocks noChangeArrowheads="1"/>
          </p:cNvSpPr>
          <p:nvPr/>
        </p:nvSpPr>
        <p:spPr bwMode="auto">
          <a:xfrm>
            <a:off x="9906000" y="2667000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Text Box 42"/>
          <p:cNvSpPr txBox="1">
            <a:spLocks noChangeArrowheads="1"/>
          </p:cNvSpPr>
          <p:nvPr/>
        </p:nvSpPr>
        <p:spPr bwMode="auto">
          <a:xfrm>
            <a:off x="1105504" y="5860702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42"/>
          <p:cNvSpPr txBox="1">
            <a:spLocks noChangeArrowheads="1"/>
          </p:cNvSpPr>
          <p:nvPr/>
        </p:nvSpPr>
        <p:spPr bwMode="auto">
          <a:xfrm>
            <a:off x="838200" y="3962400"/>
            <a:ext cx="1065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45"/>
          <p:cNvSpPr txBox="1">
            <a:spLocks noChangeArrowheads="1"/>
          </p:cNvSpPr>
          <p:nvPr/>
        </p:nvSpPr>
        <p:spPr bwMode="auto">
          <a:xfrm>
            <a:off x="664561" y="1971124"/>
            <a:ext cx="10118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92" descr="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648200"/>
            <a:ext cx="1112431" cy="1219200"/>
          </a:xfrm>
          <a:prstGeom prst="rect">
            <a:avLst/>
          </a:prstGeom>
          <a:noFill/>
        </p:spPr>
      </p:pic>
      <p:pic>
        <p:nvPicPr>
          <p:cNvPr id="20" name="Picture 13" descr="b3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7452" y="2743200"/>
            <a:ext cx="124234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picture10.gif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597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1052" y="1009105"/>
            <a:ext cx="1133475" cy="1360169"/>
          </a:xfrm>
          <a:prstGeom prst="rect">
            <a:avLst/>
          </a:prstGeom>
        </p:spPr>
      </p:pic>
      <p:pic>
        <p:nvPicPr>
          <p:cNvPr id="22" name="Picture 21" descr="2097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601200" y="4038600"/>
            <a:ext cx="1219200" cy="1463040"/>
          </a:xfrm>
          <a:prstGeom prst="rect">
            <a:avLst/>
          </a:prstGeom>
        </p:spPr>
      </p:pic>
      <p:sp>
        <p:nvSpPr>
          <p:cNvPr id="23" name="Text Box 42"/>
          <p:cNvSpPr txBox="1">
            <a:spLocks noChangeArrowheads="1"/>
          </p:cNvSpPr>
          <p:nvPr/>
        </p:nvSpPr>
        <p:spPr bwMode="auto">
          <a:xfrm>
            <a:off x="9829800" y="5562600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172200" y="1143000"/>
            <a:ext cx="1142999" cy="1600196"/>
            <a:chOff x="3505200" y="1257300"/>
            <a:chExt cx="933449" cy="1146721"/>
          </a:xfrm>
        </p:grpSpPr>
        <p:pic>
          <p:nvPicPr>
            <p:cNvPr id="25" name="Picture 24" descr="giphy.gif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44" b="96889" l="9778" r="9955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05200" y="1257300"/>
              <a:ext cx="933449" cy="937183"/>
            </a:xfrm>
            <a:prstGeom prst="rect">
              <a:avLst/>
            </a:prstGeom>
          </p:spPr>
        </p:pic>
        <p:sp>
          <p:nvSpPr>
            <p:cNvPr id="26" name="Text Box 28"/>
            <p:cNvSpPr txBox="1">
              <a:spLocks noChangeArrowheads="1"/>
            </p:cNvSpPr>
            <p:nvPr/>
          </p:nvSpPr>
          <p:spPr bwMode="auto">
            <a:xfrm>
              <a:off x="4038599" y="2015576"/>
              <a:ext cx="357188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27" name="Text Box 17"/>
            <p:cNvSpPr txBox="1">
              <a:spLocks noChangeArrowheads="1"/>
            </p:cNvSpPr>
            <p:nvPr/>
          </p:nvSpPr>
          <p:spPr bwMode="auto">
            <a:xfrm>
              <a:off x="3505200" y="2019300"/>
              <a:ext cx="428625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FF0000"/>
                  </a:solidFill>
                  <a:latin typeface=".VnTime" pitchFamily="34" charset="0"/>
                </a:rPr>
                <a:t>F</a:t>
              </a:r>
            </a:p>
          </p:txBody>
        </p:sp>
        <p:sp>
          <p:nvSpPr>
            <p:cNvPr id="52" name="Text Box 28"/>
            <p:cNvSpPr txBox="1">
              <a:spLocks noChangeArrowheads="1"/>
            </p:cNvSpPr>
            <p:nvPr/>
          </p:nvSpPr>
          <p:spPr bwMode="auto">
            <a:xfrm>
              <a:off x="3754120" y="1530329"/>
              <a:ext cx="357188" cy="551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 b="1" dirty="0">
                  <a:solidFill>
                    <a:srgbClr val="66FF99"/>
                  </a:solidFill>
                </a:rPr>
                <a:t>1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343400" y="2133600"/>
            <a:ext cx="1143000" cy="1604665"/>
            <a:chOff x="3505200" y="1257300"/>
            <a:chExt cx="933450" cy="1159418"/>
          </a:xfrm>
        </p:grpSpPr>
        <p:pic>
          <p:nvPicPr>
            <p:cNvPr id="29" name="Picture 28" descr="giphy.gif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8667" l="9778" r="9955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05201" y="1257300"/>
              <a:ext cx="933449" cy="937183"/>
            </a:xfrm>
            <a:prstGeom prst="rect">
              <a:avLst/>
            </a:prstGeom>
          </p:spPr>
        </p:pic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4038599" y="2031997"/>
              <a:ext cx="357188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31" name="Text Box 17"/>
            <p:cNvSpPr txBox="1">
              <a:spLocks noChangeArrowheads="1"/>
            </p:cNvSpPr>
            <p:nvPr/>
          </p:nvSpPr>
          <p:spPr bwMode="auto">
            <a:xfrm>
              <a:off x="3505200" y="2019300"/>
              <a:ext cx="428625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FF0000"/>
                  </a:solidFill>
                  <a:latin typeface=".VnTime" pitchFamily="34" charset="0"/>
                </a:rPr>
                <a:t>J</a:t>
              </a:r>
            </a:p>
          </p:txBody>
        </p:sp>
        <p:sp>
          <p:nvSpPr>
            <p:cNvPr id="53" name="Text Box 17"/>
            <p:cNvSpPr txBox="1">
              <a:spLocks noChangeArrowheads="1"/>
            </p:cNvSpPr>
            <p:nvPr/>
          </p:nvSpPr>
          <p:spPr bwMode="auto">
            <a:xfrm>
              <a:off x="3754119" y="1532584"/>
              <a:ext cx="428625" cy="555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 b="1" dirty="0">
                  <a:solidFill>
                    <a:srgbClr val="66FF99"/>
                  </a:solidFill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001000" y="2133600"/>
            <a:ext cx="1142999" cy="1639301"/>
            <a:chOff x="3505200" y="1046912"/>
            <a:chExt cx="1142999" cy="1366084"/>
          </a:xfrm>
        </p:grpSpPr>
        <p:pic>
          <p:nvPicPr>
            <p:cNvPr id="33" name="Picture 32" descr="giphy.gif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8667" l="5333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05200" y="1046912"/>
              <a:ext cx="1142999" cy="1147571"/>
            </a:xfrm>
            <a:prstGeom prst="rect">
              <a:avLst/>
            </a:prstGeom>
          </p:spPr>
        </p:pic>
        <p:sp>
          <p:nvSpPr>
            <p:cNvPr id="34" name="Text Box 28"/>
            <p:cNvSpPr txBox="1">
              <a:spLocks noChangeArrowheads="1"/>
            </p:cNvSpPr>
            <p:nvPr/>
          </p:nvSpPr>
          <p:spPr bwMode="auto">
            <a:xfrm>
              <a:off x="4214811" y="2028275"/>
              <a:ext cx="357188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35" name="Text Box 17"/>
            <p:cNvSpPr txBox="1">
              <a:spLocks noChangeArrowheads="1"/>
            </p:cNvSpPr>
            <p:nvPr/>
          </p:nvSpPr>
          <p:spPr bwMode="auto">
            <a:xfrm>
              <a:off x="3505200" y="2019300"/>
              <a:ext cx="428625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FF0000"/>
                  </a:solidFill>
                  <a:latin typeface=".VnTime" pitchFamily="34" charset="0"/>
                </a:rPr>
                <a:t>S</a:t>
              </a:r>
            </a:p>
          </p:txBody>
        </p:sp>
        <p:sp>
          <p:nvSpPr>
            <p:cNvPr id="59" name="Text Box 17"/>
            <p:cNvSpPr txBox="1">
              <a:spLocks noChangeArrowheads="1"/>
            </p:cNvSpPr>
            <p:nvPr/>
          </p:nvSpPr>
          <p:spPr bwMode="auto">
            <a:xfrm>
              <a:off x="3838574" y="1454295"/>
              <a:ext cx="428625" cy="641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 b="1" dirty="0">
                  <a:solidFill>
                    <a:srgbClr val="66FF99"/>
                  </a:solidFill>
                  <a:latin typeface=".VnTime" pitchFamily="34" charset="0"/>
                </a:rPr>
                <a:t>3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876801" y="3962400"/>
            <a:ext cx="1219200" cy="1752600"/>
            <a:chOff x="3505200" y="1257300"/>
            <a:chExt cx="933449" cy="1146721"/>
          </a:xfrm>
        </p:grpSpPr>
        <p:pic>
          <p:nvPicPr>
            <p:cNvPr id="37" name="Picture 36" descr="giphy.gif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000" b="98667" l="4444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05200" y="1257300"/>
              <a:ext cx="933449" cy="937183"/>
            </a:xfrm>
            <a:prstGeom prst="rect">
              <a:avLst/>
            </a:prstGeom>
          </p:spPr>
        </p:pic>
        <p:sp>
          <p:nvSpPr>
            <p:cNvPr id="38" name="Text Box 28"/>
            <p:cNvSpPr txBox="1">
              <a:spLocks noChangeArrowheads="1"/>
            </p:cNvSpPr>
            <p:nvPr/>
          </p:nvSpPr>
          <p:spPr bwMode="auto">
            <a:xfrm>
              <a:off x="4081461" y="2015576"/>
              <a:ext cx="357188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39" name="Text Box 17"/>
            <p:cNvSpPr txBox="1">
              <a:spLocks noChangeArrowheads="1"/>
            </p:cNvSpPr>
            <p:nvPr/>
          </p:nvSpPr>
          <p:spPr bwMode="auto">
            <a:xfrm>
              <a:off x="3505200" y="2019300"/>
              <a:ext cx="428625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FF0000"/>
                  </a:solidFill>
                  <a:latin typeface=".VnTime" pitchFamily="34" charset="0"/>
                </a:rPr>
                <a:t>X</a:t>
              </a:r>
            </a:p>
          </p:txBody>
        </p:sp>
        <p:sp>
          <p:nvSpPr>
            <p:cNvPr id="60" name="Text Box 17"/>
            <p:cNvSpPr txBox="1">
              <a:spLocks noChangeArrowheads="1"/>
            </p:cNvSpPr>
            <p:nvPr/>
          </p:nvSpPr>
          <p:spPr bwMode="auto">
            <a:xfrm>
              <a:off x="3779744" y="1601433"/>
              <a:ext cx="428625" cy="503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 b="1" dirty="0">
                  <a:solidFill>
                    <a:srgbClr val="66FF99"/>
                  </a:solidFill>
                  <a:latin typeface=".VnTime" pitchFamily="34" charset="0"/>
                </a:rPr>
                <a:t>4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086600" y="4038600"/>
            <a:ext cx="1219201" cy="1630676"/>
            <a:chOff x="3505200" y="1257300"/>
            <a:chExt cx="933449" cy="1168397"/>
          </a:xfrm>
        </p:grpSpPr>
        <p:pic>
          <p:nvPicPr>
            <p:cNvPr id="41" name="Picture 40" descr="giphy.gif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9556" l="2222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05200" y="1257300"/>
              <a:ext cx="933449" cy="937183"/>
            </a:xfrm>
            <a:prstGeom prst="rect">
              <a:avLst/>
            </a:prstGeom>
          </p:spPr>
        </p:pic>
        <p:sp>
          <p:nvSpPr>
            <p:cNvPr id="42" name="Text Box 28"/>
            <p:cNvSpPr txBox="1">
              <a:spLocks noChangeArrowheads="1"/>
            </p:cNvSpPr>
            <p:nvPr/>
          </p:nvSpPr>
          <p:spPr bwMode="auto">
            <a:xfrm>
              <a:off x="4062411" y="2040976"/>
              <a:ext cx="357188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43" name="Text Box 17"/>
            <p:cNvSpPr txBox="1">
              <a:spLocks noChangeArrowheads="1"/>
            </p:cNvSpPr>
            <p:nvPr/>
          </p:nvSpPr>
          <p:spPr bwMode="auto">
            <a:xfrm>
              <a:off x="3505200" y="2019300"/>
              <a:ext cx="428625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FF0000"/>
                  </a:solidFill>
                  <a:latin typeface=".VnTime" pitchFamily="34" charset="0"/>
                </a:rPr>
                <a:t>R</a:t>
              </a:r>
            </a:p>
          </p:txBody>
        </p:sp>
        <p:sp>
          <p:nvSpPr>
            <p:cNvPr id="63" name="Text Box 17"/>
            <p:cNvSpPr txBox="1">
              <a:spLocks noChangeArrowheads="1"/>
            </p:cNvSpPr>
            <p:nvPr/>
          </p:nvSpPr>
          <p:spPr bwMode="auto">
            <a:xfrm>
              <a:off x="3796902" y="1579557"/>
              <a:ext cx="428625" cy="551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 b="1" dirty="0">
                  <a:solidFill>
                    <a:srgbClr val="66FF99"/>
                  </a:solidFill>
                  <a:latin typeface=".VnTime" pitchFamily="34" charset="0"/>
                </a:rPr>
                <a:t>5</a:t>
              </a:r>
            </a:p>
          </p:txBody>
        </p:sp>
      </p:grpSp>
      <p:grpSp>
        <p:nvGrpSpPr>
          <p:cNvPr id="44" name="Group 24"/>
          <p:cNvGrpSpPr/>
          <p:nvPr/>
        </p:nvGrpSpPr>
        <p:grpSpPr>
          <a:xfrm>
            <a:off x="4133827" y="2176772"/>
            <a:ext cx="4624388" cy="1823717"/>
            <a:chOff x="695886" y="3789040"/>
            <a:chExt cx="6876278" cy="1823717"/>
          </a:xfrm>
        </p:grpSpPr>
        <p:pic>
          <p:nvPicPr>
            <p:cNvPr id="45" name="Picture 12" descr="14"/>
            <p:cNvPicPr>
              <a:picLocks noChangeAspect="1" noChangeArrowheads="1" noCrop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95886" y="4063357"/>
              <a:ext cx="2051051" cy="1549400"/>
            </a:xfrm>
            <a:prstGeom prst="rect">
              <a:avLst/>
            </a:prstGeom>
            <a:noFill/>
          </p:spPr>
        </p:pic>
        <p:pic>
          <p:nvPicPr>
            <p:cNvPr id="46" name="Picture 13" descr="IMG1-28"/>
            <p:cNvPicPr>
              <a:picLocks noChangeAspect="1" noChangeArrowheads="1" noCrop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048164" y="3789040"/>
              <a:ext cx="15240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946304" y="4063357"/>
              <a:ext cx="2767014" cy="925512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CHÚC MỪNG !</a:t>
              </a:r>
            </a:p>
          </p:txBody>
        </p:sp>
      </p:grpSp>
      <p:sp>
        <p:nvSpPr>
          <p:cNvPr id="48" name="Rectangle 47"/>
          <p:cNvSpPr/>
          <p:nvPr/>
        </p:nvSpPr>
        <p:spPr>
          <a:xfrm>
            <a:off x="3391586" y="482137"/>
            <a:ext cx="29642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  <a:endParaRPr lang="en-US" sz="40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150258" y="475063"/>
            <a:ext cx="38170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ONG TÌM HOA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17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C -0.0082 -0.0169 -0.01198 -0.03125 -0.02343 -0.0375 C -0.0418 -0.06204 -0.06406 -0.075 -0.08515 -0.0882 C -0.13347 -0.08449 -0.11563 -0.08959 -0.14336 -0.07153 C -0.15482 -0.05579 -0.14948 -0.05996 -0.15847 -0.0544 C -0.16381 -0.0463 -0.16472 -0.03912 -0.1681 -0.02778 C -0.17123 -0.00625 -0.17383 0.01018 -0.16993 0.03356 C -0.16875 0.04097 -0.15808 0.0449 -0.15482 0.04722 C -0.1405 0.0449 -0.13112 0.0456 -0.11836 0.03703 C -0.11159 0.02777 -0.10534 0.02245 -0.0983 0.01365 C -0.1 -0.0294 -0.09804 -0.03172 -0.11355 -0.0544 C -0.11967 -0.06366 -0.12787 -0.06968 -0.1349 -0.075 C -0.13646 -0.0757 -0.13985 -0.07801 -0.13985 -0.07778 C -0.17761 -0.07454 -0.16784 -0.07616 -0.19323 -0.05764 C -0.20157 -0.04167 -0.2224 -0.00209 -0.23321 0.00324 C -0.23933 0.02338 -0.23295 0.00463 -0.2448 0.02685 C -0.25 0.0368 -0.25443 0.04722 -0.25951 0.05717 C -0.26641 0.0706 -0.27657 0.08009 -0.28451 0.0912 C -0.28555 0.09421 -0.27878 0.09097 -0.28764 0.10092 C -0.29649 0.11111 -0.32722 0.14074 -0.33764 0.15139 " pathEditMode="relative" rAng="0" ptsTypes="AAAAAAAAAAAAAAAAAA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88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44444E-6 C 0.01003 -0.0095 0.02071 -0.01088 0.0323 -0.01343 C 0.04063 -0.01806 0.04688 -0.02269 0.0556 -0.02477 C 0.05834 -0.02524 0.06081 -0.0257 0.06316 -0.02662 C 0.06576 -0.02778 0.07123 -0.03033 0.07123 -0.02987 C 0.07995 -0.03959 0.07605 -0.03565 0.08256 -0.04167 C 0.08568 -0.04723 0.09467 -0.06551 0.09558 -0.06945 C 0.09635 -0.07153 0.09635 -0.07408 0.09688 -0.07477 C 0.09935 -0.0794 0.10456 -0.08658 0.10456 -0.08588 C 0.10639 -0.09445 0.1099 -0.09514 0.11355 -0.10139 C 0.11498 -0.10394 0.11602 -0.10787 0.11771 -0.10903 C 0.1211 -0.11389 0.12618 -0.11505 0.1293 -0.12037 C 0.14948 -0.14862 0.12813 -0.11922 0.14219 -0.1375 C 0.14636 -0.14213 0.14779 -0.14746 0.15261 -0.15209 C 0.1543 -0.1595 0.15717 -0.16737 0.16029 -0.17385 C 0.16277 -0.18565 0.1655 -0.197 0.16836 -0.20764 C 0.16784 -0.21528 0.16862 -0.22292 0.16693 -0.23056 C 0.16615 -0.23195 0.16407 -0.23056 0.16277 -0.23195 C 0.15652 -0.23982 0.15313 -0.25093 0.14467 -0.25625 C 0.13881 -0.26042 0.13178 -0.26297 0.1254 -0.26575 C 0.11771 -0.27338 0.10808 -0.27338 0.09935 -0.27894 C 0.0918 -0.28334 0.08412 -0.28612 0.07643 -0.29005 C 0.06224 -0.29723 0.05209 -0.30417 0.03751 -0.30672 C 0.02071 -0.31528 0.05899 -0.29653 0.02344 -0.31065 C 0.01394 -0.31436 0.00769 -0.32639 -0.00143 -0.33102 C -0.01783 -0.33982 -0.03789 -0.34607 -0.05442 -0.35209 C -0.08658 -0.36227 -0.12201 -0.36227 -0.15508 -0.36459 C -0.18607 -0.37061 -0.21563 -0.37084 -0.24714 -0.37246 C -0.26146 -0.37709 -0.26602 -0.40047 -0.2806 -0.40348 C -0.28555 -0.40348 -0.28152 -0.44075 -0.29441 -0.43241 C -0.30717 -0.42454 -0.3487 -0.36274 -0.35743 -0.35417 C -0.36433 -0.34838 -0.4629 -0.29862 -0.46862 -0.29075 " pathEditMode="relative" rAng="0" ptsTypes="AAAAAAAAAAAAAAAAAAAAAAAAAAAAAAAA">
                                      <p:cBhvr>
                                        <p:cTn id="1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-2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8628E-8 -4.44444E-6 C 0.00729 -0.00463 0.03489 -0.00879 0.04452 -0.00879 C 0.10583 -0.00879 0.16936 0.06366 0.16936 0.13727 C 0.16936 0.09954 0.20099 0.06366 0.2308 0.06366 C 0.26282 0.06366 0.29276 0.10024 0.29276 0.13727 C 0.29276 0.11875 0.30838 0.09954 0.32439 0.09954 C 0.34015 0.09954 0.35616 0.11829 0.35616 0.13727 C 0.35616 0.12732 0.36371 0.11875 0.37178 0.11875 C 0.37946 0.11875 0.38727 0.12755 0.38727 0.13727 C 0.38727 0.13218 0.39156 0.12732 0.39534 0.12732 C 0.39742 0.12732 0.40354 0.13218 0.40354 0.13727 C 0.40354 0.13426 0.40523 0.13218 0.40732 0.13218 C 0.40732 0.13125 0.41174 0.13426 0.41174 0.13727 C 0.41174 0.13542 0.41174 0.13426 0.41343 0.13426 C 0.41343 0.13519 0.41578 0.13565 0.41578 0.13727 C 0.41578 0.13612 0.41578 0.13542 0.41578 0.13519 C 0.4176 0.13519 0.4176 0.13565 0.4176 0.13612 C 0.41981 0.13612 0.40458 0.13056 0.41981 0.13519 C 0.43504 0.13959 0.4905 0.15718 0.50924 0.1632 " pathEditMode="relative" rAng="0" ptsTypes="aaaaaaaaaaaaaaaaaaa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00" y="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9641E-7 -4.81481E-6 C -0.00091 -0.03449 0.00312 -0.10115 -0.02395 -0.1155 C -0.03033 -0.12569 -0.03541 -0.13518 -0.04426 -0.13958 C -0.05103 -0.13912 -0.05793 -0.14027 -0.06457 -0.13773 C -0.06743 -0.13657 -0.06964 -0.1324 -0.07199 -0.12962 C -0.07928 -0.12222 -0.08565 -0.1125 -0.09112 -0.10138 C -0.09386 -0.07824 -0.1001 -0.0581 -0.10232 -0.03449 C -0.10128 0.01389 -0.09919 0.04468 -0.10622 0.09098 C -0.10739 0.11459 -0.10883 0.12315 -0.10622 0.14769 C -0.1057 0.15209 -0.10323 0.15556 -0.10232 0.15973 C -0.10128 0.16575 -0.09997 0.17547 -0.09737 0.1801 C -0.09555 0.18357 -0.09216 0.18473 -0.08982 0.18635 C -0.08292 0.19098 -0.07824 0.19723 -0.07082 0.20047 C -0.06392 0.20718 -0.05038 0.21204 -0.04166 0.21644 C -0.01341 0.21343 0.02174 0.21713 0.04934 0.20834 C 0.07641 0.21158 0.10336 0.20996 0.1303 0.21459 C 0.15439 0.22686 0.1881 0.21436 0.21375 0.2044 C 0.21869 0.19931 0.22195 0.19792 0.22781 0.1963 C 0.23275 0.19075 0.23744 0.19075 0.24291 0.1882 C 0.24967 0.18519 0.25475 0.1801 0.26178 0.17801 C 0.27167 0.16737 0.2804 0.16598 0.29224 0.16389 C 0.30109 0.15926 0.30487 0.14769 0.31255 0.14167 C 0.31802 0.13704 0.32531 0.13473 0.33142 0.13149 C 0.33936 0.12223 0.33351 0.12732 0.34171 0.12362 C 0.34431 0.12246 0.34913 0.11945 0.34913 0.11968 C 0.35329 0.11459 0.35446 0.10973 0.35941 0.10718 C 0.36306 0.09491 0.37113 0.09028 0.37712 0.08079 C 0.3736 0.05834 0.36631 0.04607 0.3529 0.0382 C 0.34665 0.02246 0.32244 0.01667 0.31125 0.01413 C 0.30161 0.00926 0.29289 0.00186 0.28339 -0.00231 C 0.2787 -0.00694 0.27363 -0.00949 0.26829 -0.0125 C 0.26113 -0.02685 0.26165 -0.04537 0.25814 -0.06273 C 0.25866 -0.08356 0.25814 -0.10856 0.26438 -0.12777 C 0.26803 -0.13912 0.27467 -0.14467 0.27948 -0.1537 C 0.28339 -0.16064 0.28612 -0.16875 0.28977 -0.17638 C 0.29276 -0.1824 0.29667 -0.1875 0.29862 -0.19444 C 0.305 -0.21759 0.31437 -0.23495 0.324 -0.25509 C 0.32479 -0.26412 0.32505 -0.27291 0.32635 -0.28148 C 0.32778 -0.29097 0.33077 -0.29907 0.33286 -0.30763 L 0.33286 -0.3074 C 0.33559 -0.32708 0.3391 -0.34837 0.34796 -0.36226 C 0.35017 -0.37361 0.34952 -0.38541 0.35173 -0.39675 C 0.35277 -0.41736 0.35368 -0.44004 0.35811 -0.45949 C 0.35967 -0.47476 0.36123 -0.4905 0.35551 -0.50416 C 0.35238 -0.525 0.35212 -0.52337 0.35551 -0.55879 C 0.3559 -0.56157 0.35798 -0.56296 0.35941 -0.56458 C 0.3667 -0.57384 0.35876 -0.59907 0.36748 -0.60416 C 0.37334 -0.61759 0.37842 -0.61365 0.3805 -0.62453 C 0.37881 -0.63587 0.3887 -0.62546 0.39599 -0.62962 C 0.39651 -0.63171 0.39638 -0.63402 0.39742 -0.63564 C 0.40107 -0.64166 0.44038 -0.58935 0.44038 -0.57962 " pathEditMode="relative" rAng="0" ptsTypes="ffffffffffffffffffffffffffffffffffffffFffffffffffff">
                                      <p:cBhvr>
                                        <p:cTn id="27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0" y="-2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-0.1287 C 0.01315 -0.14398 0.02005 -0.16273 0.02943 -0.17083 C 0.03073 -0.17708 0.03216 -0.17986 0.03659 -0.18403 C 0.03971 -0.19028 0.04036 -0.19676 0.04596 -0.20093 C 0.04961 -0.20833 0.05508 -0.20787 0.06107 -0.21158 C 0.07513 -0.22107 0.08932 -0.22107 0.10482 -0.22338 C 0.1099 -0.22083 0.11393 -0.21551 0.11875 -0.21158 C 0.12643 -0.21389 0.12852 -0.22107 0.13294 -0.22917 C 0.13424 -0.23658 0.13568 -0.24213 0.13685 -0.24977 C 0.13568 -0.26829 0.13919 -0.27639 0.12839 -0.28495 C 0.1194 -0.30046 0.10365 -0.30533 0.09023 -0.31065 C 0.08711 -0.31343 0.08411 -0.31551 0.07995 -0.3162 C 0.07135 -0.32384 0.07539 -0.3213 0.06823 -0.32408 C 0.06341 -0.32917 0.05924 -0.32963 0.05404 -0.33195 C 0.04961 -0.33982 0.04766 -0.34977 0.04596 -0.35833 C 0.04688 -0.37384 0.04688 -0.38195 0.05039 -0.39491 C 0.05104 -0.39769 0.05508 -0.39607 0.05755 -0.39769 C 0.05964 -0.39815 0.06172 -0.40023 0.06341 -0.40046 C 0.07799 -0.4088 0.08542 -0.4162 0.10234 -0.41921 C 0.10807 -0.42176 0.11094 -0.42384 0.11641 -0.42917 C 0.11771 -0.42963 0.11875 -0.43171 0.12018 -0.43195 C 0.12122 -0.43287 0.1237 -0.43495 0.1237 -0.43449 C 0.12917 -0.44769 0.13112 -0.45347 0.13294 -0.46875 C 0.13268 -0.47685 0.13268 -0.48704 0.1319 -0.49583 C 0.13112 -0.50278 0.12565 -0.50648 0.1237 -0.51111 C 0.12122 -0.51644 0.12044 -0.52176 0.11875 -0.52685 C 0.11615 -0.53426 0.11159 -0.53449 0.10703 -0.53773 C 0.10482 -0.54005 0.10026 -0.54514 0.10026 -0.54468 C 0.08854 -0.54306 0.07826 -0.54028 0.06719 -0.53773 C 0.06211 -0.53449 0.05729 -0.53218 0.05182 -0.53009 C 0.04792 -0.53009 0.03971 -0.53056 0.03529 -0.5331 C 0.03138 -0.53542 0.02591 -0.54306 0.02461 -0.54537 C 0.02279 -0.54884 0.02214 -0.55347 0.02005 -0.55579 C 0.01589 -0.55857 0.0125 -0.55972 0.00807 -0.56088 C 0.00495 -0.56088 0.00156 -0.56088 -0.00156 -0.55972 C -0.00286 -0.5588 -0.00365 -0.55625 -0.00482 -0.55579 C -0.0099 -0.55046 -0.01094 -0.55301 -0.01549 -0.54283 C -0.0168 -0.54074 -0.0168 -0.54005 -0.01771 -0.53773 C -0.025 -0.52963 -0.0349 -0.52732 -0.04388 -0.52431 C -0.04844 -0.51991 -0.05391 -0.51667 -0.05937 -0.51435 C -0.06185 -0.50857 -0.06732 -0.50579 -0.07214 -0.50347 C -0.07318 -0.50301 -0.07422 -0.50093 -0.07591 -0.50046 C -0.07799 -0.5 -0.08281 -0.49769 -0.08281 -0.49745 C -0.09154 -0.48982 -0.10794 -0.48982 -0.1181 -0.48773 C -0.1375 -0.48195 -0.11094 -0.48218 -0.1513 -0.48472 C -0.1582 -0.4875 -0.15599 -0.48982 -0.16055 -0.49491 C -0.16497 -0.49884 -0.17187 -0.50046 -0.17695 -0.50301 C -0.18633 -0.51111 -0.19596 -0.51713 -0.2056 -0.52546 C -0.20937 -0.52523 -0.21354 -0.52523 -0.21732 -0.52431 C -0.2276 -0.52153 -0.21706 -0.52153 -0.22552 -0.5162 C -0.2276 -0.51482 -0.23034 -0.51482 -0.23255 -0.51435 C -0.23581 -0.51088 -0.23906 -0.50625 -0.24206 -0.50301 C -0.24323 -0.5007 -0.24557 -0.49769 -0.24557 -0.49745 C -0.24818 -0.49005 -0.25273 -0.48287 -0.25729 -0.47685 C -0.25964 -0.46898 -0.26107 -0.46088 -0.26406 -0.45301 C -0.26198 -0.3956 -0.26953 -0.41296 -0.25937 -0.39283 C -0.25651 -0.37685 -0.25 -0.37454 -0.24062 -0.3662 C -0.23594 -0.36158 -0.23581 -0.36065 -0.23034 -0.35833 C -0.22461 -0.35347 -0.22148 -0.34583 -0.21602 -0.34213 C -0.20482 -0.32153 -0.21771 -0.34514 -0.2112 -0.33148 C -0.21003 -0.32732 -0.20664 -0.32107 -0.20664 -0.32083 C -0.20482 -0.31389 -0.20312 -0.30787 -0.20078 -0.30046 C -0.19701 -0.27894 -0.19427 -0.28958 -0.16992 -0.29213 C -0.15195 -0.29745 -0.13477 -0.29213 -0.11719 -0.28681 C -0.10026 -0.28218 -0.0832 -0.28519 -0.06628 -0.28495 C -0.05326 -0.28218 -0.03945 -0.27917 -0.02747 -0.27338 C -0.02422 -0.26829 -0.02018 -0.2632 -0.0168 -0.26065 C -0.01198 -0.25602 -0.00547 -0.25625 -0.00026 -0.25347 C -0.00156 -0.24514 -0.00638 -0.24213 -0.00937 -0.23403 C -0.01432 -0.22199 -0.01979 -0.21042 -0.0237 -0.19745 C -0.02643 -0.18935 -0.02773 -0.18403 -0.03086 -0.17616 C -0.03255 -0.17338 -0.03229 -0.16829 -0.03424 -0.16551 C -0.03711 -0.16088 -0.04596 -0.16019 -0.04974 -0.1588 C -0.08281 -0.16019 -0.10508 -0.16019 -0.13477 -0.16551 C -0.14622 -0.1706 -0.14544 -0.17361 -0.15339 -0.18519 C -0.16536 -0.20255 -0.16628 -0.20255 -0.17852 -0.21158 C -0.18437 -0.22315 -0.19089 -0.23241 -0.20078 -0.23681 C -0.20599 -0.24445 -0.20872 -0.2456 -0.21602 -0.24745 C -0.22773 -0.25324 -0.23841 -0.2632 -0.25 -0.26898 C -0.25977 -0.27408 -0.27331 -0.27454 -0.28307 -0.27639 C -0.28919 -0.27408 -0.2957 -0.27338 -0.30182 -0.27107 C -0.30339 -0.27107 -0.30182 -0.27153 -0.30534 -0.26829 C -0.30885 -0.26505 -0.31849 -0.25533 -0.32187 -0.24977 C -0.32331 -0.24329 -0.32396 -0.2375 -0.32539 -0.23171 C -0.32474 -0.21019 -0.32396 -0.17708 -0.30768 -0.1632 C -0.29935 -0.14398 -0.28229 -0.12847 -0.27474 -0.11644 C -0.2707 -0.10833 -0.26758 -0.09977 -0.26302 -0.09167 C -0.25755 -0.08241 -0.25208 -0.07847 -0.24896 -0.0662 C -0.24974 -0.05301 -0.26068 -0.02014 -0.26758 -0.01227 C -0.275 -0.01528 -0.28789 -0.01065 -0.29128 -0.01806 C -0.29792 -0.0338 -0.28503 -0.10602 -0.30677 -0.10324 C -0.31875 -0.10718 -0.41094 -0.00833 -0.42187 -0.00185 " pathEditMode="relative" rAng="0" ptsTypes="AAAAAAAAAAAAAAAAAAAAAAAAAAAAAAAAAAAAAAAAAAAAAAAAAAAAAAAAAAAAAAAAAAAAAAAAAAAAAAAAAAAAAAAAAAAA">
                                      <p:cBhvr>
                                        <p:cTn id="32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95" y="-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F:\1-原创素材\1_mm1102\PPT\PPT_014\materaials\pageimg_g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2"/>
          <a:stretch/>
        </p:blipFill>
        <p:spPr bwMode="auto">
          <a:xfrm>
            <a:off x="3195273" y="1447800"/>
            <a:ext cx="6696744" cy="376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575720" y="1934344"/>
            <a:ext cx="504056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800" b="1" cap="none" spc="0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NHẬN XÉT </a:t>
            </a:r>
          </a:p>
          <a:p>
            <a:pPr algn="ctr"/>
            <a:r>
              <a:rPr lang="en-US" sz="3800" b="1" cap="none" spc="0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TIẾT HỌC</a:t>
            </a:r>
          </a:p>
        </p:txBody>
      </p:sp>
    </p:spTree>
    <p:extLst>
      <p:ext uri="{BB962C8B-B14F-4D97-AF65-F5344CB8AC3E}">
        <p14:creationId xmlns:p14="http://schemas.microsoft.com/office/powerpoint/2010/main" val="925663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56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823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F:\1-原创素材\1_mm1102\PPT\PPT_014\materaials\flower_3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823" y="5986772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56" y="5984573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F:\1-原创素材\1_mm1102\PPT\PPT_014\materaials\pageimg_g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01" y="304429"/>
            <a:ext cx="10622922" cy="558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600200" y="1905000"/>
            <a:ext cx="10221882" cy="16516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i="1" cap="none" spc="0" dirty="0">
                <a:ln w="22225">
                  <a:noFill/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Xin </a:t>
            </a:r>
            <a:r>
              <a:rPr lang="en-US" sz="3600" b="1" i="1" cap="none" spc="0" dirty="0" err="1">
                <a:ln w="22225">
                  <a:noFill/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600" b="1" i="1" cap="none" spc="0" dirty="0">
                <a:ln w="22225">
                  <a:noFill/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cap="none" spc="0" dirty="0" err="1">
                <a:ln w="22225">
                  <a:noFill/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600" b="1" i="1" cap="none" spc="0" dirty="0">
                <a:ln w="22225">
                  <a:noFill/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cap="none" spc="0" dirty="0" err="1">
                <a:ln w="22225">
                  <a:noFill/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600" b="1" i="1" cap="none" spc="0" dirty="0">
                <a:ln w="22225">
                  <a:noFill/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cap="none" spc="0" err="1">
                <a:ln w="22225">
                  <a:noFill/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3600" b="1" i="1" cap="none" spc="0">
                <a:ln w="22225">
                  <a:noFill/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b="1" i="1" cap="none" spc="0">
                <a:ln w="22225">
                  <a:noFill/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quý </a:t>
            </a:r>
            <a:r>
              <a:rPr lang="en-US" sz="3600" b="1" i="1" cap="none" spc="0" dirty="0" err="1">
                <a:ln w="22225">
                  <a:noFill/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b="1" i="1" cap="none" spc="0" dirty="0">
                <a:ln w="22225">
                  <a:noFill/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cap="none" spc="0" dirty="0" err="1">
                <a:ln w="22225">
                  <a:noFill/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b="1" i="1" cap="none" spc="0" dirty="0">
                <a:ln w="22225">
                  <a:noFill/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cap="none" spc="0" dirty="0" err="1">
                <a:ln w="22225">
                  <a:noFill/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3600" b="1" i="1" cap="none" spc="0" dirty="0">
                <a:ln w="22225">
                  <a:noFill/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cap="none" spc="0" dirty="0" err="1">
                <a:ln w="22225">
                  <a:noFill/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i="1" cap="none" spc="0" dirty="0">
                <a:ln w="22225">
                  <a:noFill/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cap="none" spc="0" dirty="0" err="1">
                <a:ln w="22225">
                  <a:noFill/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i="1" cap="none" spc="0" dirty="0">
                <a:ln w="22225">
                  <a:noFill/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cap="none" spc="0" dirty="0" err="1">
                <a:ln w="22225">
                  <a:noFill/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b="1" i="1" cap="none" spc="0" dirty="0">
                <a:ln w="22225">
                  <a:noFill/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cap="none" spc="0" dirty="0" err="1">
                <a:ln w="22225">
                  <a:noFill/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b="1" i="1" cap="none" spc="0" dirty="0">
                <a:ln w="22225">
                  <a:noFill/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cap="none" spc="0" dirty="0" err="1">
                <a:ln w="22225">
                  <a:noFill/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600" b="1" i="1" dirty="0">
                <a:ln w="22225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3600" b="1" i="1" cap="none" spc="0" dirty="0">
              <a:ln w="22225">
                <a:noFill/>
                <a:prstDash val="solid"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842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5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5" y="5986772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984573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355126" y="1141426"/>
            <a:ext cx="99901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2943281" y="4088083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5101952" y="4126810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7464152" y="4114110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2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085" y="2777034"/>
            <a:ext cx="1262155" cy="1132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5"/>
          <a:stretch/>
        </p:blipFill>
        <p:spPr bwMode="auto">
          <a:xfrm>
            <a:off x="4888471" y="2777034"/>
            <a:ext cx="1219200" cy="114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197" y="2740638"/>
            <a:ext cx="1243084" cy="1179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Oval 12"/>
          <p:cNvSpPr>
            <a:spLocks noChangeArrowheads="1"/>
          </p:cNvSpPr>
          <p:nvPr/>
        </p:nvSpPr>
        <p:spPr bwMode="auto">
          <a:xfrm>
            <a:off x="3171881" y="4014742"/>
            <a:ext cx="685800" cy="685800"/>
          </a:xfrm>
          <a:prstGeom prst="ellips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497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5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5" y="5986772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984573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355126" y="1141426"/>
            <a:ext cx="99901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>
              <a:spcBef>
                <a:spcPct val="50000"/>
              </a:spcBef>
              <a:defRPr/>
            </a:pP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2: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Telex,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3503712" y="2631782"/>
            <a:ext cx="39487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dewm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trawng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Oval 12"/>
          <p:cNvSpPr>
            <a:spLocks noChangeArrowheads="1"/>
          </p:cNvSpPr>
          <p:nvPr/>
        </p:nvSpPr>
        <p:spPr bwMode="auto">
          <a:xfrm>
            <a:off x="3409799" y="4096208"/>
            <a:ext cx="576064" cy="554097"/>
          </a:xfrm>
          <a:prstGeom prst="ellips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488013" y="3350644"/>
            <a:ext cx="39487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d9eem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trawng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3488013" y="4081211"/>
            <a:ext cx="39487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8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trawng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40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5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5" y="5986772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984573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355126" y="1141426"/>
            <a:ext cx="99901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>
              <a:spcBef>
                <a:spcPct val="50000"/>
              </a:spcBef>
              <a:defRPr/>
            </a:pPr>
            <a:r>
              <a:rPr lang="en-US" sz="3600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VNI,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503712" y="2538203"/>
            <a:ext cx="39487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Muwa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xua6n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Oval 12"/>
          <p:cNvSpPr>
            <a:spLocks noChangeArrowheads="1"/>
          </p:cNvSpPr>
          <p:nvPr/>
        </p:nvSpPr>
        <p:spPr bwMode="auto">
          <a:xfrm>
            <a:off x="3404883" y="3257065"/>
            <a:ext cx="576064" cy="554097"/>
          </a:xfrm>
          <a:prstGeom prst="ellips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3488013" y="3257065"/>
            <a:ext cx="39487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8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mu7a xua6n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488013" y="3987632"/>
            <a:ext cx="39487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8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mu8a xua6n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42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3352800" y="2632015"/>
            <a:ext cx="6149838" cy="2723524"/>
          </a:xfrm>
          <a:prstGeom prst="round2Diag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680049" y="3406914"/>
            <a:ext cx="51347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NHẬN XÉT </a:t>
            </a:r>
          </a:p>
        </p:txBody>
      </p:sp>
      <p:pic>
        <p:nvPicPr>
          <p:cNvPr id="11" name="图片 1" descr="96570779758b05ba99e4c0bb2c838ec8"/>
          <p:cNvPicPr>
            <a:picLocks noChangeAspect="1"/>
          </p:cNvPicPr>
          <p:nvPr/>
        </p:nvPicPr>
        <p:blipFill rotWithShape="1">
          <a:blip r:embed="rId2"/>
          <a:srcRect l="29191" t="-313" r="18177" b="6932"/>
          <a:stretch/>
        </p:blipFill>
        <p:spPr>
          <a:xfrm>
            <a:off x="1447800" y="2420889"/>
            <a:ext cx="2232248" cy="3960440"/>
          </a:xfrm>
          <a:prstGeom prst="rect">
            <a:avLst/>
          </a:prstGeom>
        </p:spPr>
      </p:pic>
      <p:pic>
        <p:nvPicPr>
          <p:cNvPr id="12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5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5" y="5986772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984573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10" descr="2659f7d1966f7424a7bb26eb2650b6f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8400" y="4627083"/>
            <a:ext cx="7546032" cy="1740392"/>
          </a:xfrm>
          <a:prstGeom prst="rect">
            <a:avLst/>
          </a:prstGeom>
        </p:spPr>
      </p:pic>
      <p:pic>
        <p:nvPicPr>
          <p:cNvPr id="17" name="Picture 10" descr="bar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87552" y="4627083"/>
            <a:ext cx="5276800" cy="72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7138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01" t="54968" r="1161" b="12201"/>
          <a:stretch/>
        </p:blipFill>
        <p:spPr>
          <a:xfrm>
            <a:off x="1055440" y="3019195"/>
            <a:ext cx="2592288" cy="3563652"/>
          </a:xfrm>
          <a:prstGeom prst="rect">
            <a:avLst/>
          </a:prstGeom>
        </p:spPr>
      </p:pic>
      <p:sp>
        <p:nvSpPr>
          <p:cNvPr id="8" name="Horizontal Scroll 7"/>
          <p:cNvSpPr/>
          <p:nvPr/>
        </p:nvSpPr>
        <p:spPr>
          <a:xfrm>
            <a:off x="3517010" y="2251404"/>
            <a:ext cx="6465190" cy="2472996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654105" y="1219200"/>
            <a:ext cx="419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Môn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Tin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học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62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>
            <a:extLst>
              <a:ext uri="{FF2B5EF4-FFF2-40B4-BE49-F238E27FC236}">
                <a16:creationId xmlns:a16="http://schemas.microsoft.com/office/drawing/2014/main" id="{041840F2-F70A-4708-9CE1-A6697DAC0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219200"/>
            <a:ext cx="9907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 3: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Gõ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dấu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sắc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huyền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hỏi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ngã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nặng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Tiết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1)</a:t>
            </a:r>
          </a:p>
        </p:txBody>
      </p:sp>
    </p:spTree>
    <p:extLst>
      <p:ext uri="{BB962C8B-B14F-4D97-AF65-F5344CB8AC3E}">
        <p14:creationId xmlns:p14="http://schemas.microsoft.com/office/powerpoint/2010/main" val="79766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6" descr="White marble"/>
          <p:cNvSpPr txBox="1">
            <a:spLocks noChangeArrowheads="1"/>
          </p:cNvSpPr>
          <p:nvPr/>
        </p:nvSpPr>
        <p:spPr bwMode="gray">
          <a:xfrm>
            <a:off x="1128212" y="2444443"/>
            <a:ext cx="363035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kumimoji="0" lang="en-US" alt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r>
              <a:rPr kumimoji="0" lang="en-US" alt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460673" y="3140968"/>
            <a:ext cx="9902092" cy="985426"/>
            <a:chOff x="912" y="1008"/>
            <a:chExt cx="3984" cy="709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69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994" y="1066"/>
              <a:ext cx="436" cy="619"/>
              <a:chOff x="994" y="1066"/>
              <a:chExt cx="436" cy="619"/>
            </a:xfrm>
          </p:grpSpPr>
          <p:sp>
            <p:nvSpPr>
              <p:cNvPr id="8" name="AutoShape 6"/>
              <p:cNvSpPr>
                <a:spLocks noChangeArrowheads="1"/>
              </p:cNvSpPr>
              <p:nvPr/>
            </p:nvSpPr>
            <p:spPr bwMode="gray">
              <a:xfrm>
                <a:off x="994" y="1066"/>
                <a:ext cx="392" cy="619"/>
              </a:xfrm>
              <a:prstGeom prst="roundRect">
                <a:avLst>
                  <a:gd name="adj" fmla="val 11921"/>
                </a:avLst>
              </a:prstGeom>
              <a:solidFill>
                <a:srgbClr val="00B05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gray">
              <a:xfrm>
                <a:off x="1023" y="1140"/>
                <a:ext cx="407" cy="446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gray">
              <a:xfrm>
                <a:off x="1062" y="1185"/>
                <a:ext cx="231" cy="3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rebuchet MS"/>
                    <a:ea typeface="+mn-ea"/>
                    <a:cs typeface="+mn-cs"/>
                  </a:rPr>
                  <a:t>1</a:t>
                </a:r>
              </a:p>
            </p:txBody>
          </p:sp>
        </p:grpSp>
        <p:sp>
          <p:nvSpPr>
            <p:cNvPr id="7" name="Text Box 9"/>
            <p:cNvSpPr txBox="1">
              <a:spLocks noChangeArrowheads="1"/>
            </p:cNvSpPr>
            <p:nvPr/>
          </p:nvSpPr>
          <p:spPr bwMode="gray">
            <a:xfrm>
              <a:off x="1421" y="1031"/>
              <a:ext cx="3456" cy="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Biết</a:t>
              </a:r>
              <a:r>
                <a: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cách</a:t>
              </a:r>
              <a:r>
                <a: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gõ</a:t>
              </a:r>
              <a:r>
                <a: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</a:t>
              </a:r>
              <a:r>
                <a: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dấu</a:t>
              </a:r>
              <a:r>
                <a: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“</a:t>
              </a:r>
              <a:r>
                <a:rPr kumimoji="0" lang="en-US" sz="2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sắc</a:t>
              </a:r>
              <a:r>
                <a: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”, “</a:t>
              </a:r>
              <a:r>
                <a:rPr kumimoji="0" lang="en-US" sz="2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huyền</a:t>
              </a:r>
              <a:r>
                <a: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”, “</a:t>
              </a:r>
              <a:r>
                <a:rPr kumimoji="0" lang="en-US" sz="2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hỏi</a:t>
              </a:r>
              <a:r>
                <a: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”, “</a:t>
              </a:r>
              <a:r>
                <a:rPr kumimoji="0" lang="en-US" sz="2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ngã</a:t>
              </a:r>
              <a:r>
                <a: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”, “</a:t>
              </a:r>
              <a:r>
                <a:rPr kumimoji="0" lang="en-US" sz="2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nặng</a:t>
              </a:r>
              <a:r>
                <a: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” </a:t>
              </a:r>
              <a:r>
                <a:rPr kumimoji="0" lang="en-US" sz="2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theo</a:t>
              </a:r>
              <a:r>
                <a: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kiểu</a:t>
              </a:r>
              <a:r>
                <a: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gõ</a:t>
              </a:r>
              <a:r>
                <a: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Telex </a:t>
              </a:r>
              <a:r>
                <a:rPr kumimoji="0" lang="en-US" sz="2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hoặc</a:t>
              </a:r>
              <a:r>
                <a: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Vni</a:t>
              </a:r>
              <a:r>
                <a: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460673" y="4483977"/>
            <a:ext cx="9956772" cy="961247"/>
            <a:chOff x="912" y="2016"/>
            <a:chExt cx="4006" cy="912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989" y="2078"/>
              <a:ext cx="441" cy="746"/>
              <a:chOff x="989" y="2078"/>
              <a:chExt cx="441" cy="746"/>
            </a:xfrm>
          </p:grpSpPr>
          <p:sp>
            <p:nvSpPr>
              <p:cNvPr id="15" name="AutoShape 13"/>
              <p:cNvSpPr>
                <a:spLocks noChangeArrowheads="1"/>
              </p:cNvSpPr>
              <p:nvPr/>
            </p:nvSpPr>
            <p:spPr bwMode="gray">
              <a:xfrm>
                <a:off x="989" y="2078"/>
                <a:ext cx="397" cy="746"/>
              </a:xfrm>
              <a:prstGeom prst="roundRect">
                <a:avLst>
                  <a:gd name="adj" fmla="val 11921"/>
                </a:avLst>
              </a:pr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gray">
              <a:xfrm>
                <a:off x="1047" y="214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7" name="Text Box 15"/>
              <p:cNvSpPr txBox="1">
                <a:spLocks noChangeArrowheads="1"/>
              </p:cNvSpPr>
              <p:nvPr/>
            </p:nvSpPr>
            <p:spPr bwMode="gray">
              <a:xfrm>
                <a:off x="1124" y="2198"/>
                <a:ext cx="150" cy="4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rebuchet MS"/>
                    <a:ea typeface="+mn-ea"/>
                    <a:cs typeface="+mn-cs"/>
                  </a:rPr>
                  <a:t>2</a:t>
                </a:r>
              </a:p>
            </p:txBody>
          </p:sp>
        </p:grpSp>
        <p:sp>
          <p:nvSpPr>
            <p:cNvPr id="14" name="Text Box 16"/>
            <p:cNvSpPr txBox="1">
              <a:spLocks noChangeArrowheads="1"/>
            </p:cNvSpPr>
            <p:nvPr/>
          </p:nvSpPr>
          <p:spPr bwMode="gray">
            <a:xfrm>
              <a:off x="1430" y="2198"/>
              <a:ext cx="3488" cy="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Soạn</a:t>
              </a:r>
              <a:r>
                <a: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được</a:t>
              </a:r>
              <a:r>
                <a: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một</a:t>
              </a:r>
              <a:r>
                <a: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bản</a:t>
              </a:r>
              <a:r>
                <a: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tiếng</a:t>
              </a:r>
              <a:r>
                <a: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Việt</a:t>
              </a:r>
              <a:r>
                <a: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đơn</a:t>
              </a:r>
              <a:r>
                <a: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giản</a:t>
              </a:r>
              <a:r>
                <a: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, </a:t>
              </a:r>
              <a:r>
                <a:rPr kumimoji="0" lang="en-US" sz="2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có</a:t>
              </a:r>
              <a:r>
                <a: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dấu</a:t>
              </a:r>
              <a:r>
                <a: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28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5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5" y="5986772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984573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2056200" y="1616363"/>
            <a:ext cx="800023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3: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</a:rPr>
              <a:t>Gõ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</a:rPr>
              <a:t>dấu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</a:rPr>
              <a:t>sắc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</a:rPr>
              <a:t>huyền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</a:rPr>
              <a:t>hỏi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</a:rPr>
              <a:t>ngã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</a:rPr>
              <a:t>nặng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1)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4953000" y="1066800"/>
            <a:ext cx="259722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Môn</a:t>
            </a: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Tin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học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89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Custom 162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CBAF62"/>
      </a:accent1>
      <a:accent2>
        <a:srgbClr val="4096B0"/>
      </a:accent2>
      <a:accent3>
        <a:srgbClr val="803348"/>
      </a:accent3>
      <a:accent4>
        <a:srgbClr val="8E684C"/>
      </a:accent4>
      <a:accent5>
        <a:srgbClr val="AB946B"/>
      </a:accent5>
      <a:accent6>
        <a:srgbClr val="803348"/>
      </a:accent6>
      <a:hlink>
        <a:srgbClr val="86724D"/>
      </a:hlink>
      <a:folHlink>
        <a:srgbClr val="CBAF62"/>
      </a:folHlink>
    </a:clrScheme>
    <a:fontScheme name="Custom 169">
      <a:majorFont>
        <a:latin typeface="Rockwell"/>
        <a:ea typeface=""/>
        <a:cs typeface=""/>
      </a:majorFont>
      <a:minorFont>
        <a:latin typeface="Trebuchet MS"/>
        <a:ea typeface=""/>
        <a:cs typeface="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al Time Capsule SB - v5" id="{7D52FEA8-CE0D-4B98-8CCA-0CCE0FF5E9C1}" vid="{9ABB75D2-37B2-4B8B-B0A6-3CCF3185D65C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4267</TotalTime>
  <Words>823</Words>
  <Application>Microsoft Office PowerPoint</Application>
  <PresentationFormat>Widescreen</PresentationFormat>
  <Paragraphs>145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微软雅黑</vt:lpstr>
      <vt:lpstr>.VnTime</vt:lpstr>
      <vt:lpstr>Arial</vt:lpstr>
      <vt:lpstr>Calibri</vt:lpstr>
      <vt:lpstr>Calibri Light</vt:lpstr>
      <vt:lpstr>Lucida Handwriting</vt:lpstr>
      <vt:lpstr>Rockwell</vt:lpstr>
      <vt:lpstr>Tahoma</vt:lpstr>
      <vt:lpstr>Times New Roman</vt:lpstr>
      <vt:lpstr>Trebuchet MS</vt:lpstr>
      <vt:lpstr>Wingdings</vt:lpstr>
      <vt:lpstr>1_Office Theme</vt:lpstr>
      <vt:lpstr>Organic</vt:lpstr>
      <vt:lpstr>Default Design</vt:lpstr>
      <vt:lpstr>TIN HỌC LỚP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NGOẠI KHÓA NGÀY BÁC HỒ GỬI THƯ LẦN CUỐI CHO NGÀNH GIÁO DỤC</dc:title>
  <dc:creator>Đoàn Hữu Tiếng 0399072086</dc:creator>
  <cp:lastModifiedBy>admin</cp:lastModifiedBy>
  <cp:revision>430</cp:revision>
  <dcterms:created xsi:type="dcterms:W3CDTF">2014-10-11T13:38:36Z</dcterms:created>
  <dcterms:modified xsi:type="dcterms:W3CDTF">2021-11-26T08:49:05Z</dcterms:modified>
</cp:coreProperties>
</file>