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34"/>
  </p:notesMasterIdLst>
  <p:sldIdLst>
    <p:sldId id="303" r:id="rId3"/>
    <p:sldId id="287" r:id="rId4"/>
    <p:sldId id="286" r:id="rId5"/>
    <p:sldId id="256" r:id="rId6"/>
    <p:sldId id="283" r:id="rId7"/>
    <p:sldId id="257" r:id="rId8"/>
    <p:sldId id="293" r:id="rId9"/>
    <p:sldId id="294" r:id="rId10"/>
    <p:sldId id="295" r:id="rId11"/>
    <p:sldId id="268" r:id="rId12"/>
    <p:sldId id="267" r:id="rId13"/>
    <p:sldId id="297" r:id="rId14"/>
    <p:sldId id="274" r:id="rId15"/>
    <p:sldId id="275" r:id="rId16"/>
    <p:sldId id="298" r:id="rId17"/>
    <p:sldId id="269" r:id="rId18"/>
    <p:sldId id="299" r:id="rId19"/>
    <p:sldId id="270" r:id="rId20"/>
    <p:sldId id="276" r:id="rId21"/>
    <p:sldId id="304" r:id="rId22"/>
    <p:sldId id="278" r:id="rId23"/>
    <p:sldId id="271" r:id="rId24"/>
    <p:sldId id="281" r:id="rId25"/>
    <p:sldId id="272" r:id="rId26"/>
    <p:sldId id="300" r:id="rId27"/>
    <p:sldId id="280" r:id="rId28"/>
    <p:sldId id="301" r:id="rId29"/>
    <p:sldId id="260" r:id="rId30"/>
    <p:sldId id="289" r:id="rId31"/>
    <p:sldId id="290" r:id="rId32"/>
    <p:sldId id="2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 autoAdjust="0"/>
    <p:restoredTop sz="94434" autoAdjust="0"/>
  </p:normalViewPr>
  <p:slideViewPr>
    <p:cSldViewPr snapToGrid="0">
      <p:cViewPr varScale="1">
        <p:scale>
          <a:sx n="55" d="100"/>
          <a:sy n="55" d="100"/>
        </p:scale>
        <p:origin x="100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9544D-CC0D-4FD9-B3EA-4E28C2778E5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AE45A-1522-4AD2-8B80-FD5F88C8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E45A-1522-4AD2-8B80-FD5F88C826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5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177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261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9289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FB393-FF13-4C3F-AC01-A0389DD427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72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16518-621E-462A-9F84-A01B748BED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08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2EEB1-0838-484C-815B-43E6ADB511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14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3490E-40C8-4308-854E-641B6DC3F5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0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0B160-7F05-4E10-A4A4-E6A704C70A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22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585214-DB79-45D6-9577-35322EB645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35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36624-D12E-4A87-AD49-068C750335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1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C6F33-B67F-4FD6-B90E-85C69E9965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8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096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DF567-49F0-423E-8E65-8B071D4C02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14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89941-41AB-47F0-8E37-BDD7E60EBF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66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1E18C-4ACE-4B43-AA2F-9BE6045D20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1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3E99480B-7704-4037-9A99-D0C4F5FFCD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50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2A59E-835C-4010-BF04-5B6012DF33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8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215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6367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296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307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4808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3229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6600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93770-7B7C-40E3-9767-7C9EFC4EC08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9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1DB25526-4000-449C-B7FB-C841D16E56E3}" type="slidenum">
              <a:rPr lang="en-US" altLang="en-US">
                <a:solidFill>
                  <a:srgbClr val="000000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8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85491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85491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avi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avi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284" y="954449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SOẠN THẢO VĂN BẢN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262" y="2030365"/>
            <a:ext cx="1093997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BƯỚC ĐẦU SOẠN THẢO VĂN BẢN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F9BA6-797E-4203-84B3-C0DA0EBC4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43229" y="4572000"/>
            <a:ext cx="354877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9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281" y="389259"/>
            <a:ext cx="10515600" cy="80249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KHỞI ĐỘNG PHẦN MỀM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356" y="1527073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 err="1"/>
              <a:t>Màn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mềm</a:t>
            </a:r>
            <a:r>
              <a:rPr lang="en-US" sz="3200" dirty="0"/>
              <a:t> Word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5" y="2211642"/>
            <a:ext cx="7934179" cy="4460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8807" y="2321171"/>
            <a:ext cx="7821637" cy="7877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66758" y="3444285"/>
            <a:ext cx="337625" cy="677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ular Callout 8"/>
          <p:cNvSpPr/>
          <p:nvPr/>
        </p:nvSpPr>
        <p:spPr>
          <a:xfrm>
            <a:off x="9509761" y="2588457"/>
            <a:ext cx="2489983" cy="1533379"/>
          </a:xfrm>
          <a:prstGeom prst="wedgeRectCallout">
            <a:avLst>
              <a:gd name="adj1" fmla="val -110099"/>
              <a:gd name="adj2" fmla="val -2557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9187961" y="4345034"/>
            <a:ext cx="2489983" cy="1533379"/>
          </a:xfrm>
          <a:prstGeom prst="wedgeRectCallout">
            <a:avLst>
              <a:gd name="adj1" fmla="val -176766"/>
              <a:gd name="adj2" fmla="val -99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3066757" y="5006554"/>
            <a:ext cx="1842868" cy="981386"/>
          </a:xfrm>
          <a:prstGeom prst="wedgeRectCallout">
            <a:avLst>
              <a:gd name="adj1" fmla="val -36958"/>
              <a:gd name="adj2" fmla="val -1651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Con trỏ soạn thảo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190600" y="3783060"/>
            <a:ext cx="0" cy="1693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86905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566230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b="1" u="sng" dirty="0" err="1"/>
              <a:t>Chú</a:t>
            </a:r>
            <a:r>
              <a:rPr lang="en-US" b="1" u="sng" dirty="0"/>
              <a:t> ý: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236" y="1891791"/>
            <a:ext cx="11262091" cy="4351338"/>
          </a:xfrm>
        </p:spPr>
        <p:txBody>
          <a:bodyPr>
            <a:normAutofit/>
          </a:bodyPr>
          <a:lstStyle/>
          <a:p>
            <a:r>
              <a:rPr lang="en-US" sz="3600" dirty="0"/>
              <a:t>Con </a:t>
            </a:r>
            <a:r>
              <a:rPr lang="en-US" sz="3600" dirty="0" err="1"/>
              <a:t>trỏ</a:t>
            </a:r>
            <a:r>
              <a:rPr lang="en-US" sz="3600" dirty="0"/>
              <a:t> </a:t>
            </a:r>
            <a:r>
              <a:rPr lang="en-US" sz="3600" dirty="0" err="1"/>
              <a:t>nhấp</a:t>
            </a:r>
            <a:r>
              <a:rPr lang="en-US" sz="3600" dirty="0"/>
              <a:t> </a:t>
            </a:r>
            <a:r>
              <a:rPr lang="en-US" sz="3600" dirty="0" err="1"/>
              <a:t>nháy</a:t>
            </a:r>
            <a:r>
              <a:rPr lang="en-US" sz="3600" dirty="0"/>
              <a:t> ở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soan</a:t>
            </a:r>
            <a:r>
              <a:rPr lang="en-US" sz="3600" dirty="0"/>
              <a:t> </a:t>
            </a:r>
            <a:r>
              <a:rPr lang="en-US" sz="3600" dirty="0" err="1"/>
              <a:t>thảo</a:t>
            </a:r>
            <a:r>
              <a:rPr lang="en-US" sz="3600" dirty="0"/>
              <a:t>.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gõ</a:t>
            </a:r>
            <a:r>
              <a:rPr lang="en-US" sz="3600" dirty="0"/>
              <a:t> </a:t>
            </a:r>
            <a:r>
              <a:rPr lang="en-US" sz="3600" dirty="0" err="1"/>
              <a:t>phím</a:t>
            </a:r>
            <a:r>
              <a:rPr lang="en-US" sz="3600" dirty="0"/>
              <a:t>, </a:t>
            </a:r>
            <a:r>
              <a:rPr lang="en-US" sz="3600" dirty="0" err="1"/>
              <a:t>kí</a:t>
            </a:r>
            <a:r>
              <a:rPr lang="en-US" sz="3600" dirty="0"/>
              <a:t>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cái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tại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 </a:t>
            </a:r>
            <a:r>
              <a:rPr lang="en-US" sz="3600" dirty="0" err="1"/>
              <a:t>trí</a:t>
            </a:r>
            <a:r>
              <a:rPr lang="en-US" sz="3600" dirty="0"/>
              <a:t> con </a:t>
            </a:r>
            <a:r>
              <a:rPr lang="en-US" sz="3600" dirty="0" err="1"/>
              <a:t>trỏ</a:t>
            </a:r>
            <a:r>
              <a:rPr lang="en-US" sz="3600" dirty="0"/>
              <a:t>,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con </a:t>
            </a:r>
            <a:r>
              <a:rPr lang="en-US" sz="3600" dirty="0" err="1"/>
              <a:t>trỏ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dịch</a:t>
            </a:r>
            <a:r>
              <a:rPr lang="en-US" sz="3600" dirty="0"/>
              <a:t> </a:t>
            </a:r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phía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phải</a:t>
            </a:r>
            <a:r>
              <a:rPr lang="en-US" sz="3600" dirty="0"/>
              <a:t> </a:t>
            </a:r>
            <a:r>
              <a:rPr lang="en-US" sz="3600" dirty="0" err="1"/>
              <a:t>kí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err="1"/>
              <a:t>đó</a:t>
            </a:r>
            <a:r>
              <a:rPr lang="en-US" sz="360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0839750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81200" y="119931"/>
            <a:ext cx="833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VIẾT HOA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87.35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3" y="779488"/>
            <a:ext cx="12144375" cy="607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17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6000" y="70300"/>
            <a:ext cx="833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 hoa</a:t>
            </a:r>
            <a:r>
              <a:rPr lang="vi-VN" sz="300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bàn phím.jpg"/>
          <p:cNvPicPr>
            <a:picLocks noChangeAspect="1"/>
          </p:cNvPicPr>
          <p:nvPr/>
        </p:nvPicPr>
        <p:blipFill>
          <a:blip r:embed="rId2"/>
          <a:srcRect t="26829"/>
          <a:stretch>
            <a:fillRect/>
          </a:stretch>
        </p:blipFill>
        <p:spPr>
          <a:xfrm>
            <a:off x="914400" y="688336"/>
            <a:ext cx="10566400" cy="327660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1016000" y="1983736"/>
            <a:ext cx="1422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347200" y="2517136"/>
            <a:ext cx="1930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14400" y="2517136"/>
            <a:ext cx="1930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4499" y="5898471"/>
            <a:ext cx="786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atin typeface="+mj-lt"/>
              </a:rPr>
              <a:t>VD: </a:t>
            </a:r>
            <a:r>
              <a:rPr lang="vi-VN" sz="3600" b="1">
                <a:solidFill>
                  <a:srgbClr val="FF0000"/>
                </a:solidFill>
                <a:latin typeface="+mj-lt"/>
              </a:rPr>
              <a:t>Tam Thuấn</a:t>
            </a:r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4618" y="4259920"/>
            <a:ext cx="113603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nl-NL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ý: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200">
                <a:latin typeface="Times New Roman" pitchFamily="18" charset="0"/>
                <a:cs typeface="Times New Roman" pitchFamily="18" charset="0"/>
              </a:rPr>
              <a:t>Để gõ chữ hoa, em có thể nhấn phím Caps Lock trên bàn phím, nhấn thêm một lần nữa để chuyển về chế độ gõ chữ thường.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766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1" grpId="0" animBg="1"/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0596" y="629591"/>
            <a:ext cx="833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23" name="Picture 22" descr="bàn phím.jpg"/>
          <p:cNvPicPr>
            <a:picLocks noChangeAspect="1"/>
          </p:cNvPicPr>
          <p:nvPr/>
        </p:nvPicPr>
        <p:blipFill>
          <a:blip r:embed="rId2"/>
          <a:srcRect t="26829"/>
          <a:stretch>
            <a:fillRect/>
          </a:stretch>
        </p:blipFill>
        <p:spPr>
          <a:xfrm>
            <a:off x="914400" y="1838797"/>
            <a:ext cx="10566400" cy="3276600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9430479" y="3134197"/>
            <a:ext cx="1930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93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/>
              <a:t>Trả lời câu hỏi: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vi-VN"/>
              <a:t>Phần mềm soạn thảo văn bản có tên là gì?</a:t>
            </a:r>
          </a:p>
          <a:p>
            <a:pPr marL="514350" indent="-514350">
              <a:buFont typeface="+mj-lt"/>
              <a:buAutoNum type="arabicPeriod"/>
            </a:pPr>
            <a:r>
              <a:rPr lang="vi-VN"/>
              <a:t>Muốn soạn thảo văn bản em làm thế nào?</a:t>
            </a:r>
          </a:p>
          <a:p>
            <a:pPr marL="514350" indent="-514350">
              <a:buFont typeface="+mj-lt"/>
              <a:buAutoNum type="arabicPeriod"/>
            </a:pPr>
            <a:r>
              <a:rPr lang="vi-VN"/>
              <a:t>Để viết hoa em sử dụng phím nào?</a:t>
            </a:r>
          </a:p>
          <a:p>
            <a:pPr marL="514350" indent="-514350">
              <a:buFont typeface="+mj-lt"/>
              <a:buAutoNum type="arabicPeriod"/>
            </a:pPr>
            <a:r>
              <a:rPr lang="vi-VN"/>
              <a:t>Để xuống dòng em sử dụng phím nào?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1177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439" y="-164890"/>
            <a:ext cx="9203058" cy="1325563"/>
          </a:xfrm>
        </p:spPr>
        <p:txBody>
          <a:bodyPr/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869432"/>
            <a:ext cx="11387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Làm thế nào để soạn thảo văn bản?</a:t>
            </a:r>
            <a:endParaRPr lang="en-US" sz="320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54209"/>
            <a:ext cx="11387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Em hãy quan sát và cho cô biết vị trí của con trỏ soạn thảo?</a:t>
            </a:r>
            <a:endParaRPr lang="en-US" sz="320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8984"/>
            <a:ext cx="12192000" cy="52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546361" y="3927423"/>
            <a:ext cx="0" cy="4497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06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003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vi-VN"/>
              <a:t>Khi soạn thảo văn bản nếu gõ sai em phải làm gì?</a:t>
            </a:r>
            <a:endParaRPr lang="en-US"/>
          </a:p>
        </p:txBody>
      </p:sp>
      <p:pic>
        <p:nvPicPr>
          <p:cNvPr id="4" name="xóa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765.6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3" y="764498"/>
            <a:ext cx="12144375" cy="60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5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422033" y="870869"/>
            <a:ext cx="10931769" cy="529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u="sng" dirty="0" err="1"/>
              <a:t>Có</a:t>
            </a:r>
            <a:r>
              <a:rPr lang="en-US" sz="4400" b="1" u="sng" dirty="0"/>
              <a:t> </a:t>
            </a:r>
            <a:r>
              <a:rPr lang="en-US" sz="4400" b="1" u="sng" dirty="0" err="1"/>
              <a:t>hai</a:t>
            </a:r>
            <a:r>
              <a:rPr lang="en-US" sz="4400" b="1" u="sng" dirty="0"/>
              <a:t> </a:t>
            </a:r>
            <a:r>
              <a:rPr lang="en-US" sz="4400" b="1" u="sng" dirty="0" err="1"/>
              <a:t>cách</a:t>
            </a:r>
            <a:r>
              <a:rPr lang="en-US" sz="4400" b="1" u="sng" dirty="0"/>
              <a:t> </a:t>
            </a:r>
            <a:r>
              <a:rPr lang="en-US" sz="4400" b="1" u="sng" dirty="0" err="1"/>
              <a:t>xóa</a:t>
            </a:r>
            <a:r>
              <a:rPr lang="en-US" sz="4400" b="1" u="sng" dirty="0"/>
              <a:t> </a:t>
            </a:r>
            <a:r>
              <a:rPr lang="en-US" sz="4400" b="1" u="sng" dirty="0" err="1"/>
              <a:t>kí</a:t>
            </a:r>
            <a:r>
              <a:rPr lang="en-US" sz="4400" b="1" u="sng" dirty="0"/>
              <a:t> </a:t>
            </a:r>
            <a:r>
              <a:rPr lang="en-US" sz="4400" b="1" u="sng" dirty="0" err="1"/>
              <a:t>tự</a:t>
            </a:r>
            <a:r>
              <a:rPr lang="en-US" sz="4400" b="1" u="sng" dirty="0"/>
              <a:t>:</a:t>
            </a:r>
          </a:p>
          <a:p>
            <a:endParaRPr lang="en-US" sz="3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u="sng" dirty="0" err="1"/>
              <a:t>Cách</a:t>
            </a:r>
            <a:r>
              <a:rPr lang="en-US" sz="3600" u="sng" dirty="0"/>
              <a:t> 1: </a:t>
            </a:r>
            <a:r>
              <a:rPr lang="en-US" sz="3600" dirty="0" err="1"/>
              <a:t>Nhấn</a:t>
            </a:r>
            <a:r>
              <a:rPr lang="en-US" sz="3600" dirty="0"/>
              <a:t> </a:t>
            </a:r>
            <a:r>
              <a:rPr lang="en-US" sz="3600" dirty="0" err="1"/>
              <a:t>phím</a:t>
            </a:r>
            <a:r>
              <a:rPr lang="en-US" sz="3600" dirty="0"/>
              <a:t> </a:t>
            </a:r>
            <a:r>
              <a:rPr lang="en-US" sz="3600" b="1" dirty="0"/>
              <a:t>Delete </a:t>
            </a:r>
            <a:r>
              <a:rPr lang="en-US" sz="3600" dirty="0"/>
              <a:t>(</a:t>
            </a:r>
            <a:r>
              <a:rPr lang="en-US" sz="3600" dirty="0" err="1"/>
              <a:t>xóa</a:t>
            </a:r>
            <a:r>
              <a:rPr lang="en-US" sz="3600" dirty="0"/>
              <a:t> </a:t>
            </a:r>
            <a:r>
              <a:rPr lang="en-US" sz="3600" dirty="0" err="1"/>
              <a:t>kí</a:t>
            </a:r>
            <a:r>
              <a:rPr lang="en-US" sz="3600" dirty="0"/>
              <a:t>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phải</a:t>
            </a:r>
            <a:r>
              <a:rPr lang="en-US" sz="3600" dirty="0"/>
              <a:t> con </a:t>
            </a:r>
            <a:r>
              <a:rPr lang="en-US" sz="3600" dirty="0" err="1"/>
              <a:t>trỏ</a:t>
            </a:r>
            <a:r>
              <a:rPr lang="en-US" sz="3600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VD: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/>
              <a:t>xin</a:t>
            </a:r>
            <a:r>
              <a:rPr lang="en-US" sz="3600" b="1" dirty="0" err="1">
                <a:solidFill>
                  <a:srgbClr val="FF0000"/>
                </a:solidFill>
              </a:rPr>
              <a:t>h</a:t>
            </a:r>
            <a:r>
              <a:rPr lang="en-US" sz="3600" dirty="0"/>
              <a:t> </a:t>
            </a:r>
            <a:r>
              <a:rPr lang="en-US" sz="3600" dirty="0" err="1"/>
              <a:t>xinh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r>
              <a:rPr lang="en-US" sz="3600" dirty="0"/>
              <a:t>	→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/>
              <a:t>xin</a:t>
            </a:r>
            <a:r>
              <a:rPr lang="en-US" sz="3600" dirty="0"/>
              <a:t> </a:t>
            </a:r>
            <a:r>
              <a:rPr lang="en-US" sz="3600" dirty="0" err="1"/>
              <a:t>xinh</a:t>
            </a:r>
            <a:r>
              <a:rPr lang="en-US" sz="3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u="sng" dirty="0" err="1"/>
              <a:t>Cách</a:t>
            </a:r>
            <a:r>
              <a:rPr lang="en-US" sz="3600" u="sng" dirty="0"/>
              <a:t> 2</a:t>
            </a:r>
            <a:r>
              <a:rPr lang="en-US" sz="3600" dirty="0"/>
              <a:t>: </a:t>
            </a:r>
            <a:r>
              <a:rPr lang="en-US" sz="3600" dirty="0" err="1"/>
              <a:t>Nhấn</a:t>
            </a:r>
            <a:r>
              <a:rPr lang="en-US" sz="3600" dirty="0"/>
              <a:t> </a:t>
            </a:r>
            <a:r>
              <a:rPr lang="en-US" sz="3600" dirty="0" err="1"/>
              <a:t>phím</a:t>
            </a:r>
            <a:r>
              <a:rPr lang="en-US" sz="3600" dirty="0"/>
              <a:t> </a:t>
            </a:r>
            <a:r>
              <a:rPr lang="en-US" sz="3600" b="1" dirty="0"/>
              <a:t>Backspace</a:t>
            </a:r>
            <a:r>
              <a:rPr lang="en-US" sz="3600" dirty="0"/>
              <a:t> (</a:t>
            </a:r>
            <a:r>
              <a:rPr lang="en-US" sz="3600" dirty="0" err="1"/>
              <a:t>xóa</a:t>
            </a:r>
            <a:r>
              <a:rPr lang="en-US" sz="3600" dirty="0"/>
              <a:t> </a:t>
            </a:r>
            <a:r>
              <a:rPr lang="en-US" sz="3600" dirty="0" err="1"/>
              <a:t>kí</a:t>
            </a:r>
            <a:r>
              <a:rPr lang="en-US" sz="3600" dirty="0"/>
              <a:t>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trái</a:t>
            </a:r>
            <a:r>
              <a:rPr lang="en-US" sz="3600" dirty="0"/>
              <a:t> con </a:t>
            </a:r>
            <a:r>
              <a:rPr lang="en-US" sz="3600" dirty="0" err="1"/>
              <a:t>trỏ</a:t>
            </a:r>
            <a:r>
              <a:rPr lang="en-US" sz="3600" dirty="0"/>
              <a:t>)</a:t>
            </a:r>
          </a:p>
          <a:p>
            <a:pPr marL="0" indent="0">
              <a:buNone/>
            </a:pPr>
            <a:r>
              <a:rPr lang="en-US" sz="3600" dirty="0"/>
              <a:t>VD: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/>
              <a:t>xi</a:t>
            </a:r>
            <a:r>
              <a:rPr lang="en-US" sz="3600" b="1" dirty="0" err="1">
                <a:solidFill>
                  <a:srgbClr val="FF0000"/>
                </a:solidFill>
              </a:rPr>
              <a:t>n</a:t>
            </a:r>
            <a:r>
              <a:rPr lang="en-US" sz="3600" dirty="0" err="1"/>
              <a:t>h</a:t>
            </a:r>
            <a:r>
              <a:rPr lang="en-US" sz="3600" dirty="0"/>
              <a:t> </a:t>
            </a:r>
            <a:r>
              <a:rPr lang="en-US" sz="3600" dirty="0" err="1"/>
              <a:t>xinh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r>
              <a:rPr lang="en-US" sz="3600" dirty="0"/>
              <a:t>	→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/>
              <a:t>xih</a:t>
            </a:r>
            <a:r>
              <a:rPr lang="en-US" sz="3600" dirty="0"/>
              <a:t> </a:t>
            </a:r>
            <a:r>
              <a:rPr lang="en-US" sz="3600" dirty="0" err="1"/>
              <a:t>xinh</a:t>
            </a:r>
            <a:r>
              <a:rPr lang="en-US" sz="3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573195" y="2842577"/>
            <a:ext cx="0" cy="63304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73195" y="4694153"/>
            <a:ext cx="0" cy="63304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2032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8333" t="37037" r="19167" b="21482"/>
          <a:stretch>
            <a:fillRect/>
          </a:stretch>
        </p:blipFill>
        <p:spPr bwMode="auto">
          <a:xfrm>
            <a:off x="660400" y="1325400"/>
            <a:ext cx="10871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32971" y="358906"/>
            <a:ext cx="1107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>
                <a:latin typeface="Times New Roman" pitchFamily="18" charset="0"/>
                <a:cs typeface="Times New Roman" pitchFamily="18" charset="0"/>
              </a:rPr>
              <a:t>Quan sát phím Backspace và phím Delete trên bàn phím: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05600" y="2392186"/>
            <a:ext cx="914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43252" y="2849400"/>
            <a:ext cx="609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60401" y="5291534"/>
            <a:ext cx="1114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VD: Sử dụng phím Backspace và Delete để xóa văn bản theo mẫu sau:</a:t>
            </a:r>
            <a:endParaRPr lang="en-US" sz="2800" b="1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0400" y="5829751"/>
            <a:ext cx="1114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0070C0"/>
                </a:solidFill>
                <a:latin typeface="+mj-lt"/>
              </a:rPr>
              <a:t>Tam Thuấn</a:t>
            </a:r>
            <a:endParaRPr lang="en-US" sz="3600" b="1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630650" y="5934681"/>
            <a:ext cx="0" cy="4811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61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70909" y="2084136"/>
            <a:ext cx="6502400" cy="92392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CC9900">
                  <a:gamma/>
                  <a:tint val="0"/>
                  <a:invGamma/>
                </a:srgbClr>
              </a:gs>
              <a:gs pos="100000">
                <a:srgbClr val="CC9900"/>
              </a:gs>
            </a:gsLst>
            <a:lin ang="5400000" scaled="1"/>
          </a:gradFill>
          <a:ln w="127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600" b="1">
                <a:solidFill>
                  <a:srgbClr val="3366CC"/>
                </a:solidFill>
                <a:latin typeface=".VnTime" pitchFamily="34" charset="0"/>
              </a:defRPr>
            </a:lvl1pPr>
            <a:lvl2pPr marL="742950" indent="-285750">
              <a:defRPr sz="2600" b="1">
                <a:solidFill>
                  <a:srgbClr val="3366CC"/>
                </a:solidFill>
                <a:latin typeface=".VnTime" pitchFamily="34" charset="0"/>
              </a:defRPr>
            </a:lvl2pPr>
            <a:lvl3pPr marL="1143000" indent="-228600">
              <a:defRPr sz="2600" b="1">
                <a:solidFill>
                  <a:srgbClr val="3366CC"/>
                </a:solidFill>
                <a:latin typeface=".VnTime" pitchFamily="34" charset="0"/>
              </a:defRPr>
            </a:lvl3pPr>
            <a:lvl4pPr marL="1600200" indent="-228600">
              <a:defRPr sz="2600" b="1">
                <a:solidFill>
                  <a:srgbClr val="3366CC"/>
                </a:solidFill>
                <a:latin typeface=".VnTime" pitchFamily="34" charset="0"/>
              </a:defRPr>
            </a:lvl4pPr>
            <a:lvl5pPr marL="2057400" indent="-228600">
              <a:defRPr sz="2600" b="1">
                <a:solidFill>
                  <a:srgbClr val="3366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600" b="1">
                <a:solidFill>
                  <a:srgbClr val="3366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600" b="1">
                <a:solidFill>
                  <a:srgbClr val="3366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600" b="1">
                <a:solidFill>
                  <a:srgbClr val="3366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600" b="1">
                <a:solidFill>
                  <a:srgbClr val="3366CC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5400" b="0" kern="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Khởi</a:t>
            </a:r>
            <a:r>
              <a:rPr lang="en-US" altLang="en-US" sz="5400" b="0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400" b="0" kern="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động</a:t>
            </a:r>
            <a:endParaRPr lang="en-US" altLang="en-US" sz="5400" b="0" kern="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284" y="954449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SOẠN THẢO VĂN BẢN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262" y="2030365"/>
            <a:ext cx="1093997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BƯỚC ĐẦU SOẠN THẢO VĂN BẢN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F9BA6-797E-4203-84B3-C0DA0EBC4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43229" y="4572000"/>
            <a:ext cx="354877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8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1151" y="31282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19" y="2112719"/>
            <a:ext cx="6091435" cy="4625706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File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Save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Save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bản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26" y="312821"/>
            <a:ext cx="558265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3657600" y="1167063"/>
            <a:ext cx="2791325" cy="120315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3810000" y="1925054"/>
            <a:ext cx="2791325" cy="1046746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312821"/>
            <a:ext cx="5582653" cy="63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96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/>
          <a:srcRect l="15833" t="24074" r="52084" b="24074"/>
          <a:stretch>
            <a:fillRect/>
          </a:stretch>
        </p:blipFill>
        <p:spPr bwMode="auto">
          <a:xfrm>
            <a:off x="6292516" y="146385"/>
            <a:ext cx="5690936" cy="639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09" y="343218"/>
            <a:ext cx="10515600" cy="1325563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19" y="2112719"/>
            <a:ext cx="6091435" cy="4625706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File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Save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Save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3621507" y="3947361"/>
            <a:ext cx="3910263" cy="7810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1612233" y="4993105"/>
            <a:ext cx="8494295" cy="127534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07810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232" y="273001"/>
            <a:ext cx="9136505" cy="1325563"/>
          </a:xfrm>
        </p:spPr>
        <p:txBody>
          <a:bodyPr/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thảo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05" y="2790802"/>
            <a:ext cx="10646369" cy="290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205" y="1558976"/>
            <a:ext cx="1119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Làm thế nào để đóng trang soạn thảo?</a:t>
            </a:r>
            <a:endParaRPr lang="en-US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3418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40" y="533317"/>
            <a:ext cx="10515600" cy="1325563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92" y="2362763"/>
            <a:ext cx="5397489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File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Open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21" y="546936"/>
            <a:ext cx="4539163" cy="57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V="1">
            <a:off x="3717759" y="1227223"/>
            <a:ext cx="3509963" cy="126331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4077076" y="2490538"/>
            <a:ext cx="3283094" cy="73392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22" y="546936"/>
            <a:ext cx="4638675" cy="589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36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ƯU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910.8992" end="1420.04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873" y="112427"/>
            <a:ext cx="11866481" cy="6700603"/>
          </a:xfrm>
        </p:spPr>
      </p:pic>
    </p:spTree>
    <p:extLst>
      <p:ext uri="{BB962C8B-B14F-4D97-AF65-F5344CB8AC3E}">
        <p14:creationId xmlns:p14="http://schemas.microsoft.com/office/powerpoint/2010/main" val="3727325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38" y="386765"/>
            <a:ext cx="6272463" cy="603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79" y="547548"/>
            <a:ext cx="10515600" cy="1325563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92" y="2362763"/>
            <a:ext cx="5397489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File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Open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V="1">
            <a:off x="5245769" y="2298033"/>
            <a:ext cx="2526633" cy="2021306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2213812" y="5618750"/>
            <a:ext cx="7904747" cy="42110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89745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Ở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904.2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832" y="161144"/>
            <a:ext cx="11658417" cy="6447685"/>
          </a:xfrm>
        </p:spPr>
      </p:pic>
    </p:spTree>
    <p:extLst>
      <p:ext uri="{BB962C8B-B14F-4D97-AF65-F5344CB8AC3E}">
        <p14:creationId xmlns:p14="http://schemas.microsoft.com/office/powerpoint/2010/main" val="3263051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</a:p>
        </p:txBody>
      </p:sp>
      <p:sp>
        <p:nvSpPr>
          <p:cNvPr id="3" name="Rectangle 2"/>
          <p:cNvSpPr/>
          <p:nvPr/>
        </p:nvSpPr>
        <p:spPr>
          <a:xfrm>
            <a:off x="169817" y="1093655"/>
            <a:ext cx="120221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>
                <a:latin typeface="Times New Roman" pitchFamily="18" charset="0"/>
                <a:cs typeface="Times New Roman" pitchFamily="18" charset="0"/>
              </a:rPr>
              <a:t>Trao đổi với bạn rồi thực hiện các yêu cầu sau: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nl-NL" sz="2400">
                <a:latin typeface="Times New Roman" pitchFamily="18" charset="0"/>
                <a:cs typeface="Times New Roman" pitchFamily="18" charset="0"/>
              </a:rPr>
              <a:t>a. Khởi động chương trình Word.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nl-NL" sz="2400">
                <a:latin typeface="Times New Roman" pitchFamily="18" charset="0"/>
                <a:cs typeface="Times New Roman" pitchFamily="18" charset="0"/>
              </a:rPr>
              <a:t>b. Tập gõ không dấu nội dung sau vào trang soạn thảo.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indent="2520950"/>
            <a:r>
              <a:rPr lang="nl-NL" sz="2400">
                <a:latin typeface="Times New Roman" pitchFamily="18" charset="0"/>
                <a:cs typeface="Times New Roman" pitchFamily="18" charset="0"/>
              </a:rPr>
              <a:t>Trời cao trong xanh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indent="2520950"/>
            <a:r>
              <a:rPr lang="nl-NL" sz="2400">
                <a:latin typeface="Times New Roman" pitchFamily="18" charset="0"/>
                <a:cs typeface="Times New Roman" pitchFamily="18" charset="0"/>
              </a:rPr>
              <a:t>sương sớm long lanh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indent="2520950"/>
            <a:r>
              <a:rPr lang="nl-NL" sz="2400">
                <a:latin typeface="Times New Roman" pitchFamily="18" charset="0"/>
                <a:cs typeface="Times New Roman" pitchFamily="18" charset="0"/>
              </a:rPr>
              <a:t>mặt nước xanh xanh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indent="2520950"/>
            <a:r>
              <a:rPr lang="nl-NL" sz="2400">
                <a:latin typeface="Times New Roman" pitchFamily="18" charset="0"/>
                <a:cs typeface="Times New Roman" pitchFamily="18" charset="0"/>
              </a:rPr>
              <a:t>cành lá rung rinh.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indent="2520950"/>
            <a:r>
              <a:rPr lang="nl-NL" sz="2400">
                <a:latin typeface="Times New Roman" pitchFamily="18" charset="0"/>
                <a:cs typeface="Times New Roman" pitchFamily="18" charset="0"/>
              </a:rPr>
              <a:t>Bầy chim non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indent="2520950"/>
            <a:r>
              <a:rPr lang="nl-NL" sz="2400">
                <a:latin typeface="Times New Roman" pitchFamily="18" charset="0"/>
                <a:cs typeface="Times New Roman" pitchFamily="18" charset="0"/>
              </a:rPr>
              <a:t>Hát ca vang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indent="2520950"/>
            <a:r>
              <a:rPr lang="nl-NL" sz="2400">
                <a:latin typeface="Times New Roman" pitchFamily="18" charset="0"/>
                <a:cs typeface="Times New Roman" pitchFamily="18" charset="0"/>
              </a:rPr>
              <a:t>Đàn bướm múa tung tăng lượn.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indent="2520950"/>
            <a:r>
              <a:rPr lang="nl-NL" sz="2400">
                <a:latin typeface="Times New Roman" pitchFamily="18" charset="0"/>
                <a:cs typeface="Times New Roman" pitchFamily="18" charset="0"/>
              </a:rPr>
              <a:t>Theo bước chân đi tới trường.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indent="2520950"/>
            <a:r>
              <a:rPr lang="nl-NL" sz="2400">
                <a:latin typeface="Times New Roman" pitchFamily="18" charset="0"/>
                <a:cs typeface="Times New Roman" pitchFamily="18" charset="0"/>
              </a:rPr>
              <a:t>        (Trích Ca ngợi Tổ Quốc – Hoàng Vân)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nl-NL" sz="2400">
                <a:latin typeface="Times New Roman" pitchFamily="18" charset="0"/>
                <a:cs typeface="Times New Roman" pitchFamily="18" charset="0"/>
              </a:rPr>
              <a:t>c. Đặt tên cho văn bản rồi lưu vào thư mục máy tính.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nl-NL" sz="2400">
                <a:latin typeface="Times New Roman" pitchFamily="18" charset="0"/>
                <a:cs typeface="Times New Roman" pitchFamily="18" charset="0"/>
              </a:rPr>
              <a:t>d. Đóng trang soạn thảo văn bản.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nl-NL" sz="2400">
                <a:latin typeface="Times New Roman" pitchFamily="18" charset="0"/>
                <a:cs typeface="Times New Roman" pitchFamily="18" charset="0"/>
              </a:rPr>
              <a:t>e. Mở văn bản vừa soạn thảo để kiểm tra nội dung, gõ thêm vài dòng theo ý em rồi lưu văn bản.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4789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431" y="390390"/>
            <a:ext cx="11708675" cy="1657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l-NL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r>
              <a:rPr lang="vi-VN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483325" y="2073356"/>
            <a:ext cx="11708675" cy="927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3200" b="1">
                <a:latin typeface="Times New Roman" pitchFamily="18" charset="0"/>
                <a:cs typeface="Times New Roman" pitchFamily="18" charset="0"/>
              </a:rPr>
              <a:t>Em hãy nêu cách lưu văn bản?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3324" y="3212609"/>
            <a:ext cx="11708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3200" b="1">
                <a:latin typeface="Times New Roman" pitchFamily="18" charset="0"/>
                <a:cs typeface="Times New Roman" pitchFamily="18" charset="0"/>
              </a:rPr>
              <a:t>Em hãy nêu cách mở văn bản có sẵn?</a:t>
            </a:r>
          </a:p>
        </p:txBody>
      </p:sp>
    </p:spTree>
    <p:extLst>
      <p:ext uri="{BB962C8B-B14F-4D97-AF65-F5344CB8AC3E}">
        <p14:creationId xmlns:p14="http://schemas.microsoft.com/office/powerpoint/2010/main" val="1839153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01953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8400" y="5434016"/>
            <a:ext cx="1659467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406400" y="2464191"/>
            <a:ext cx="5080000" cy="1600200"/>
          </a:xfrm>
          <a:prstGeom prst="wedgeEllipseCallout">
            <a:avLst>
              <a:gd name="adj1" fmla="val -4973"/>
              <a:gd name="adj2" fmla="val 86238"/>
            </a:avLst>
          </a:prstGeom>
          <a:blipFill>
            <a:blip r:embed="rId3"/>
            <a:tile tx="0" ty="0" sx="100000" sy="100000" flip="none" algn="tl"/>
          </a:blip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đã soạn thảo văn bản bao giờ chưa?</a:t>
            </a:r>
          </a:p>
        </p:txBody>
      </p:sp>
      <p:pic>
        <p:nvPicPr>
          <p:cNvPr id="6" name="Picture 4" descr="ch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495803"/>
            <a:ext cx="3048000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G00029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5029200"/>
            <a:ext cx="19388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7518400" y="6019800"/>
            <a:ext cx="17272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1" i="0" u="none" strike="noStrike" kern="0" cap="none" spc="0" normalizeH="0" baseline="0" noProof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.VnTime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252634" y="2300027"/>
            <a:ext cx="5465233" cy="218521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Time" pitchFamily="34" charset="0"/>
              </a:rPr>
              <a:t> </a:t>
            </a:r>
            <a:r>
              <a:rPr lang="en-US" altLang="en-US" sz="2800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 ngày các em viết bài trên lớp, làm bài tập, viết thư... là các em đã soạn thảo rồi đấy!.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5486400" y="3149991"/>
            <a:ext cx="609600" cy="76200"/>
          </a:xfrm>
          <a:prstGeom prst="line">
            <a:avLst/>
          </a:prstGeom>
          <a:noFill/>
          <a:ln w="57150">
            <a:solidFill>
              <a:srgbClr val="D3481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1" i="0" u="none" strike="noStrike" kern="0" cap="none" spc="0" normalizeH="0" baseline="0" noProof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71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175" y="2173234"/>
            <a:ext cx="11808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>
                <a:latin typeface="Times New Roman" pitchFamily="18" charset="0"/>
                <a:cs typeface="Times New Roman" pitchFamily="18" charset="0"/>
              </a:rPr>
              <a:t>Về nhà  học và chuẩn bị “</a:t>
            </a:r>
            <a:r>
              <a:rPr lang="vi-VN" sz="36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s-ES" sz="3600">
                <a:latin typeface="Times New Roman" pitchFamily="18" charset="0"/>
                <a:cs typeface="Times New Roman" pitchFamily="18" charset="0"/>
              </a:rPr>
              <a:t>ài 2. </a:t>
            </a:r>
            <a:r>
              <a:rPr lang="es-E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 các chữ ă, â, đ, ê, ô, ơ, ư”.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2553" y="586449"/>
            <a:ext cx="4154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dò:</a:t>
            </a:r>
            <a:endParaRPr lang="en-US" sz="6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4076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1" y="-689317"/>
            <a:ext cx="11929403" cy="7933519"/>
          </a:xfrm>
        </p:spPr>
      </p:pic>
    </p:spTree>
    <p:extLst>
      <p:ext uri="{BB962C8B-B14F-4D97-AF65-F5344CB8AC3E}">
        <p14:creationId xmlns:p14="http://schemas.microsoft.com/office/powerpoint/2010/main" val="57004962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262" y="1610640"/>
            <a:ext cx="1093997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BƯỚC ĐẦU SOẠN THẢO VĂN BẢN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02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10066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01414" y="-125412"/>
            <a:ext cx="765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214102" y="6145213"/>
            <a:ext cx="102023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889000" y="2296516"/>
            <a:ext cx="5283200" cy="681037"/>
            <a:chOff x="720" y="240"/>
            <a:chExt cx="4752" cy="505"/>
          </a:xfrm>
        </p:grpSpPr>
        <p:sp>
          <p:nvSpPr>
            <p:cNvPr id="4127" name="AutoShape 23" descr="White marble"/>
            <p:cNvSpPr>
              <a:spLocks noChangeArrowheads="1"/>
            </p:cNvSpPr>
            <p:nvPr/>
          </p:nvSpPr>
          <p:spPr bwMode="gray">
            <a:xfrm>
              <a:off x="720" y="240"/>
              <a:ext cx="4752" cy="505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 algn="ctr">
              <a:solidFill>
                <a:srgbClr val="00B05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 eaLnBrk="1" hangingPunct="1"/>
              <a:endParaRPr lang="en-US" alt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128" name="Text Box 26" descr="White marble"/>
            <p:cNvSpPr txBox="1">
              <a:spLocks noChangeArrowheads="1"/>
            </p:cNvSpPr>
            <p:nvPr/>
          </p:nvSpPr>
          <p:spPr bwMode="gray">
            <a:xfrm>
              <a:off x="918" y="296"/>
              <a:ext cx="4371" cy="365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600" b="1" u="sng" dirty="0">
                  <a:solidFill>
                    <a:srgbClr val="0033CC"/>
                  </a:solidFill>
                </a:rPr>
                <a:t>MỤC TIÊU BÀI HỌC</a:t>
              </a:r>
            </a:p>
          </p:txBody>
        </p:sp>
      </p:grpSp>
      <p:pic>
        <p:nvPicPr>
          <p:cNvPr id="410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5467" y="5897036"/>
            <a:ext cx="825500" cy="109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621963" y="962028"/>
            <a:ext cx="1117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1: BƯỚC ĐẦU SOẠN THẢO VĂN BẢN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129071" y="3449264"/>
            <a:ext cx="10341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thao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lưu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sẵn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chỉnh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sửa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109133" y="4368712"/>
            <a:ext cx="100795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Soạn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thảo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bày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ngắn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mềm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Word;</a:t>
            </a:r>
          </a:p>
        </p:txBody>
      </p:sp>
    </p:spTree>
    <p:extLst>
      <p:ext uri="{BB962C8B-B14F-4D97-AF65-F5344CB8AC3E}">
        <p14:creationId xmlns:p14="http://schemas.microsoft.com/office/powerpoint/2010/main" val="252552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24486" y="556353"/>
            <a:ext cx="9144000" cy="411015"/>
          </a:xfrm>
        </p:spPr>
        <p:txBody>
          <a:bodyPr>
            <a:no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HOẠT ĐỘNG </a:t>
            </a:r>
            <a:r>
              <a:rPr lang="en-US" sz="4000" b="1" u="sng" dirty="0">
                <a:solidFill>
                  <a:srgbClr val="FF0000"/>
                </a:solidFill>
              </a:rPr>
              <a:t>CƠ BẢN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67853" y="2380486"/>
            <a:ext cx="92041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Word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67853" y="3197316"/>
            <a:ext cx="8646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Word        .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544" y="3197316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467851" y="1553214"/>
            <a:ext cx="49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Word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527436" y="6385810"/>
            <a:ext cx="449705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45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1.avi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612.4106" end="7736.75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922" y="1270521"/>
            <a:ext cx="11912600" cy="5475288"/>
          </a:xfrm>
        </p:spPr>
      </p:pic>
      <p:sp>
        <p:nvSpPr>
          <p:cNvPr id="5" name="TextBox 4"/>
          <p:cNvSpPr txBox="1"/>
          <p:nvPr/>
        </p:nvSpPr>
        <p:spPr>
          <a:xfrm>
            <a:off x="254833" y="269823"/>
            <a:ext cx="1175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Quan sát Video sau và đưa ra cách khởi động phần mềm Word?</a:t>
            </a:r>
          </a:p>
        </p:txBody>
      </p:sp>
    </p:spTree>
    <p:extLst>
      <p:ext uri="{BB962C8B-B14F-4D97-AF65-F5344CB8AC3E}">
        <p14:creationId xmlns:p14="http://schemas.microsoft.com/office/powerpoint/2010/main" val="2145612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54241" y="1455484"/>
            <a:ext cx="92041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1290" y="1521504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24262" y="659567"/>
            <a:ext cx="8139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Để khởi động phần mềm Word: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4183" y="3177919"/>
            <a:ext cx="10613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Nếu trên biểu tượng màn hình không có biểu tượng phần mềm Word em sẽ làm như sau: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1452485" y="6415790"/>
            <a:ext cx="404735" cy="269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89744" y="2308485"/>
            <a:ext cx="1139253" cy="434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87641" y="2264232"/>
            <a:ext cx="92041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Em hãy khởi động phần mềm            trên máy của mình.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5497" y="2330252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4104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314.24" end="4928.40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3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43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5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</TotalTime>
  <Words>904</Words>
  <Application>Microsoft Office PowerPoint</Application>
  <PresentationFormat>Widescreen</PresentationFormat>
  <Paragraphs>98</Paragraphs>
  <Slides>31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.VnTime</vt:lpstr>
      <vt:lpstr>Arial</vt:lpstr>
      <vt:lpstr>Calibri</vt:lpstr>
      <vt:lpstr>Times New Roman</vt:lpstr>
      <vt:lpstr>Wingdings</vt:lpstr>
      <vt:lpstr>Office Theme</vt:lpstr>
      <vt:lpstr>Theme15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HOẠT ĐỘNG CƠ BẢN</vt:lpstr>
      <vt:lpstr>PowerPoint Presentation</vt:lpstr>
      <vt:lpstr>PowerPoint Presentation</vt:lpstr>
      <vt:lpstr>PowerPoint Presentation</vt:lpstr>
      <vt:lpstr>KHỞI ĐỘNG PHẦN MỀM</vt:lpstr>
      <vt:lpstr>Chú ý:</vt:lpstr>
      <vt:lpstr>PowerPoint Presentation</vt:lpstr>
      <vt:lpstr>PowerPoint Presentation</vt:lpstr>
      <vt:lpstr>PowerPoint Presentation</vt:lpstr>
      <vt:lpstr>Trả lời câu hỏi:</vt:lpstr>
      <vt:lpstr>2. Soạn thảo văn bản:</vt:lpstr>
      <vt:lpstr>Khi soạn thảo văn bản nếu gõ sai em phải làm gì?</vt:lpstr>
      <vt:lpstr>PowerPoint Presentation</vt:lpstr>
      <vt:lpstr>PowerPoint Presentation</vt:lpstr>
      <vt:lpstr>PowerPoint Presentation</vt:lpstr>
      <vt:lpstr>3. Lưu văn bản</vt:lpstr>
      <vt:lpstr>3. Lưu văn bản</vt:lpstr>
      <vt:lpstr>4. Đóng trang soạn thảo</vt:lpstr>
      <vt:lpstr>5. Mở văn bản có sẵn</vt:lpstr>
      <vt:lpstr>PowerPoint Presentation</vt:lpstr>
      <vt:lpstr>5. Mở văn bản có sẵn</vt:lpstr>
      <vt:lpstr>PowerPoint Presentation</vt:lpstr>
      <vt:lpstr>HOẠT ĐỘNG THỰC HÀNH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XUAN</dc:creator>
  <cp:lastModifiedBy>admin</cp:lastModifiedBy>
  <cp:revision>94</cp:revision>
  <dcterms:created xsi:type="dcterms:W3CDTF">2017-11-16T12:37:21Z</dcterms:created>
  <dcterms:modified xsi:type="dcterms:W3CDTF">2021-11-26T08:47:13Z</dcterms:modified>
</cp:coreProperties>
</file>