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2" r:id="rId2"/>
    <p:sldId id="412" r:id="rId3"/>
    <p:sldId id="421" r:id="rId4"/>
    <p:sldId id="413" r:id="rId5"/>
    <p:sldId id="422" r:id="rId6"/>
    <p:sldId id="423" r:id="rId7"/>
    <p:sldId id="424" r:id="rId8"/>
    <p:sldId id="436" r:id="rId9"/>
    <p:sldId id="428" r:id="rId10"/>
    <p:sldId id="437" r:id="rId11"/>
    <p:sldId id="434" r:id="rId12"/>
    <p:sldId id="438" r:id="rId13"/>
    <p:sldId id="439" r:id="rId14"/>
    <p:sldId id="440" r:id="rId15"/>
    <p:sldId id="444" r:id="rId16"/>
    <p:sldId id="442" r:id="rId17"/>
    <p:sldId id="419" r:id="rId18"/>
    <p:sldId id="431" r:id="rId19"/>
    <p:sldId id="40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33"/>
    <a:srgbClr val="00FF00"/>
    <a:srgbClr val="00FF99"/>
    <a:srgbClr val="FFCCFF"/>
    <a:srgbClr val="3366FF"/>
    <a:srgbClr val="00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613" autoAdjust="0"/>
  </p:normalViewPr>
  <p:slideViewPr>
    <p:cSldViewPr>
      <p:cViewPr varScale="1">
        <p:scale>
          <a:sx n="55" d="100"/>
          <a:sy n="55" d="100"/>
        </p:scale>
        <p:origin x="15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83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1144B-3CD7-4C3D-9124-1F1BE87D20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slide" Target="slide14.xml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audio" Target="../media/audio2.wav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265237" y="3141432"/>
            <a:ext cx="6778625" cy="76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MÔN TIN HỌC </a:t>
            </a:r>
          </a:p>
        </p:txBody>
      </p:sp>
      <p:graphicFrame>
        <p:nvGraphicFramePr>
          <p:cNvPr id="3277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60322"/>
              </p:ext>
            </p:extLst>
          </p:nvPr>
        </p:nvGraphicFramePr>
        <p:xfrm>
          <a:off x="3150225" y="689469"/>
          <a:ext cx="216217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327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225" y="689469"/>
                        <a:ext cx="2162175" cy="192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WordArt 15"/>
          <p:cNvSpPr>
            <a:spLocks noChangeArrowheads="1" noChangeShapeType="1" noTextEdit="1"/>
          </p:cNvSpPr>
          <p:nvPr/>
        </p:nvSpPr>
        <p:spPr bwMode="auto">
          <a:xfrm>
            <a:off x="3141661" y="4211637"/>
            <a:ext cx="30257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LỚP 3</a:t>
            </a:r>
          </a:p>
        </p:txBody>
      </p:sp>
      <p:pic>
        <p:nvPicPr>
          <p:cNvPr id="32777" name="Picture 17" descr="POINSE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37450" y="-133350"/>
            <a:ext cx="147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8" descr="POINSE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84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1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00708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31739" y="2521213"/>
            <a:ext cx="35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3392996"/>
            <a:ext cx="3644400" cy="24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TRÒ CHƠI HÁI HOA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+mj-lt"/>
              </a:rPr>
              <a:t>Luật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+ </a:t>
            </a:r>
            <a:r>
              <a:rPr lang="en-US" sz="2800" dirty="0" err="1">
                <a:latin typeface="+mj-lt"/>
              </a:rPr>
              <a:t>Nhiệm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ngẫu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nữa</a:t>
            </a:r>
            <a:r>
              <a:rPr lang="en-US" sz="28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+ </a:t>
            </a:r>
            <a:r>
              <a:rPr lang="en-US" sz="2800" dirty="0" err="1">
                <a:latin typeface="+mj-lt"/>
              </a:rPr>
              <a:t>Nếu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may </a:t>
            </a:r>
            <a:r>
              <a:rPr lang="en-US" sz="2800" dirty="0" err="1">
                <a:latin typeface="+mj-lt"/>
              </a:rPr>
              <a:t>mắn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nhận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quà</a:t>
            </a:r>
            <a:r>
              <a:rPr lang="en-US" sz="28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+ </a:t>
            </a:r>
            <a:r>
              <a:rPr lang="en-US" sz="2800" dirty="0" err="1">
                <a:latin typeface="+mj-lt"/>
              </a:rPr>
              <a:t>Nếu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chứa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hỏi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hỏi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đúng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tặng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khác</a:t>
            </a:r>
            <a:r>
              <a:rPr lang="en-US" sz="28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3907" y="2880750"/>
            <a:ext cx="3804234" cy="38042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388" y="3408988"/>
            <a:ext cx="1572904" cy="30421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021" y="3301411"/>
            <a:ext cx="2127688" cy="29629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646" y="3117323"/>
            <a:ext cx="3346994" cy="3340898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sldjump">
              <a:snd r:embed="rId9" name="click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3893" y="2880750"/>
            <a:ext cx="3804234" cy="3804234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>
              <a:snd r:embed="rId9" name="click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222" y="3409376"/>
            <a:ext cx="1572904" cy="3215747"/>
          </a:xfrm>
          <a:prstGeom prst="rect">
            <a:avLst/>
          </a:prstGeom>
        </p:spPr>
      </p:pic>
      <p:pic>
        <p:nvPicPr>
          <p:cNvPr id="26" name="Picture 25">
            <a:hlinkClick r:id="rId12" action="ppaction://hlinksldjump">
              <a:snd r:embed="rId9" name="click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35" y="3301411"/>
            <a:ext cx="2127688" cy="2962913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>
              <a:snd r:embed="rId9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632" y="3112418"/>
            <a:ext cx="3346994" cy="3340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0049" y="1340768"/>
            <a:ext cx="7020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</a:t>
            </a:r>
            <a:r>
              <a:rPr 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4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hãy</a:t>
            </a:r>
            <a:r>
              <a:rPr 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4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hái</a:t>
            </a:r>
            <a:r>
              <a:rPr 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4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hoa</a:t>
            </a:r>
            <a:r>
              <a:rPr 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4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đi</a:t>
            </a:r>
            <a:r>
              <a:rPr 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4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nào</a:t>
            </a:r>
            <a:r>
              <a:rPr 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5" name="Picture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32" y="141286"/>
            <a:ext cx="2494992" cy="24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    </a:t>
            </a:r>
            <a:r>
              <a:rPr lang="en-US" sz="4400" dirty="0" err="1">
                <a:latin typeface="+mj-lt"/>
              </a:rPr>
              <a:t>Công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cụ</a:t>
            </a:r>
            <a:r>
              <a:rPr lang="en-US" sz="4400" dirty="0">
                <a:latin typeface="+mj-lt"/>
              </a:rPr>
              <a:t>         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phần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mềm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tập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vẽ</a:t>
            </a:r>
            <a:r>
              <a:rPr lang="en-US" sz="4400" dirty="0">
                <a:latin typeface="+mj-lt"/>
              </a:rPr>
              <a:t> Tux Paint </a:t>
            </a:r>
            <a:r>
              <a:rPr lang="en-US" sz="4400" dirty="0" err="1">
                <a:latin typeface="+mj-lt"/>
              </a:rPr>
              <a:t>để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làm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gì</a:t>
            </a:r>
            <a:r>
              <a:rPr lang="en-US" sz="4400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	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Vẽ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do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	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84" y="1317769"/>
            <a:ext cx="972108" cy="92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815244" y="4299756"/>
            <a:ext cx="1368152" cy="720080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75556" y="1741754"/>
            <a:ext cx="504056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6732240" y="5013176"/>
            <a:ext cx="1368152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dirty="0">
                <a:ln/>
                <a:solidFill>
                  <a:schemeClr val="accent4"/>
                </a:solidFill>
              </a:rPr>
              <a:t>Quay </a:t>
            </a:r>
            <a:r>
              <a:rPr lang="en-US" dirty="0" err="1">
                <a:ln/>
                <a:solidFill>
                  <a:schemeClr val="accent4"/>
                </a:solidFill>
              </a:rPr>
              <a:t>lại</a:t>
            </a:r>
            <a:endParaRPr lang="en-US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4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>
                <a:latin typeface="+mj-lt"/>
              </a:rPr>
              <a:t>Chúc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mừng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bạn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nhận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được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phần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quà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là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một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tràng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vỗ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tay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sz="4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816932"/>
            <a:ext cx="3582144" cy="3582144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796336" y="5298071"/>
            <a:ext cx="1368152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dirty="0">
                <a:ln/>
                <a:solidFill>
                  <a:schemeClr val="accent4"/>
                </a:solidFill>
              </a:rPr>
              <a:t>Quay </a:t>
            </a:r>
            <a:r>
              <a:rPr lang="en-US" dirty="0" err="1">
                <a:ln/>
                <a:solidFill>
                  <a:schemeClr val="accent4"/>
                </a:solidFill>
              </a:rPr>
              <a:t>lại</a:t>
            </a:r>
            <a:endParaRPr lang="en-US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6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    </a:t>
            </a:r>
            <a:r>
              <a:rPr lang="en-US" sz="4400" dirty="0" err="1">
                <a:latin typeface="+mj-lt"/>
              </a:rPr>
              <a:t>Để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lưu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bức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tranh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em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thực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chọn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nút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lệnh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nào</a:t>
            </a:r>
            <a:r>
              <a:rPr lang="en-US" sz="4400" dirty="0">
                <a:latin typeface="+mj-lt"/>
              </a:rPr>
              <a:t>?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A</a:t>
            </a:r>
            <a:r>
              <a:rPr lang="en-US" dirty="0"/>
              <a:t>. 			</a:t>
            </a:r>
            <a:r>
              <a:rPr lang="en-US" sz="4400" dirty="0">
                <a:latin typeface="+mj-lt"/>
              </a:rPr>
              <a:t>B</a:t>
            </a:r>
            <a:r>
              <a:rPr lang="en-US" dirty="0"/>
              <a:t>. 			</a:t>
            </a:r>
            <a:r>
              <a:rPr lang="en-US" sz="4400" dirty="0">
                <a:latin typeface="+mj-lt"/>
              </a:rPr>
              <a:t>C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95" y="2960948"/>
            <a:ext cx="973329" cy="8749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Content Placeholder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1108" y="2976765"/>
            <a:ext cx="972108" cy="84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60948"/>
            <a:ext cx="1008112" cy="843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470190" y="1319554"/>
            <a:ext cx="504056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6732240" y="5013176"/>
            <a:ext cx="1368152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dirty="0">
                <a:ln/>
                <a:solidFill>
                  <a:schemeClr val="accent4"/>
                </a:solidFill>
              </a:rPr>
              <a:t>Quay </a:t>
            </a:r>
            <a:r>
              <a:rPr lang="en-US" dirty="0" err="1">
                <a:ln/>
                <a:solidFill>
                  <a:schemeClr val="accent4"/>
                </a:solidFill>
              </a:rPr>
              <a:t>lại</a:t>
            </a:r>
            <a:endParaRPr lang="en-US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23828" y="3176972"/>
            <a:ext cx="864096" cy="828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6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    </a:t>
            </a:r>
            <a:r>
              <a:rPr lang="en-US" sz="4400" dirty="0" err="1">
                <a:latin typeface="+mj-lt"/>
              </a:rPr>
              <a:t>Công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cụ</a:t>
            </a:r>
            <a:r>
              <a:rPr lang="en-US" sz="4400" dirty="0">
                <a:latin typeface="+mj-lt"/>
              </a:rPr>
              <a:t>      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phần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mềm</a:t>
            </a:r>
            <a:r>
              <a:rPr lang="en-US" sz="4400" dirty="0">
                <a:latin typeface="+mj-lt"/>
              </a:rPr>
              <a:t> Tux Paint </a:t>
            </a:r>
            <a:r>
              <a:rPr lang="en-US" sz="4400" dirty="0" err="1">
                <a:latin typeface="+mj-lt"/>
              </a:rPr>
              <a:t>dùng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để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làm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gì</a:t>
            </a:r>
            <a:r>
              <a:rPr lang="en-US" sz="4400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US" sz="4400" dirty="0">
              <a:latin typeface="+mj-lt"/>
            </a:endParaRPr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		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Vẽ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khối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600200"/>
            <a:ext cx="756084" cy="72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827584" y="3863181"/>
            <a:ext cx="1368152" cy="720080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67366" y="1804701"/>
            <a:ext cx="504056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912260" y="5049180"/>
            <a:ext cx="1368152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dirty="0">
                <a:ln/>
                <a:solidFill>
                  <a:schemeClr val="accent4"/>
                </a:solidFill>
              </a:rPr>
              <a:t>Quay </a:t>
            </a:r>
            <a:r>
              <a:rPr lang="en-US" dirty="0" err="1">
                <a:ln/>
                <a:solidFill>
                  <a:schemeClr val="accent4"/>
                </a:solidFill>
              </a:rPr>
              <a:t>lại</a:t>
            </a:r>
            <a:endParaRPr lang="en-US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575557" y="2260584"/>
            <a:ext cx="7976360" cy="4696808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01622" y="2420888"/>
            <a:ext cx="7679361" cy="43564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4908" y="3083835"/>
            <a:ext cx="6703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Tux Paint,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: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 </a:t>
            </a:r>
            <a:r>
              <a:rPr lang="en-US" sz="2800" dirty="0" err="1"/>
              <a:t>cụ</a:t>
            </a:r>
            <a:r>
              <a:rPr lang="en-US" sz="2800" dirty="0"/>
              <a:t>,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,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39653" y="489971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nút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      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thoát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622" y="1969825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</a:rPr>
              <a:t>Em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cần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ghi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nhớ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05" y="5013176"/>
            <a:ext cx="495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25137" y="1044867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248980"/>
            <a:ext cx="6804756" cy="1752600"/>
          </a:xfrm>
        </p:spPr>
        <p:txBody>
          <a:bodyPr/>
          <a:lstStyle/>
          <a:p>
            <a:pPr lvl="1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Plantagenet Cherokee" panose="020206020701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077834" y="1304764"/>
            <a:ext cx="2988332" cy="10441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DẶN DÒ</a:t>
            </a:r>
          </a:p>
        </p:txBody>
      </p:sp>
      <p:pic>
        <p:nvPicPr>
          <p:cNvPr id="5" name="Picture 4" descr="FLWRV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08597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5-Point Star 1"/>
          <p:cNvSpPr/>
          <p:nvPr/>
        </p:nvSpPr>
        <p:spPr>
          <a:xfrm>
            <a:off x="2745221" y="3410258"/>
            <a:ext cx="398301" cy="324036"/>
          </a:xfrm>
          <a:prstGeom prst="star5">
            <a:avLst/>
          </a:prstGeom>
          <a:solidFill>
            <a:srgbClr val="00FF9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745221" y="4594520"/>
            <a:ext cx="398301" cy="324036"/>
          </a:xfrm>
          <a:prstGeom prst="star5">
            <a:avLst/>
          </a:prstGeom>
          <a:solidFill>
            <a:srgbClr val="00FF9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104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0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Kính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thầy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cô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giáo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mạnh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khỏe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470" y="4833156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chăm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ngoan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học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tốt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0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Bitmap Image" r:id="rId3" imgW="251642" imgH="251642" progId="Paint.Picture">
                  <p:embed/>
                </p:oleObj>
              </mc:Choice>
              <mc:Fallback>
                <p:oleObj name="Bitmap Image" r:id="rId3" imgW="251642" imgH="251642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238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996952"/>
            <a:ext cx="12776491" cy="1886782"/>
          </a:xfrm>
          <a:prstGeom prst="rect">
            <a:avLst/>
          </a:prstGeom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KHỞI ĐỘNG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cụ</a:t>
            </a:r>
            <a:r>
              <a:rPr lang="en-US" dirty="0">
                <a:latin typeface="+mj-lt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2182301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vẽ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1077" y="2167315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Tô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màu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5312" y="2182301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Tẩy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4042" y="4936614"/>
            <a:ext cx="1800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Vẽ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đường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thẳng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1900" y="5020129"/>
            <a:ext cx="1800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Vẽ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đường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0476" y="4981728"/>
            <a:ext cx="22938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Chọn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chi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tiết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tranh</a:t>
            </a:r>
            <a:r>
              <a:rPr lang="en-US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vẽ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2447764" y="2705521"/>
            <a:ext cx="0" cy="47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0" y="2611487"/>
            <a:ext cx="0" cy="47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88224" y="2525501"/>
            <a:ext cx="0" cy="47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15475" y="4346216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6784" y="4422423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32240" y="4450132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47564" y="1016732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HỌC VÀ CHƠI CÙNG MÁY 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752" y="180882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   </a:t>
            </a:r>
            <a:r>
              <a:rPr lang="en-US" sz="3600" dirty="0" err="1">
                <a:solidFill>
                  <a:srgbClr val="FF0000"/>
                </a:solidFill>
              </a:rPr>
              <a:t>Tập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với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mềm</a:t>
            </a:r>
            <a:r>
              <a:rPr lang="en-US" sz="3600" dirty="0">
                <a:solidFill>
                  <a:srgbClr val="FF0000"/>
                </a:solidFill>
              </a:rPr>
              <a:t> Tux Paint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024897"/>
            <a:ext cx="4354219" cy="29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29255" y="977392"/>
            <a:ext cx="5158601" cy="735479"/>
            <a:chOff x="2801144" y="495034"/>
            <a:chExt cx="4724400" cy="830262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2801144" y="495034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2800">
                <a:cs typeface="Times New Roman" pitchFamily="18" charset="0"/>
              </a:endParaRPr>
            </a:p>
          </p:txBody>
        </p:sp>
        <p:sp>
          <p:nvSpPr>
            <p:cNvPr id="6" name="Text Box 26" descr="White marble"/>
            <p:cNvSpPr txBox="1">
              <a:spLocks noChangeArrowheads="1"/>
            </p:cNvSpPr>
            <p:nvPr/>
          </p:nvSpPr>
          <p:spPr bwMode="gray">
            <a:xfrm>
              <a:off x="3340990" y="664047"/>
              <a:ext cx="3644708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MỤC TIÊU BÀI HỌC</a:t>
              </a:r>
            </a:p>
          </p:txBody>
        </p:sp>
      </p:grpSp>
      <p:sp>
        <p:nvSpPr>
          <p:cNvPr id="7" name="Flowchart: Terminator 6"/>
          <p:cNvSpPr/>
          <p:nvPr/>
        </p:nvSpPr>
        <p:spPr>
          <a:xfrm>
            <a:off x="1611675" y="2240868"/>
            <a:ext cx="6812753" cy="1138514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sử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dụng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công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cụ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vẽ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mềm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Tux Paint.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629334" y="3573016"/>
            <a:ext cx="6795094" cy="1151482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Vẽ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bức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tranh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chỉnh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bằng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chương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Tux Paint.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611675" y="4977818"/>
            <a:ext cx="6812753" cy="1043470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nl-NL" sz="28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Hào hứng, thích thú học tập môn tin học.</a:t>
            </a:r>
            <a:endParaRPr lang="en-US" sz="2800" b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55576" y="96887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19057" y="178557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Giới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thiệu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mềm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4410"/>
            <a:ext cx="4932676" cy="388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780928"/>
            <a:ext cx="2803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đúp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         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khởi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Tux Paint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2717"/>
            <a:ext cx="600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6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19" y="2024844"/>
            <a:ext cx="6110863" cy="4500501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91580" y="37104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24272" y="1178712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Giới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thiệu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mềm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471" y="2151402"/>
            <a:ext cx="2952329" cy="18894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pt-BR" dirty="0"/>
              <a:t>Các hình có sẵn hiện ra tương ứng với công cụ mà em chọn.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07804" y="5328270"/>
            <a:ext cx="2592288" cy="2609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045162" y="3248980"/>
            <a:ext cx="2904461" cy="20792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endParaRPr lang="en-US" sz="2800" dirty="0"/>
          </a:p>
          <a:p>
            <a:pPr algn="ctr"/>
            <a:r>
              <a:rPr lang="pt-BR" dirty="0"/>
              <a:t>Chọn sơn để vẽ tự do, đường để vẽ các đường thẳng hoặc gấp khúc, hình để vẽ hình, văn bản để gõ chữ.</a:t>
            </a:r>
            <a:endParaRPr lang="en-US" dirty="0"/>
          </a:p>
          <a:p>
            <a:pPr algn="ctr"/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993" y="4425148"/>
            <a:ext cx="2943326" cy="19561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pt-BR" dirty="0"/>
              <a:t>Vùng chọn màu cho nét vẽ.</a:t>
            </a:r>
            <a:endParaRPr lang="en-US" dirty="0"/>
          </a:p>
          <a:p>
            <a:pPr algn="ctr"/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19872" y="3717032"/>
            <a:ext cx="1980220" cy="4680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80800" y="3018116"/>
            <a:ext cx="5335616" cy="312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588" y="1295586"/>
            <a:ext cx="6522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i="1" dirty="0" err="1">
                <a:solidFill>
                  <a:srgbClr val="FF0000"/>
                </a:solidFill>
              </a:rPr>
              <a:t>C</a:t>
            </a:r>
            <a:r>
              <a:rPr lang="en-US" sz="2400" i="1" dirty="0" err="1">
                <a:solidFill>
                  <a:srgbClr val="FF0000"/>
                </a:solidFill>
              </a:rPr>
              <a:t>ác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bước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vẽ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hình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một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bông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87507" y="838919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do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63707" y="437316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35" y="1880361"/>
            <a:ext cx="4851056" cy="435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03548" y="2024844"/>
            <a:ext cx="3200287" cy="442849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+mj-lt"/>
              </a:rPr>
              <a:t>Bước</a:t>
            </a:r>
            <a:r>
              <a:rPr lang="en-US" sz="2400" b="1" dirty="0">
                <a:latin typeface="+mj-lt"/>
              </a:rPr>
              <a:t> 1: </a:t>
            </a:r>
            <a:r>
              <a:rPr lang="en-US" sz="2400" b="1" dirty="0" err="1">
                <a:latin typeface="+mj-lt"/>
              </a:rPr>
              <a:t>Chọn</a:t>
            </a:r>
            <a:r>
              <a:rPr lang="en-US" sz="2400" b="1" dirty="0">
                <a:latin typeface="+mj-lt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+mj-lt"/>
              </a:rPr>
              <a:t>Bước</a:t>
            </a:r>
            <a:r>
              <a:rPr lang="en-US" sz="2400" b="1" dirty="0">
                <a:latin typeface="+mj-lt"/>
              </a:rPr>
              <a:t> 2: </a:t>
            </a:r>
            <a:r>
              <a:rPr lang="en-US" sz="2400" b="1" dirty="0" err="1">
                <a:latin typeface="+mj-lt"/>
              </a:rPr>
              <a:t>Chọn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tiếp</a:t>
            </a:r>
            <a:r>
              <a:rPr lang="en-US" sz="2400" b="1" dirty="0">
                <a:latin typeface="+mj-lt"/>
              </a:rPr>
              <a:t>        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chỉnh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nét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vẽ</a:t>
            </a:r>
            <a:endParaRPr lang="en-US" sz="2400" b="1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+mj-lt"/>
              </a:rPr>
              <a:t>Bước</a:t>
            </a:r>
            <a:r>
              <a:rPr lang="en-US" sz="2400" b="1" dirty="0">
                <a:latin typeface="+mj-lt"/>
              </a:rPr>
              <a:t> 3: </a:t>
            </a:r>
            <a:r>
              <a:rPr lang="en-US" sz="2400" b="1" dirty="0" err="1">
                <a:latin typeface="+mj-lt"/>
              </a:rPr>
              <a:t>chọn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màu</a:t>
            </a:r>
            <a:r>
              <a:rPr lang="en-US" sz="2400" b="1" dirty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+mj-lt"/>
              </a:rPr>
              <a:t>đỏ</a:t>
            </a:r>
            <a:r>
              <a:rPr lang="en-US" sz="2400" b="1" dirty="0">
                <a:latin typeface="+mj-lt"/>
              </a:rPr>
              <a:t>        </a:t>
            </a:r>
            <a:r>
              <a:rPr lang="en-US" sz="2400" b="1" dirty="0" err="1">
                <a:latin typeface="+mj-lt"/>
              </a:rPr>
              <a:t>cho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bông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hoa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màu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xanh</a:t>
            </a:r>
            <a:r>
              <a:rPr lang="en-US" sz="2400" b="1" dirty="0">
                <a:latin typeface="+mj-lt"/>
              </a:rPr>
              <a:t>           </a:t>
            </a:r>
            <a:r>
              <a:rPr lang="en-US" sz="2400" b="1" dirty="0" err="1">
                <a:latin typeface="+mj-lt"/>
              </a:rPr>
              <a:t>cho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cành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lá</a:t>
            </a:r>
            <a:r>
              <a:rPr lang="en-US" sz="2400" b="1" dirty="0">
                <a:latin typeface="+mj-lt"/>
              </a:rPr>
              <a:t> .   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40190"/>
            <a:ext cx="576578" cy="55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70" y="2543800"/>
            <a:ext cx="466175" cy="4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7" y="3901094"/>
            <a:ext cx="551661" cy="536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60" y="4422297"/>
            <a:ext cx="632397" cy="6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2" y="157983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55676" y="3284984"/>
            <a:ext cx="35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bông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66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909666" y="82139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3.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khối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5005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8996" y="1546292"/>
            <a:ext cx="3714137" cy="5078313"/>
            <a:chOff x="658373" y="1323374"/>
            <a:chExt cx="3697791" cy="5415058"/>
          </a:xfrm>
        </p:grpSpPr>
        <p:sp>
          <p:nvSpPr>
            <p:cNvPr id="6" name="TextBox 5"/>
            <p:cNvSpPr txBox="1"/>
            <p:nvPr/>
          </p:nvSpPr>
          <p:spPr>
            <a:xfrm>
              <a:off x="658373" y="1323374"/>
              <a:ext cx="3697791" cy="541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latin typeface="+mj-lt"/>
                </a:rPr>
                <a:t>B1: </a:t>
              </a:r>
              <a:r>
                <a:rPr lang="en-US" sz="2400" dirty="0" err="1">
                  <a:latin typeface="+mj-lt"/>
                </a:rPr>
                <a:t>Chọn</a:t>
              </a:r>
              <a:endParaRPr lang="en-US" sz="2400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+mj-lt"/>
                </a:rPr>
                <a:t>B2: </a:t>
              </a:r>
              <a:r>
                <a:rPr lang="en-US" sz="2400" dirty="0" err="1">
                  <a:latin typeface="+mj-lt"/>
                </a:rPr>
                <a:t>Chọn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hình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vuông</a:t>
              </a:r>
              <a:r>
                <a:rPr lang="en-US" sz="2400" dirty="0">
                  <a:latin typeface="+mj-lt"/>
                </a:rPr>
                <a:t>           </a:t>
              </a:r>
              <a:r>
                <a:rPr lang="en-US" sz="2400" dirty="0" err="1">
                  <a:latin typeface="+mj-lt"/>
                </a:rPr>
                <a:t>hoặc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hình</a:t>
              </a:r>
              <a:r>
                <a:rPr lang="en-US" sz="2400" dirty="0">
                  <a:latin typeface="+mj-lt"/>
                </a:rPr>
                <a:t> tam </a:t>
              </a:r>
              <a:r>
                <a:rPr lang="en-US" sz="2400" dirty="0" err="1">
                  <a:latin typeface="+mj-lt"/>
                </a:rPr>
                <a:t>giác</a:t>
              </a:r>
              <a:r>
                <a:rPr lang="en-US" sz="2400" dirty="0">
                  <a:latin typeface="+mj-lt"/>
                </a:rPr>
                <a:t>         ở </a:t>
              </a:r>
              <a:r>
                <a:rPr lang="en-US" sz="2400" dirty="0" err="1">
                  <a:latin typeface="+mj-lt"/>
                </a:rPr>
                <a:t>vùng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hình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mẫu</a:t>
              </a:r>
              <a:r>
                <a:rPr lang="en-US" sz="2400" dirty="0">
                  <a:latin typeface="+mj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+mj-lt"/>
                </a:rPr>
                <a:t>B3: </a:t>
              </a:r>
              <a:r>
                <a:rPr lang="en-US" sz="2400" dirty="0" err="1">
                  <a:latin typeface="+mj-lt"/>
                </a:rPr>
                <a:t>Chọn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màu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cho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ngôi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nhà</a:t>
              </a:r>
              <a:r>
                <a:rPr lang="en-US" sz="2400" dirty="0">
                  <a:latin typeface="+mj-lt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+mj-lt"/>
                </a:rPr>
                <a:t>B4: Di </a:t>
              </a:r>
              <a:r>
                <a:rPr lang="en-US" sz="2400" dirty="0" err="1">
                  <a:latin typeface="+mj-lt"/>
                </a:rPr>
                <a:t>chuyển</a:t>
              </a:r>
              <a:r>
                <a:rPr lang="en-US" sz="2400" dirty="0">
                  <a:latin typeface="+mj-lt"/>
                </a:rPr>
                <a:t> con </a:t>
              </a:r>
              <a:r>
                <a:rPr lang="en-US" sz="2400" dirty="0" err="1">
                  <a:latin typeface="+mj-lt"/>
                </a:rPr>
                <a:t>trỏ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chuột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ra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trang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vẽ</a:t>
              </a:r>
              <a:r>
                <a:rPr lang="en-US" sz="2400" dirty="0">
                  <a:latin typeface="+mj-lt"/>
                </a:rPr>
                <a:t>, </a:t>
              </a:r>
              <a:r>
                <a:rPr lang="en-US" sz="2400" dirty="0" err="1">
                  <a:latin typeface="+mj-lt"/>
                </a:rPr>
                <a:t>nhấn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giữ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chuột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và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kéo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để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err="1">
                  <a:latin typeface="+mj-lt"/>
                </a:rPr>
                <a:t>vẽ</a:t>
              </a:r>
              <a:r>
                <a:rPr lang="en-US" sz="2400" dirty="0">
                  <a:latin typeface="+mj-lt"/>
                </a:rPr>
                <a:t>.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11" y="1446321"/>
              <a:ext cx="47625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72" y="1998800"/>
              <a:ext cx="46672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85" y="2602160"/>
              <a:ext cx="476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16065" y="1314848"/>
            <a:ext cx="3823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29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4779</TotalTime>
  <Words>598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Plantagenet Cherokee</vt:lpstr>
      <vt:lpstr>Times New Roman</vt:lpstr>
      <vt:lpstr>Wingdings</vt:lpstr>
      <vt:lpstr>Default Design</vt:lpstr>
      <vt:lpstr>Picture</vt:lpstr>
      <vt:lpstr>Bitmap Image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HÁI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van phu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admin</cp:lastModifiedBy>
  <cp:revision>484</cp:revision>
  <dcterms:created xsi:type="dcterms:W3CDTF">2007-01-31T15:27:14Z</dcterms:created>
  <dcterms:modified xsi:type="dcterms:W3CDTF">2021-11-26T08:36:00Z</dcterms:modified>
</cp:coreProperties>
</file>