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media/audio2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22" r:id="rId2"/>
    <p:sldId id="424" r:id="rId3"/>
    <p:sldId id="425" r:id="rId4"/>
    <p:sldId id="411" r:id="rId5"/>
    <p:sldId id="414" r:id="rId6"/>
    <p:sldId id="415" r:id="rId7"/>
    <p:sldId id="402" r:id="rId8"/>
    <p:sldId id="423" r:id="rId9"/>
    <p:sldId id="395" r:id="rId10"/>
    <p:sldId id="409" r:id="rId11"/>
    <p:sldId id="419" r:id="rId12"/>
    <p:sldId id="407" r:id="rId13"/>
    <p:sldId id="426" r:id="rId14"/>
    <p:sldId id="427" r:id="rId15"/>
    <p:sldId id="428" r:id="rId16"/>
    <p:sldId id="408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CCFF"/>
    <a:srgbClr val="3366FF"/>
    <a:srgbClr val="00FF00"/>
    <a:srgbClr val="FFFF00"/>
    <a:srgbClr val="FFFF99"/>
    <a:srgbClr val="00FF99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3220" autoAdjust="0"/>
  </p:normalViewPr>
  <p:slideViewPr>
    <p:cSldViewPr>
      <p:cViewPr varScale="1">
        <p:scale>
          <a:sx n="55" d="100"/>
          <a:sy n="55" d="100"/>
        </p:scale>
        <p:origin x="154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fld id="{B619ED08-C159-49CF-A37E-82F0D94E17E5}" type="datetimeFigureOut">
              <a:rPr lang="en-US"/>
              <a:pPr>
                <a:defRPr/>
              </a:pPr>
              <a:t>11/26/2021</a:t>
            </a:fld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fld id="{BB13A632-02AF-4216-A1C0-9EE4050DD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62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fld id="{1E8C00FD-E7E2-408F-A7FB-FFC8B2ABE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160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835C6-99B7-4E8C-981A-9110B465E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AC95C-C427-46B3-A888-48DA33978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19766-C016-42EC-80AA-46CEDB3F8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22205-AF4A-48B7-8E29-49A782807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0F3FB-7F8A-4857-8179-C18CF5297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73304-3D40-427A-A55B-C56A943BC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1A546-163F-4752-9B44-6E14C09C2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3E3E5-B35B-43B7-A53A-8E506F2EC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3F22F-0EE5-4680-A685-B66EFA69D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5E7A1-0FAA-4148-A244-EAC63DAA6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F3CF-F9DA-4B0F-982A-F39BFE306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59676A7B-6F87-4310-971E-4C9D2400D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8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Paint.lnk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hyperlink" Target="Paint.ln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wmf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Nen cho trang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051720" y="3501008"/>
            <a:ext cx="3429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Tin học</a:t>
            </a:r>
            <a:endParaRPr lang="en-US" sz="2800" b="1" dirty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89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28596" y="1285703"/>
            <a:ext cx="7886808" cy="1354124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defTabSz="457200">
              <a:lnSpc>
                <a:spcPct val="150000"/>
              </a:lnSpc>
              <a:defRPr/>
            </a:pP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nhà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endParaRPr lang="en-US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1176291" y="512676"/>
            <a:ext cx="6842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7200"/>
            <a:r>
              <a:rPr lang="vi-VN" altLang="en-US" sz="2800" dirty="0">
                <a:solidFill>
                  <a:srgbClr val="0000FF"/>
                </a:solidFill>
                <a:cs typeface="Times New Roman" pitchFamily="18" charset="0"/>
              </a:rPr>
              <a:t>Bài thực hành </a:t>
            </a:r>
            <a:endParaRPr lang="en-US" altLang="en-US" sz="2800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15716" y="5805264"/>
            <a:ext cx="1800200" cy="468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836" y="2852936"/>
            <a:ext cx="3060340" cy="33378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719572" y="1922431"/>
            <a:ext cx="7704243" cy="3505247"/>
          </a:xfrm>
          <a:prstGeom prst="cloud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1085816" y="2214535"/>
            <a:ext cx="7295167" cy="3030579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04908" y="2908282"/>
            <a:ext cx="6937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Sử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dụng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công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cụ</a:t>
            </a:r>
            <a:r>
              <a:rPr lang="en-US" sz="2800" dirty="0">
                <a:solidFill>
                  <a:srgbClr val="0000FF"/>
                </a:solidFill>
              </a:rPr>
              <a:t>        </a:t>
            </a:r>
            <a:r>
              <a:rPr lang="en-US" sz="2800" dirty="0" err="1">
                <a:solidFill>
                  <a:srgbClr val="0000FF"/>
                </a:solidFill>
              </a:rPr>
              <a:t>để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cho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bài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vẽ</a:t>
            </a:r>
            <a:endParaRPr lang="en-US" sz="2800" dirty="0">
              <a:solidFill>
                <a:srgbClr val="0000FF"/>
              </a:solidFill>
            </a:endParaRPr>
          </a:p>
        </p:txBody>
      </p:sp>
      <p:pic>
        <p:nvPicPr>
          <p:cNvPr id="10" name="Picture 9" descr="tô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461" y="2871769"/>
            <a:ext cx="533415" cy="61875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358856" y="3748081"/>
            <a:ext cx="6937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- Vùng tô màu phải là một vùng khép kín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21525" y="872716"/>
            <a:ext cx="3322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</a:rPr>
              <a:t>Em</a:t>
            </a:r>
            <a:r>
              <a:rPr lang="en-US" sz="2800" u="sng" dirty="0">
                <a:solidFill>
                  <a:srgbClr val="FF0000"/>
                </a:solidFill>
              </a:rPr>
              <a:t> </a:t>
            </a:r>
            <a:r>
              <a:rPr lang="en-US" sz="2800" u="sng" dirty="0" err="1">
                <a:solidFill>
                  <a:srgbClr val="FF0000"/>
                </a:solidFill>
              </a:rPr>
              <a:t>cần</a:t>
            </a:r>
            <a:r>
              <a:rPr lang="en-US" sz="2800" u="sng" dirty="0">
                <a:solidFill>
                  <a:srgbClr val="FF0000"/>
                </a:solidFill>
              </a:rPr>
              <a:t> </a:t>
            </a:r>
            <a:r>
              <a:rPr lang="en-US" sz="2800" u="sng" dirty="0" err="1">
                <a:solidFill>
                  <a:srgbClr val="FF0000"/>
                </a:solidFill>
              </a:rPr>
              <a:t>ghi</a:t>
            </a:r>
            <a:r>
              <a:rPr lang="en-US" sz="2800" u="sng" dirty="0">
                <a:solidFill>
                  <a:srgbClr val="FF0000"/>
                </a:solidFill>
              </a:rPr>
              <a:t> </a:t>
            </a:r>
            <a:r>
              <a:rPr lang="en-US" sz="2800" u="sng" dirty="0" err="1">
                <a:solidFill>
                  <a:srgbClr val="FF0000"/>
                </a:solidFill>
              </a:rPr>
              <a:t>nhớ</a:t>
            </a:r>
            <a:endParaRPr lang="en-US" sz="2800" u="sng" dirty="0">
              <a:solidFill>
                <a:srgbClr val="FF0000"/>
              </a:solidFill>
            </a:endParaRPr>
          </a:p>
        </p:txBody>
      </p:sp>
      <p:sp>
        <p:nvSpPr>
          <p:cNvPr id="2" name="5-Point Star 1">
            <a:hlinkClick r:id="rId3" action="ppaction://hlinksldjump"/>
          </p:cNvPr>
          <p:cNvSpPr/>
          <p:nvPr/>
        </p:nvSpPr>
        <p:spPr>
          <a:xfrm>
            <a:off x="503548" y="5949280"/>
            <a:ext cx="582268" cy="5040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9979" y="617499"/>
            <a:ext cx="8534400" cy="224676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spc="50" dirty="0" err="1">
                <a:ln w="11430">
                  <a:solidFill>
                    <a:srgbClr val="0070C0"/>
                  </a:solidFill>
                </a:ln>
                <a:solidFill>
                  <a:srgbClr val="00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Trò</a:t>
            </a:r>
            <a:r>
              <a:rPr lang="en-US" sz="8000" spc="50" dirty="0">
                <a:ln w="11430">
                  <a:solidFill>
                    <a:srgbClr val="0070C0"/>
                  </a:solidFill>
                </a:ln>
                <a:solidFill>
                  <a:srgbClr val="00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8000" spc="50" dirty="0" err="1">
                <a:ln w="11430">
                  <a:solidFill>
                    <a:srgbClr val="0070C0"/>
                  </a:solidFill>
                </a:ln>
                <a:solidFill>
                  <a:srgbClr val="00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chơi</a:t>
            </a:r>
            <a:endParaRPr lang="en-US" sz="8000" spc="50" dirty="0">
              <a:ln w="11430">
                <a:solidFill>
                  <a:srgbClr val="0070C0"/>
                </a:solidFill>
              </a:ln>
              <a:solidFill>
                <a:srgbClr val="00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spc="50" dirty="0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Ai </a:t>
            </a:r>
            <a:r>
              <a:rPr lang="en-US" sz="6000" spc="50" dirty="0" err="1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nhanh</a:t>
            </a:r>
            <a:r>
              <a:rPr lang="en-US" sz="6000" spc="50" dirty="0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? Ai </a:t>
            </a:r>
            <a:r>
              <a:rPr lang="en-US" sz="6000" spc="50" dirty="0" err="1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đúng</a:t>
            </a:r>
            <a:r>
              <a:rPr lang="en-US" sz="6000" spc="50" dirty="0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?</a:t>
            </a:r>
          </a:p>
        </p:txBody>
      </p:sp>
      <p:pic>
        <p:nvPicPr>
          <p:cNvPr id="3" name="Picture 2" descr="15-12nhung-hinh-anh-dong-hai-huoc-cuc-ki-vui-nhon1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700" y="3209922"/>
            <a:ext cx="2193153" cy="2994066"/>
          </a:xfrm>
          <a:prstGeom prst="rect">
            <a:avLst/>
          </a:prstGeom>
        </p:spPr>
      </p:pic>
      <p:pic>
        <p:nvPicPr>
          <p:cNvPr id="4" name="Picture 3" descr="15-12nhung-hinh-anh-dong-hai-huoc-cuc-ki-vui-nhon1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1019" y="3136896"/>
            <a:ext cx="2193153" cy="2994066"/>
          </a:xfrm>
          <a:prstGeom prst="rect">
            <a:avLst/>
          </a:prstGeom>
        </p:spPr>
      </p:pic>
      <p:pic>
        <p:nvPicPr>
          <p:cNvPr id="6" name="Picture 5" descr="15-12nhung-hinh-anh-dong-hai-huoc-cuc-ki-vui-nhon1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1799" y="3136896"/>
            <a:ext cx="2193153" cy="299406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6543" y="1060284"/>
            <a:ext cx="806792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b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28174" y="2972127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50586" y="3976222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5068" y="5096797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</a:p>
        </p:txBody>
      </p:sp>
      <p:sp>
        <p:nvSpPr>
          <p:cNvPr id="6" name="Oval 5"/>
          <p:cNvSpPr/>
          <p:nvPr/>
        </p:nvSpPr>
        <p:spPr>
          <a:xfrm>
            <a:off x="2270222" y="4025760"/>
            <a:ext cx="489791" cy="45535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bu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0943" y="2930370"/>
            <a:ext cx="584208" cy="495207"/>
          </a:xfrm>
          <a:prstGeom prst="rect">
            <a:avLst/>
          </a:prstGeom>
        </p:spPr>
      </p:pic>
      <p:pic>
        <p:nvPicPr>
          <p:cNvPr id="11" name="Picture 10" descr="tô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63969" y="3952734"/>
            <a:ext cx="460389" cy="534050"/>
          </a:xfrm>
          <a:prstGeom prst="rect">
            <a:avLst/>
          </a:prstGeom>
        </p:spPr>
      </p:pic>
      <p:pic>
        <p:nvPicPr>
          <p:cNvPr id="12" name="Picture 11" descr="tay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0943" y="4975098"/>
            <a:ext cx="505521" cy="471820"/>
          </a:xfrm>
          <a:prstGeom prst="rect">
            <a:avLst/>
          </a:prstGeom>
        </p:spPr>
      </p:pic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6624228" y="2042356"/>
            <a:ext cx="1143000" cy="990600"/>
          </a:xfrm>
          <a:prstGeom prst="hexagon">
            <a:avLst>
              <a:gd name="adj" fmla="val 28846"/>
              <a:gd name="vf" fmla="val 115470"/>
            </a:avLst>
          </a:prstGeom>
          <a:gradFill rotWithShape="1">
            <a:gsLst>
              <a:gs pos="0">
                <a:srgbClr val="6699FF"/>
              </a:gs>
              <a:gs pos="50000">
                <a:schemeClr val="bg1"/>
              </a:gs>
              <a:gs pos="100000">
                <a:srgbClr val="6699FF"/>
              </a:gs>
            </a:gsLst>
            <a:lin ang="5400000" scaled="1"/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6733766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00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729003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02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6733766" y="211220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03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6729003" y="210903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10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6729003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04</a:t>
            </a: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6729003" y="211379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08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729003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05</a:t>
            </a: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6733766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09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6733766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06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6729003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07</a:t>
            </a: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6729003" y="210903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01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67766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11</a:t>
            </a: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6700428" y="213284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12</a:t>
            </a:r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13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14</a:t>
            </a: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6700428" y="213284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15</a:t>
            </a: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16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17</a:t>
            </a: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18</a:t>
            </a: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19</a:t>
            </a:r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84728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7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9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1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44178" y="944724"/>
            <a:ext cx="84883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b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60122" y="2630030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2 </a:t>
            </a:r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endParaRPr lang="en-US" sz="26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2534" y="3634125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3 </a:t>
            </a:r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87016" y="4754700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4 bước</a:t>
            </a:r>
          </a:p>
        </p:txBody>
      </p:sp>
      <p:sp>
        <p:nvSpPr>
          <p:cNvPr id="9" name="Oval 8"/>
          <p:cNvSpPr/>
          <p:nvPr/>
        </p:nvSpPr>
        <p:spPr>
          <a:xfrm>
            <a:off x="1860122" y="3669368"/>
            <a:ext cx="489791" cy="45535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6876256" y="1862336"/>
            <a:ext cx="1143000" cy="990600"/>
          </a:xfrm>
          <a:prstGeom prst="hexagon">
            <a:avLst>
              <a:gd name="adj" fmla="val 28846"/>
              <a:gd name="vf" fmla="val 115470"/>
            </a:avLst>
          </a:prstGeom>
          <a:gradFill rotWithShape="1">
            <a:gsLst>
              <a:gs pos="0">
                <a:srgbClr val="6699FF"/>
              </a:gs>
              <a:gs pos="50000">
                <a:schemeClr val="bg1"/>
              </a:gs>
              <a:gs pos="100000">
                <a:srgbClr val="6699FF"/>
              </a:gs>
            </a:gsLst>
            <a:lin ang="5400000" scaled="1"/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985794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00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981031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02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985794" y="193218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03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6981031" y="192901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10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981031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04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6981031" y="193377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08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6981031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05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6985794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09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6985794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06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6981031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07</a:t>
            </a: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6981031" y="192901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01</a:t>
            </a: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70286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11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6952456" y="195282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12</a:t>
            </a:r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13</a:t>
            </a: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14</a:t>
            </a: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6952456" y="195282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15</a:t>
            </a:r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16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17</a:t>
            </a:r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18</a:t>
            </a:r>
          </a:p>
        </p:txBody>
      </p:sp>
      <p:sp>
        <p:nvSpPr>
          <p:cNvPr id="30" name="Text Box 23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19</a:t>
            </a: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33618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7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9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1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22343" y="4741984"/>
            <a:ext cx="803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5556" y="4813992"/>
            <a:ext cx="197170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rgbClr val="0000FF"/>
                </a:solidFill>
              </a:rPr>
              <a:t>Bước</a:t>
            </a:r>
            <a:r>
              <a:rPr lang="en-US" sz="2600" dirty="0">
                <a:solidFill>
                  <a:srgbClr val="0000FF"/>
                </a:solidFill>
              </a:rPr>
              <a:t>:…..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7862" y="1773179"/>
            <a:ext cx="822676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u="sng" dirty="0" err="1">
                <a:solidFill>
                  <a:srgbClr val="3366FF"/>
                </a:solidFill>
              </a:rPr>
              <a:t>Câu</a:t>
            </a:r>
            <a:r>
              <a:rPr lang="en-US" sz="2600" u="sng" dirty="0">
                <a:solidFill>
                  <a:srgbClr val="3366FF"/>
                </a:solidFill>
              </a:rPr>
              <a:t> 3</a:t>
            </a:r>
            <a:r>
              <a:rPr lang="en-US" sz="2600" dirty="0">
                <a:solidFill>
                  <a:srgbClr val="3366FF"/>
                </a:solidFill>
              </a:rPr>
              <a:t>: </a:t>
            </a:r>
            <a:r>
              <a:rPr lang="en-US" sz="2600" dirty="0" err="1">
                <a:solidFill>
                  <a:srgbClr val="3366FF"/>
                </a:solidFill>
              </a:rPr>
              <a:t>Điền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vào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chỗ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trống</a:t>
            </a:r>
            <a:r>
              <a:rPr lang="en-US" sz="2600" dirty="0">
                <a:solidFill>
                  <a:srgbClr val="3366FF"/>
                </a:solidFill>
              </a:rPr>
              <a:t>…… </a:t>
            </a:r>
            <a:r>
              <a:rPr lang="en-US" sz="2600" dirty="0" err="1">
                <a:solidFill>
                  <a:srgbClr val="3366FF"/>
                </a:solidFill>
              </a:rPr>
              <a:t>thứ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tự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các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bước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để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tô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màu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cho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hình</a:t>
            </a:r>
            <a:r>
              <a:rPr lang="en-US" sz="2600" dirty="0">
                <a:solidFill>
                  <a:srgbClr val="3366FF"/>
                </a:solidFill>
              </a:rPr>
              <a:t> </a:t>
            </a:r>
            <a:r>
              <a:rPr lang="en-US" sz="2600" dirty="0" err="1">
                <a:solidFill>
                  <a:srgbClr val="3366FF"/>
                </a:solidFill>
              </a:rPr>
              <a:t>vẽ</a:t>
            </a:r>
            <a:endParaRPr lang="en-US" sz="2600" dirty="0">
              <a:solidFill>
                <a:srgbClr val="33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5570" y="2997461"/>
            <a:ext cx="31766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rgbClr val="0000FF"/>
                </a:solidFill>
              </a:rPr>
              <a:t>Bước</a:t>
            </a:r>
            <a:r>
              <a:rPr lang="en-US" sz="2600" dirty="0">
                <a:solidFill>
                  <a:srgbClr val="0000FF"/>
                </a:solidFill>
              </a:rPr>
              <a:t>:......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5556" y="3937680"/>
            <a:ext cx="23368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rgbClr val="0000FF"/>
                </a:solidFill>
              </a:rPr>
              <a:t>Bước</a:t>
            </a:r>
            <a:r>
              <a:rPr lang="en-US" sz="2600" dirty="0">
                <a:solidFill>
                  <a:srgbClr val="0000FF"/>
                </a:solidFill>
              </a:rPr>
              <a:t>:…..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979577" y="2996952"/>
            <a:ext cx="439453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 err="1">
                <a:solidFill>
                  <a:srgbClr val="0000FF"/>
                </a:solidFill>
              </a:rPr>
              <a:t>Chọn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màu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tô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trong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hộp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màu</a:t>
            </a:r>
            <a:r>
              <a:rPr lang="en-US" sz="2600" dirty="0">
                <a:solidFill>
                  <a:srgbClr val="0000FF"/>
                </a:solidFill>
              </a:rPr>
              <a:t>. </a:t>
            </a:r>
          </a:p>
        </p:txBody>
      </p:sp>
      <p:pic>
        <p:nvPicPr>
          <p:cNvPr id="10" name="Picture 9" descr="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2180" y="2373740"/>
            <a:ext cx="2332133" cy="1148710"/>
          </a:xfrm>
          <a:prstGeom prst="rect">
            <a:avLst/>
          </a:prstGeom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052603" y="3937680"/>
            <a:ext cx="625523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 err="1">
                <a:solidFill>
                  <a:srgbClr val="0000FF"/>
                </a:solidFill>
              </a:rPr>
              <a:t>Chọn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vùng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muốn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tô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màu</a:t>
            </a:r>
            <a:r>
              <a:rPr lang="en-US" sz="2600" dirty="0">
                <a:solidFill>
                  <a:srgbClr val="0000FF"/>
                </a:solidFill>
              </a:rPr>
              <a:t>, </a:t>
            </a:r>
            <a:r>
              <a:rPr lang="en-US" sz="2600" dirty="0" err="1">
                <a:solidFill>
                  <a:srgbClr val="0000FF"/>
                </a:solidFill>
              </a:rPr>
              <a:t>nháy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chuột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để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tô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051720" y="4813992"/>
            <a:ext cx="337143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 err="1">
                <a:solidFill>
                  <a:srgbClr val="0000FF"/>
                </a:solidFill>
              </a:rPr>
              <a:t>Chọn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công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cụ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tô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màu</a:t>
            </a:r>
            <a:r>
              <a:rPr lang="en-US" sz="2600" dirty="0">
                <a:solidFill>
                  <a:srgbClr val="0000FF"/>
                </a:solidFill>
              </a:rPr>
              <a:t>  </a:t>
            </a:r>
          </a:p>
        </p:txBody>
      </p:sp>
      <p:pic>
        <p:nvPicPr>
          <p:cNvPr id="13" name="Picture 12" descr="tô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0072" y="4617132"/>
            <a:ext cx="496902" cy="57640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395369" y="2960948"/>
            <a:ext cx="803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31882" y="3864654"/>
            <a:ext cx="803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" name="AutoShape 2"/>
          <p:cNvSpPr>
            <a:spLocks noChangeArrowheads="1"/>
          </p:cNvSpPr>
          <p:nvPr/>
        </p:nvSpPr>
        <p:spPr bwMode="auto">
          <a:xfrm>
            <a:off x="7088088" y="672376"/>
            <a:ext cx="1143000" cy="990600"/>
          </a:xfrm>
          <a:prstGeom prst="hexagon">
            <a:avLst>
              <a:gd name="adj" fmla="val 28846"/>
              <a:gd name="vf" fmla="val 115470"/>
            </a:avLst>
          </a:prstGeom>
          <a:gradFill rotWithShape="1">
            <a:gsLst>
              <a:gs pos="0">
                <a:srgbClr val="6699FF"/>
              </a:gs>
              <a:gs pos="50000">
                <a:schemeClr val="bg1"/>
              </a:gs>
              <a:gs pos="100000">
                <a:srgbClr val="6699FF"/>
              </a:gs>
            </a:gsLst>
            <a:lin ang="5400000" scaled="1"/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7197626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00</a:t>
            </a: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7192863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02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7197626" y="74222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03</a:t>
            </a: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7192863" y="73905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10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7192863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04</a:t>
            </a: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7192863" y="74381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08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7192863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05</a:t>
            </a: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7197626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09</a:t>
            </a: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7197626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06</a:t>
            </a:r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7192863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07</a:t>
            </a: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7192863" y="73905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01</a:t>
            </a: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72404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11</a:t>
            </a: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7164288" y="76286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12</a:t>
            </a: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13</a:t>
            </a:r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14</a:t>
            </a: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164288" y="76286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15</a:t>
            </a:r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16</a:t>
            </a:r>
          </a:p>
        </p:txBody>
      </p:sp>
      <p:sp>
        <p:nvSpPr>
          <p:cNvPr id="35" name="Text Box 21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17</a:t>
            </a:r>
          </a:p>
        </p:txBody>
      </p:sp>
      <p:sp>
        <p:nvSpPr>
          <p:cNvPr id="36" name="Text Box 22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18</a:t>
            </a:r>
          </a:p>
        </p:txBody>
      </p:sp>
      <p:sp>
        <p:nvSpPr>
          <p:cNvPr id="37" name="Text Box 23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19</a:t>
            </a:r>
          </a:p>
        </p:txBody>
      </p:sp>
      <p:sp>
        <p:nvSpPr>
          <p:cNvPr id="38" name="Text Box 24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96248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7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9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1"/>
                                            </p:cond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ml00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  <p:sndAc>
      <p:stSnd>
        <p:snd r:embed="rId2" name="click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Vẽ</a:t>
            </a:r>
            <a:r>
              <a:rPr lang="en-US" dirty="0"/>
              <a:t> hình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sau</a:t>
            </a:r>
            <a:endParaRPr lang="en-US" dirty="0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979712" y="685800"/>
            <a:ext cx="4608512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</a:t>
            </a:r>
            <a:r>
              <a:rPr lang="vi-VN" sz="32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bài </a:t>
            </a:r>
            <a:r>
              <a:rPr lang="vi-VN" sz="32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cũ:</a:t>
            </a:r>
            <a:endParaRPr lang="en-US" sz="32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629" y="2191522"/>
            <a:ext cx="6341703" cy="386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043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39552" y="1155445"/>
            <a:ext cx="79948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endParaRPr lang="en-US" sz="40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14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601260" y="1124744"/>
            <a:ext cx="817290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biết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chưa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tô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83568" y="2240868"/>
            <a:ext cx="7835975" cy="3166866"/>
            <a:chOff x="423838" y="2926430"/>
            <a:chExt cx="7835975" cy="3166866"/>
          </a:xfrm>
        </p:grpSpPr>
        <p:grpSp>
          <p:nvGrpSpPr>
            <p:cNvPr id="16" name="Group 15"/>
            <p:cNvGrpSpPr/>
            <p:nvPr/>
          </p:nvGrpSpPr>
          <p:grpSpPr>
            <a:xfrm>
              <a:off x="899592" y="2926430"/>
              <a:ext cx="7360221" cy="3166866"/>
              <a:chOff x="1139778" y="3016300"/>
              <a:chExt cx="7120035" cy="2822340"/>
            </a:xfrm>
          </p:grpSpPr>
          <p:pic>
            <p:nvPicPr>
              <p:cNvPr id="17" name="Picture 16" descr="Capture.PNG"/>
              <p:cNvPicPr>
                <a:picLocks noChangeAspect="1"/>
              </p:cNvPicPr>
              <p:nvPr/>
            </p:nvPicPr>
            <p:blipFill rotWithShape="1">
              <a:blip r:embed="rId2"/>
              <a:srcRect b="32231"/>
              <a:stretch/>
            </p:blipFill>
            <p:spPr>
              <a:xfrm>
                <a:off x="1139778" y="3016300"/>
                <a:ext cx="7120035" cy="1816856"/>
              </a:xfrm>
              <a:prstGeom prst="rect">
                <a:avLst/>
              </a:prstGeom>
            </p:spPr>
          </p:pic>
          <p:sp>
            <p:nvSpPr>
              <p:cNvPr id="18" name="Rectangle 17"/>
              <p:cNvSpPr/>
              <p:nvPr/>
            </p:nvSpPr>
            <p:spPr>
              <a:xfrm>
                <a:off x="1139778" y="5118560"/>
                <a:ext cx="2026608" cy="72008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508104" y="5118560"/>
                <a:ext cx="2026608" cy="72008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</a:p>
            </p:txBody>
          </p:sp>
        </p:grp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3838" y="3023983"/>
              <a:ext cx="7704856" cy="252925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10533" y="2064458"/>
            <a:ext cx="8521700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Thảo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luận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nhóm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2 (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Thời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gian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3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phút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)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với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nội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dung: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</a:rPr>
              <a:t>	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</a:rPr>
              <a:t>Nêu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</a:rPr>
              <a:t>bước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</a:rPr>
              <a:t>tô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</a:rPr>
              <a:t>màu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</a:rPr>
              <a:t>tranh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</a:rPr>
              <a:t> “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</a:rPr>
              <a:t>Lá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</a:rPr>
              <a:t>cờ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</a:rPr>
              <a:t>Việt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</a:rPr>
              <a:t> Nam”?</a:t>
            </a:r>
            <a:endParaRPr lang="en-US" sz="26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212" y="601881"/>
            <a:ext cx="17526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19"/>
          <p:cNvSpPr>
            <a:spLocks noChangeArrowheads="1" noChangeShapeType="1" noTextEdit="1"/>
          </p:cNvSpPr>
          <p:nvPr/>
        </p:nvSpPr>
        <p:spPr bwMode="auto">
          <a:xfrm>
            <a:off x="2555776" y="1033681"/>
            <a:ext cx="3165475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Thảo</a:t>
            </a:r>
            <a:r>
              <a:rPr lang="en-US" sz="80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80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luận</a:t>
            </a:r>
            <a:r>
              <a:rPr lang="en-US" sz="80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80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nhóm</a:t>
            </a:r>
            <a:endParaRPr lang="en-US" sz="80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>
                  <a:alpha val="50195"/>
                </a:srgbClr>
              </a:solidFill>
              <a:effectLst>
                <a:outerShdw blurRad="60007" dist="310007" dir="7679996" sy="30000" kx="1300191" algn="ctr" rotWithShape="0">
                  <a:srgbClr val="000000">
                    <a:alpha val="31998"/>
                  </a:srgbClr>
                </a:outerShdw>
              </a:effectLst>
              <a:latin typeface="Arial"/>
              <a:cs typeface="Arial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863588" y="3335414"/>
            <a:ext cx="7236804" cy="2865894"/>
            <a:chOff x="575556" y="2926430"/>
            <a:chExt cx="7704856" cy="3166866"/>
          </a:xfrm>
        </p:grpSpPr>
        <p:grpSp>
          <p:nvGrpSpPr>
            <p:cNvPr id="17" name="Group 16"/>
            <p:cNvGrpSpPr/>
            <p:nvPr/>
          </p:nvGrpSpPr>
          <p:grpSpPr>
            <a:xfrm>
              <a:off x="899592" y="2926430"/>
              <a:ext cx="7360221" cy="3166866"/>
              <a:chOff x="1139778" y="3016300"/>
              <a:chExt cx="7120035" cy="2822340"/>
            </a:xfrm>
          </p:grpSpPr>
          <p:pic>
            <p:nvPicPr>
              <p:cNvPr id="19" name="Picture 18" descr="Capture.PNG"/>
              <p:cNvPicPr>
                <a:picLocks noChangeAspect="1"/>
              </p:cNvPicPr>
              <p:nvPr/>
            </p:nvPicPr>
            <p:blipFill rotWithShape="1">
              <a:blip r:embed="rId3"/>
              <a:srcRect b="32231"/>
              <a:stretch/>
            </p:blipFill>
            <p:spPr>
              <a:xfrm>
                <a:off x="1139778" y="3016300"/>
                <a:ext cx="7120035" cy="1816856"/>
              </a:xfrm>
              <a:prstGeom prst="rect">
                <a:avLst/>
              </a:prstGeom>
            </p:spPr>
          </p:pic>
          <p:sp>
            <p:nvSpPr>
              <p:cNvPr id="20" name="Rectangle 19"/>
              <p:cNvSpPr/>
              <p:nvPr/>
            </p:nvSpPr>
            <p:spPr>
              <a:xfrm>
                <a:off x="1555851" y="5109062"/>
                <a:ext cx="2026608" cy="72008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508104" y="5118560"/>
                <a:ext cx="2026608" cy="72008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</a:p>
            </p:txBody>
          </p:sp>
        </p:grp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75556" y="3023983"/>
              <a:ext cx="7704856" cy="252925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2819376" y="2898483"/>
            <a:ext cx="6044756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700" dirty="0" err="1">
                <a:solidFill>
                  <a:srgbClr val="3333FF"/>
                </a:solidFill>
                <a:latin typeface="Times New Roman" pitchFamily="18" charset="0"/>
              </a:rPr>
              <a:t>Trình</a:t>
            </a:r>
            <a:r>
              <a:rPr lang="en-US" sz="27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Times New Roman" pitchFamily="18" charset="0"/>
              </a:rPr>
              <a:t>bày</a:t>
            </a:r>
            <a:r>
              <a:rPr lang="en-US" sz="27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Times New Roman" pitchFamily="18" charset="0"/>
              </a:rPr>
              <a:t>các</a:t>
            </a:r>
            <a:r>
              <a:rPr lang="en-US" sz="27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Times New Roman" pitchFamily="18" charset="0"/>
              </a:rPr>
              <a:t>bước</a:t>
            </a:r>
            <a:r>
              <a:rPr lang="en-US" sz="27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Times New Roman" pitchFamily="18" charset="0"/>
              </a:rPr>
              <a:t>tô</a:t>
            </a:r>
            <a:r>
              <a:rPr lang="en-US" sz="27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Times New Roman" pitchFamily="18" charset="0"/>
              </a:rPr>
              <a:t>màu</a:t>
            </a:r>
            <a:r>
              <a:rPr lang="en-US" sz="27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Times New Roman" pitchFamily="18" charset="0"/>
              </a:rPr>
              <a:t>cho</a:t>
            </a:r>
            <a:r>
              <a:rPr lang="en-US" sz="27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Times New Roman" pitchFamily="18" charset="0"/>
              </a:rPr>
              <a:t>tranh</a:t>
            </a:r>
            <a:r>
              <a:rPr lang="en-US" sz="2700" dirty="0">
                <a:solidFill>
                  <a:srgbClr val="3333FF"/>
                </a:solidFill>
                <a:latin typeface="Times New Roman" pitchFamily="18" charset="0"/>
              </a:rPr>
              <a:t>.</a:t>
            </a:r>
          </a:p>
        </p:txBody>
      </p:sp>
      <p:pic>
        <p:nvPicPr>
          <p:cNvPr id="3" name="Picture 13" descr="IMG (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92014"/>
            <a:ext cx="1878565" cy="181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801043" y="584684"/>
            <a:ext cx="78835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Các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bước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hiện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tô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màu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tranh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20081" y="1574141"/>
            <a:ext cx="49103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1: </a:t>
            </a:r>
            <a:r>
              <a:rPr lang="en-US" sz="2800" dirty="0" err="1">
                <a:solidFill>
                  <a:srgbClr val="0000FF"/>
                </a:solidFill>
              </a:rPr>
              <a:t>Chọn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công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cụ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3568" y="2174128"/>
            <a:ext cx="60948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2: </a:t>
            </a:r>
            <a:r>
              <a:rPr lang="en-US" sz="2800" dirty="0" err="1">
                <a:solidFill>
                  <a:srgbClr val="0000FF"/>
                </a:solidFill>
              </a:rPr>
              <a:t>Chọn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đỏ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trong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hộp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.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3568" y="2905780"/>
            <a:ext cx="80818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3: </a:t>
            </a:r>
            <a:r>
              <a:rPr lang="en-US" sz="2800" dirty="0" err="1">
                <a:solidFill>
                  <a:srgbClr val="0000FF"/>
                </a:solidFill>
              </a:rPr>
              <a:t>Chọn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vùng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muốn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đỏ.Nháy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chuột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để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12" name="Picture 11" descr="tô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3745" y="1537628"/>
            <a:ext cx="496902" cy="576404"/>
          </a:xfrm>
          <a:prstGeom prst="rect">
            <a:avLst/>
          </a:prstGeom>
        </p:spPr>
      </p:pic>
      <p:sp>
        <p:nvSpPr>
          <p:cNvPr id="17" name="5-Point Star 16">
            <a:hlinkClick r:id="rId3" action="ppaction://hlinkfile"/>
          </p:cNvPr>
          <p:cNvSpPr/>
          <p:nvPr/>
        </p:nvSpPr>
        <p:spPr>
          <a:xfrm>
            <a:off x="8460432" y="260648"/>
            <a:ext cx="540060" cy="4680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2984" y="2160393"/>
            <a:ext cx="2242412" cy="656672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419872" y="4365104"/>
            <a:ext cx="3203005" cy="194421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4301294" y="4707142"/>
            <a:ext cx="1440160" cy="126014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3568" y="371703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Ta </a:t>
            </a:r>
            <a:r>
              <a:rPr lang="en-US" sz="2800" dirty="0" err="1">
                <a:solidFill>
                  <a:srgbClr val="0000FF"/>
                </a:solidFill>
              </a:rPr>
              <a:t>làm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tương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tự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vàng</a:t>
            </a:r>
            <a:r>
              <a:rPr lang="en-US" sz="2800" dirty="0">
                <a:solidFill>
                  <a:srgbClr val="0000FF"/>
                </a:solidFill>
              </a:rPr>
              <a:t> cho </a:t>
            </a:r>
            <a:r>
              <a:rPr lang="en-US" sz="2800" dirty="0" err="1">
                <a:solidFill>
                  <a:srgbClr val="0000FF"/>
                </a:solidFill>
              </a:rPr>
              <a:t>ngôi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sao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để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được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lá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cờ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Việt</a:t>
            </a:r>
            <a:r>
              <a:rPr lang="en-US" sz="2800" dirty="0">
                <a:solidFill>
                  <a:srgbClr val="0000FF"/>
                </a:solidFill>
              </a:rPr>
              <a:t> Nam.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15" grpId="0" animBg="1"/>
      <p:bldP spid="18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801043" y="584684"/>
            <a:ext cx="78835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Các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bước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hiện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tô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màu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tranh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3568" y="2172509"/>
            <a:ext cx="49103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1: </a:t>
            </a:r>
            <a:r>
              <a:rPr lang="en-US" sz="2800" dirty="0" err="1">
                <a:solidFill>
                  <a:srgbClr val="0000FF"/>
                </a:solidFill>
              </a:rPr>
              <a:t>Chọn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công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cụ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47055" y="2772496"/>
            <a:ext cx="60147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2: </a:t>
            </a:r>
            <a:r>
              <a:rPr lang="en-US" sz="2800" dirty="0" err="1">
                <a:solidFill>
                  <a:srgbClr val="0000FF"/>
                </a:solidFill>
              </a:rPr>
              <a:t>Chọn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trong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hộp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.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47055" y="3410997"/>
            <a:ext cx="80818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3: </a:t>
            </a:r>
            <a:r>
              <a:rPr lang="en-US" sz="2800" dirty="0" err="1">
                <a:solidFill>
                  <a:srgbClr val="0000FF"/>
                </a:solidFill>
              </a:rPr>
              <a:t>Chọn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vùng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muốn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, </a:t>
            </a:r>
            <a:r>
              <a:rPr lang="en-US" sz="2800" dirty="0" err="1">
                <a:solidFill>
                  <a:srgbClr val="0000FF"/>
                </a:solidFill>
              </a:rPr>
              <a:t>nháy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chuột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phải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để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 Color 2.</a:t>
            </a:r>
          </a:p>
        </p:txBody>
      </p:sp>
      <p:pic>
        <p:nvPicPr>
          <p:cNvPr id="14" name="Picture 13" descr="tô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232" y="2135996"/>
            <a:ext cx="496902" cy="576404"/>
          </a:xfrm>
          <a:prstGeom prst="rect">
            <a:avLst/>
          </a:prstGeom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82276" y="1717180"/>
            <a:ext cx="13724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 u="sng" dirty="0" err="1">
                <a:solidFill>
                  <a:srgbClr val="0000FF"/>
                </a:solidFill>
              </a:rPr>
              <a:t>Cách</a:t>
            </a:r>
            <a:r>
              <a:rPr lang="en-US" sz="2800" i="1" u="sng" dirty="0">
                <a:solidFill>
                  <a:srgbClr val="0000FF"/>
                </a:solidFill>
              </a:rPr>
              <a:t> 2: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67" y="2438889"/>
            <a:ext cx="2247289" cy="928869"/>
          </a:xfrm>
          <a:prstGeom prst="rect">
            <a:avLst/>
          </a:prstGeom>
        </p:spPr>
      </p:pic>
      <p:sp>
        <p:nvSpPr>
          <p:cNvPr id="17" name="5-Point Star 16">
            <a:hlinkClick r:id="rId4" action="ppaction://hlinkfile"/>
          </p:cNvPr>
          <p:cNvSpPr/>
          <p:nvPr/>
        </p:nvSpPr>
        <p:spPr>
          <a:xfrm>
            <a:off x="8460432" y="260648"/>
            <a:ext cx="540060" cy="4680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4416" y="4185084"/>
            <a:ext cx="2483173" cy="1934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24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4852" y="1579830"/>
            <a:ext cx="8534400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spc="50" dirty="0">
                <a:ln w="11430">
                  <a:solidFill>
                    <a:srgbClr val="0070C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THỰC HÀNH </a:t>
            </a:r>
          </a:p>
        </p:txBody>
      </p:sp>
      <p:pic>
        <p:nvPicPr>
          <p:cNvPr id="9219" name="Picture 5" descr="D6813819845B4220B39B42C244DE315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812088" y="549275"/>
            <a:ext cx="863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0" descr="EF5A5FBE7C05422E9F0C3FC53099299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981075"/>
            <a:ext cx="85725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5" descr="FF1E1E57665942E3A74FF221CEBC426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2241550"/>
            <a:ext cx="6858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5" descr="D6813819845B4220B39B42C244DE315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263" y="4545013"/>
            <a:ext cx="8572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5" descr="FF1E1E57665942E3A74FF221CEBC426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56550" y="1989138"/>
            <a:ext cx="6858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2" descr="j019538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92721" y="4414851"/>
            <a:ext cx="1905000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37&quot;&gt;&lt;object type=&quot;3&quot; unique_id=&quot;10039&quot;&gt;&lt;property id=&quot;20148&quot; value=&quot;5&quot;/&gt;&lt;property id=&quot;20300&quot; value=&quot;Slide 2&quot;/&gt;&lt;property id=&quot;20307&quot; value=&quot;411&quot;/&gt;&lt;/object&gt;&lt;object type=&quot;3&quot; unique_id=&quot;10043&quot;&gt;&lt;property id=&quot;20148&quot; value=&quot;5&quot;/&gt;&lt;property id=&quot;20300&quot; value=&quot;Slide 3&quot;/&gt;&lt;property id=&quot;20307&quot; value=&quot;414&quot;/&gt;&lt;/object&gt;&lt;object type=&quot;3&quot; unique_id=&quot;10044&quot;&gt;&lt;property id=&quot;20148&quot; value=&quot;5&quot;/&gt;&lt;property id=&quot;20300&quot; value=&quot;Slide 4&quot;/&gt;&lt;property id=&quot;20307&quot; value=&quot;415&quot;/&gt;&lt;/object&gt;&lt;object type=&quot;3&quot; unique_id=&quot;10045&quot;&gt;&lt;property id=&quot;20148&quot; value=&quot;5&quot;/&gt;&lt;property id=&quot;20300&quot; value=&quot;Slide 5&quot;/&gt;&lt;property id=&quot;20307&quot; value=&quot;402&quot;/&gt;&lt;/object&gt;&lt;object type=&quot;3&quot; unique_id=&quot;10046&quot;&gt;&lt;property id=&quot;20148&quot; value=&quot;5&quot;/&gt;&lt;property id=&quot;20300&quot; value=&quot;Slide 6&quot;/&gt;&lt;property id=&quot;20307&quot; value=&quot;395&quot;/&gt;&lt;/object&gt;&lt;object type=&quot;3&quot; unique_id=&quot;10049&quot;&gt;&lt;property id=&quot;20148&quot; value=&quot;5&quot;/&gt;&lt;property id=&quot;20300&quot; value=&quot;Slide 7&quot;/&gt;&lt;property id=&quot;20307&quot; value=&quot;409&quot;/&gt;&lt;/object&gt;&lt;object type=&quot;3&quot; unique_id=&quot;10050&quot;&gt;&lt;property id=&quot;20148&quot; value=&quot;5&quot;/&gt;&lt;property id=&quot;20300&quot; value=&quot;Slide 9&quot;/&gt;&lt;property id=&quot;20307&quot; value=&quot;419&quot;/&gt;&lt;/object&gt;&lt;object type=&quot;3&quot; unique_id=&quot;10051&quot;&gt;&lt;property id=&quot;20148&quot; value=&quot;5&quot;/&gt;&lt;property id=&quot;20300&quot; value=&quot;Slide 10&quot;/&gt;&lt;property id=&quot;20307&quot; value=&quot;407&quot;/&gt;&lt;/object&gt;&lt;object type=&quot;3&quot; unique_id=&quot;10052&quot;&gt;&lt;property id=&quot;20148&quot; value=&quot;5&quot;/&gt;&lt;property id=&quot;20300&quot; value=&quot;Slide 11&quot;/&gt;&lt;property id=&quot;20307&quot; value=&quot;416&quot;/&gt;&lt;/object&gt;&lt;object type=&quot;3&quot; unique_id=&quot;10053&quot;&gt;&lt;property id=&quot;20148&quot; value=&quot;5&quot;/&gt;&lt;property id=&quot;20300&quot; value=&quot;Slide 12&quot;/&gt;&lt;property id=&quot;20307&quot; value=&quot;417&quot;/&gt;&lt;/object&gt;&lt;object type=&quot;3&quot; unique_id=&quot;10054&quot;&gt;&lt;property id=&quot;20148&quot; value=&quot;5&quot;/&gt;&lt;property id=&quot;20300&quot; value=&quot;Slide 13&quot;/&gt;&lt;property id=&quot;20307&quot; value=&quot;418&quot;/&gt;&lt;/object&gt;&lt;object type=&quot;3&quot; unique_id=&quot;10055&quot;&gt;&lt;property id=&quot;20148&quot; value=&quot;5&quot;/&gt;&lt;property id=&quot;20300&quot; value=&quot;Slide 14&quot;/&gt;&lt;property id=&quot;20307&quot; value=&quot;408&quot;/&gt;&lt;/object&gt;&lt;object type=&quot;3&quot; unique_id=&quot;14022&quot;&gt;&lt;property id=&quot;20148&quot; value=&quot;5&quot;/&gt;&lt;property id=&quot;20300&quot; value=&quot;Slide 1&quot;/&gt;&lt;property id=&quot;20307&quot; value=&quot;420&quot;/&gt;&lt;/object&gt;&lt;object type=&quot;3&quot; unique_id=&quot;15202&quot;&gt;&lt;property id=&quot;20148&quot; value=&quot;5&quot;/&gt;&lt;property id=&quot;20300&quot; value=&quot;Slide 8&quot;/&gt;&lt;property id=&quot;20307&quot; value=&quot;421&quot;/&gt;&lt;/object&gt;&lt;/object&gt;&lt;object type=&quot;8&quot; unique_id=&quot;1007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4630</TotalTime>
  <Words>401</Words>
  <Application>Microsoft Office PowerPoint</Application>
  <PresentationFormat>On-screen Show (4:3)</PresentationFormat>
  <Paragraphs>112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.VnTime</vt:lpstr>
      <vt:lpstr>.VnTimeH</vt:lpstr>
      <vt:lpstr>Arial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nguyen van phu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Quy ñoàng maãu soá caùc phaân soá</dc:title>
  <dc:creator>nguyen cao minh</dc:creator>
  <cp:lastModifiedBy>admin</cp:lastModifiedBy>
  <cp:revision>523</cp:revision>
  <dcterms:created xsi:type="dcterms:W3CDTF">2007-01-31T15:27:14Z</dcterms:created>
  <dcterms:modified xsi:type="dcterms:W3CDTF">2021-11-26T08:30:11Z</dcterms:modified>
</cp:coreProperties>
</file>