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  <p:sldMasterId id="2147483873" r:id="rId2"/>
    <p:sldMasterId id="2147484009" r:id="rId3"/>
    <p:sldMasterId id="2147484036" r:id="rId4"/>
    <p:sldMasterId id="2147484061" r:id="rId5"/>
    <p:sldMasterId id="2147484160" r:id="rId6"/>
    <p:sldMasterId id="2147484172" r:id="rId7"/>
    <p:sldMasterId id="2147484197" r:id="rId8"/>
  </p:sldMasterIdLst>
  <p:notesMasterIdLst>
    <p:notesMasterId r:id="rId48"/>
  </p:notesMasterIdLst>
  <p:sldIdLst>
    <p:sldId id="450" r:id="rId9"/>
    <p:sldId id="456" r:id="rId10"/>
    <p:sldId id="422" r:id="rId11"/>
    <p:sldId id="460" r:id="rId12"/>
    <p:sldId id="458" r:id="rId13"/>
    <p:sldId id="457" r:id="rId14"/>
    <p:sldId id="455" r:id="rId15"/>
    <p:sldId id="454" r:id="rId16"/>
    <p:sldId id="464" r:id="rId17"/>
    <p:sldId id="465" r:id="rId18"/>
    <p:sldId id="466" r:id="rId19"/>
    <p:sldId id="467" r:id="rId20"/>
    <p:sldId id="468" r:id="rId21"/>
    <p:sldId id="469" r:id="rId22"/>
    <p:sldId id="471" r:id="rId23"/>
    <p:sldId id="470" r:id="rId24"/>
    <p:sldId id="472" r:id="rId25"/>
    <p:sldId id="473" r:id="rId26"/>
    <p:sldId id="476" r:id="rId27"/>
    <p:sldId id="477" r:id="rId28"/>
    <p:sldId id="463" r:id="rId29"/>
    <p:sldId id="483" r:id="rId30"/>
    <p:sldId id="449" r:id="rId31"/>
    <p:sldId id="478" r:id="rId32"/>
    <p:sldId id="489" r:id="rId33"/>
    <p:sldId id="492" r:id="rId34"/>
    <p:sldId id="493" r:id="rId35"/>
    <p:sldId id="480" r:id="rId36"/>
    <p:sldId id="485" r:id="rId37"/>
    <p:sldId id="486" r:id="rId38"/>
    <p:sldId id="481" r:id="rId39"/>
    <p:sldId id="482" r:id="rId40"/>
    <p:sldId id="487" r:id="rId41"/>
    <p:sldId id="488" r:id="rId42"/>
    <p:sldId id="459" r:id="rId43"/>
    <p:sldId id="451" r:id="rId44"/>
    <p:sldId id="491" r:id="rId45"/>
    <p:sldId id="490" r:id="rId46"/>
    <p:sldId id="462" r:id="rId4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50"/>
            <p14:sldId id="456"/>
            <p14:sldId id="422"/>
            <p14:sldId id="460"/>
            <p14:sldId id="458"/>
            <p14:sldId id="457"/>
            <p14:sldId id="455"/>
            <p14:sldId id="454"/>
            <p14:sldId id="464"/>
            <p14:sldId id="465"/>
            <p14:sldId id="466"/>
            <p14:sldId id="467"/>
            <p14:sldId id="468"/>
            <p14:sldId id="469"/>
            <p14:sldId id="471"/>
            <p14:sldId id="470"/>
            <p14:sldId id="472"/>
            <p14:sldId id="473"/>
            <p14:sldId id="476"/>
            <p14:sldId id="477"/>
            <p14:sldId id="463"/>
            <p14:sldId id="483"/>
            <p14:sldId id="449"/>
            <p14:sldId id="478"/>
            <p14:sldId id="489"/>
            <p14:sldId id="492"/>
            <p14:sldId id="493"/>
            <p14:sldId id="480"/>
            <p14:sldId id="485"/>
            <p14:sldId id="486"/>
            <p14:sldId id="481"/>
            <p14:sldId id="482"/>
            <p14:sldId id="487"/>
            <p14:sldId id="488"/>
            <p14:sldId id="459"/>
            <p14:sldId id="451"/>
            <p14:sldId id="491"/>
            <p14:sldId id="490"/>
          </p14:sldIdLst>
        </p14:section>
        <p14:section name="Untitled Section" id="{D57258EA-FEF7-4B32-A45A-656DA101D383}">
          <p14:sldIdLst>
            <p14:sldId id="4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3300"/>
    <a:srgbClr val="336600"/>
    <a:srgbClr val="7AAA1A"/>
    <a:srgbClr val="2CFE22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1388" autoAdjust="0"/>
  </p:normalViewPr>
  <p:slideViewPr>
    <p:cSldViewPr>
      <p:cViewPr varScale="1">
        <p:scale>
          <a:sx n="67" d="100"/>
          <a:sy n="67" d="100"/>
        </p:scale>
        <p:origin x="1278" y="72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01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08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95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E0A27-1872-4930-AF9A-A4FCC2D6D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238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64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31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691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46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37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15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05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99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14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70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3" y="360209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220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707" y="365220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609427" y="2057667"/>
            <a:ext cx="2051100" cy="170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609425" y="3469167"/>
            <a:ext cx="6821100" cy="162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609425" y="4866245"/>
            <a:ext cx="3108300" cy="702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8359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2021/11/15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09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96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06436"/>
      </p:ext>
    </p:extLst>
  </p:cSld>
  <p:clrMapOvr>
    <a:masterClrMapping/>
  </p:clrMapOvr>
  <p:transition spd="slow" advClick="0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397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2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609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11240"/>
      </p:ext>
    </p:extLst>
  </p:cSld>
  <p:clrMapOvr>
    <a:masterClrMapping/>
  </p:clrMapOvr>
  <p:transition spd="slow" advClick="0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29034"/>
      </p:ext>
    </p:extLst>
  </p:cSld>
  <p:clrMapOvr>
    <a:masterClrMapping/>
  </p:clrMapOvr>
  <p:transition spd="slow" advClick="0" advTm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82939"/>
      </p:ext>
    </p:extLst>
  </p:cSld>
  <p:clrMapOvr>
    <a:masterClrMapping/>
  </p:clrMapOvr>
  <p:transition spd="slow" advClick="0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6058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937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61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40046"/>
      </p:ext>
    </p:extLst>
  </p:cSld>
  <p:clrMapOvr>
    <a:masterClrMapping/>
  </p:clrMapOvr>
  <p:transition spd="slow" advClick="0"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1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81661"/>
      </p:ext>
    </p:extLst>
  </p:cSld>
  <p:clrMapOvr>
    <a:masterClrMapping/>
  </p:clrMapOvr>
  <p:transition spd="slow" advClick="0" advTm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01297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220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707" y="365220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35788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3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7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5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4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63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335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5" y="5808515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90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5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3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5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5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4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63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3" y="1362331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5" y="5808507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82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842122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6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5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3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63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0" y="1362327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5" y="5808501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74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270580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37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606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479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15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462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15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969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296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21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619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8" y="365124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033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02465"/>
      </p:ext>
    </p:extLst>
  </p:cSld>
  <p:clrMapOvr>
    <a:masterClrMapping/>
  </p:clrMapOvr>
  <p:transition spd="slow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5005"/>
      </p:ext>
    </p:extLst>
  </p:cSld>
  <p:clrMapOvr>
    <a:masterClrMapping/>
  </p:clrMapOvr>
  <p:transition spd="slow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4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0156"/>
      </p:ext>
    </p:extLst>
  </p:cSld>
  <p:clrMapOvr>
    <a:masterClrMapping/>
  </p:clrMapOvr>
  <p:transition spd="slow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20246"/>
      </p:ext>
    </p:extLst>
  </p:cSld>
  <p:clrMapOvr>
    <a:masterClrMapping/>
  </p:clrMapOvr>
  <p:transition spd="slow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2560"/>
      </p:ext>
    </p:extLst>
  </p:cSld>
  <p:clrMapOvr>
    <a:masterClrMapping/>
  </p:clrMapOvr>
  <p:transition spd="slow"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83190"/>
      </p:ext>
    </p:extLst>
  </p:cSld>
  <p:clrMapOvr>
    <a:masterClrMapping/>
  </p:clrMapOvr>
  <p:transition spd="slow"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6201"/>
      </p:ext>
    </p:extLst>
  </p:cSld>
  <p:clrMapOvr>
    <a:masterClrMapping/>
  </p:clrMapOvr>
  <p:transition spd="slow">
    <p:randomBar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098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0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6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4896"/>
      </p:ext>
    </p:extLst>
  </p:cSld>
  <p:clrMapOvr>
    <a:masterClrMapping/>
  </p:clrMapOvr>
  <p:transition spd="slow"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98680"/>
      </p:ext>
    </p:extLst>
  </p:cSld>
  <p:clrMapOvr>
    <a:masterClrMapping/>
  </p:clrMapOvr>
  <p:transition spd="slow">
    <p:randomBar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8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0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18552"/>
      </p:ext>
    </p:extLst>
  </p:cSld>
  <p:clrMapOvr>
    <a:masterClrMapping/>
  </p:clrMapOvr>
  <p:transition spd="slow"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5169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0CB959-3F8B-4280-A93D-18E6E9FD2942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2021/11/15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805DCF-1577-42CE-B254-4FF01F8E256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50485"/>
      </p:ext>
    </p:extLst>
  </p:cSld>
  <p:clrMapOvr>
    <a:masterClrMapping/>
  </p:clrMapOvr>
  <p:transition spd="slow">
    <p:randomBar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5318B-8D52-4AB3-88E8-DF04CA988589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2021/11/15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22DB8-F9EC-4962-8855-399669701DD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93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2021/11/15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173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7CCCA5-AFEE-41BF-9857-BD06BE4B758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2021/11/15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A204A-673A-4B72-958E-020C0F964882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12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BA530-1488-4726-ACF8-EF2C1320F4EE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2021/11/15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88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9F108-E657-4EBB-9A76-43D1DB91CD7B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2021/11/15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44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1DA70-9AD2-4A9E-9D6D-F3B6C29B23E3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2021/11/15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469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0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277ED-8DBB-450D-95DE-4E19B8FD65FF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2021/11/15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09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8FB6E-7353-4720-B774-435498923D7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2021/11/15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052B53-E723-4F99-B36B-21900D220B49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26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68121-48D8-4623-8AB4-2BE0D98680F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2021/11/15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6393E-5698-4411-A602-7B9520C4D83E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25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E0663C-FDD8-44EE-A660-52E905988A74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2021/11/15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8EFD0-D0DD-4386-A3C5-187B29D03DB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801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CBEA88-CFA9-44E8-9B85-1D4D8A9DCA17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2021/11/15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FCC2F-68E5-4AD3-9EAD-8FAE1BA78C93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29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2021/11/15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780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2021/11/15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977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E6679C2-7CBA-476A-823E-E08DC62D259A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32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2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2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2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4215" r:id="rId12"/>
    <p:sldLayoutId id="21474842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32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0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8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8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4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4" y="1993512"/>
            <a:ext cx="6189976" cy="2870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" y="0"/>
            <a:ext cx="914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1" r:id="rId13"/>
    <p:sldLayoutId id="2147484213" r:id="rId14"/>
  </p:sldLayoutIdLst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5pPr>
      <a:lvl6pPr marL="34290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6pPr>
      <a:lvl7pPr marL="68581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7pPr>
      <a:lvl8pPr marL="10287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8pPr>
      <a:lvl9pPr marL="137162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453" indent="-171453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9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4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70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76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81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87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93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99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5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emf"/><Relationship Id="rId7" Type="http://schemas.openxmlformats.org/officeDocument/2006/relationships/image" Target="../media/image49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emf"/><Relationship Id="rId11" Type="http://schemas.openxmlformats.org/officeDocument/2006/relationships/image" Target="../media/image53.png"/><Relationship Id="rId5" Type="http://schemas.openxmlformats.org/officeDocument/2006/relationships/image" Target="../media/image47.emf"/><Relationship Id="rId10" Type="http://schemas.openxmlformats.org/officeDocument/2006/relationships/image" Target="../media/image52.png"/><Relationship Id="rId4" Type="http://schemas.openxmlformats.org/officeDocument/2006/relationships/image" Target="../media/image46.emf"/><Relationship Id="rId9" Type="http://schemas.openxmlformats.org/officeDocument/2006/relationships/image" Target="../media/image51.emf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emf"/><Relationship Id="rId7" Type="http://schemas.openxmlformats.org/officeDocument/2006/relationships/image" Target="../media/image49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10" Type="http://schemas.openxmlformats.org/officeDocument/2006/relationships/image" Target="../media/image52.png"/><Relationship Id="rId4" Type="http://schemas.openxmlformats.org/officeDocument/2006/relationships/image" Target="../media/image46.emf"/><Relationship Id="rId9" Type="http://schemas.openxmlformats.org/officeDocument/2006/relationships/image" Target="../media/image51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admin\Desktop\học oline năm 2021-2022\soank\ảnh  dạy\40-hinh-nen-powerpoint-ve-moi-truong-cuc-chat-cho-bai-thuyet-trinh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5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66254" y="0"/>
            <a:ext cx="9439058" cy="332398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en-US" sz="32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CHÀO 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MỪNG CÁC EM HỌC SINH LỚP 1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endParaRPr lang="en-US" sz="3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ĐÃ ĐẾN VỚI TIẾT </a:t>
            </a:r>
          </a:p>
          <a:p>
            <a:pPr algn="ctr">
              <a:defRPr/>
            </a:pPr>
            <a:r>
              <a:rPr lang="en-US" sz="9600" b="1" cap="all" dirty="0">
                <a:ln w="0"/>
                <a:solidFill>
                  <a:srgbClr val="119EBC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MĨ THUẬT</a:t>
            </a:r>
            <a:endParaRPr lang="en-US" sz="9600" b="1" cap="all" dirty="0">
              <a:ln w="0"/>
              <a:solidFill>
                <a:srgbClr val="119EBC"/>
              </a:solidFill>
              <a:effectLst>
                <a:reflection blurRad="12700" stA="50000" endPos="50000" dist="5000" dir="5400000" sy="-100000" rotWithShape="0"/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959883"/>
            <a:ext cx="2667000" cy="5386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MĨ THUẬT</a:t>
            </a:r>
            <a:endParaRPr 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ownloads\z2893388452480_d695ffb6cac805b8f69ca8aec8836f39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6" r="17005"/>
          <a:stretch/>
        </p:blipFill>
        <p:spPr bwMode="auto">
          <a:xfrm>
            <a:off x="4191000" y="3276600"/>
            <a:ext cx="4799876" cy="44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3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Pictures\Screenshots\Screenshot (403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r="12501"/>
          <a:stretch/>
        </p:blipFill>
        <p:spPr bwMode="auto">
          <a:xfrm>
            <a:off x="381000" y="304800"/>
            <a:ext cx="8564418" cy="624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477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Pictures\Screenshots\Screenshot (404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4" r="22197" b="6263"/>
          <a:stretch/>
        </p:blipFill>
        <p:spPr bwMode="auto">
          <a:xfrm>
            <a:off x="457201" y="152400"/>
            <a:ext cx="8305800" cy="659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75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Pictures\Screenshots\Screenshot (405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8" r="17652"/>
          <a:stretch/>
        </p:blipFill>
        <p:spPr bwMode="auto">
          <a:xfrm>
            <a:off x="526473" y="0"/>
            <a:ext cx="79894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752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Pictures\Screenshots\Screenshot (406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2" r="13485"/>
          <a:stretch/>
        </p:blipFill>
        <p:spPr bwMode="auto">
          <a:xfrm>
            <a:off x="193964" y="152400"/>
            <a:ext cx="8834684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75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Pictures\Screenshots\Screenshot (408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1" t="7677" r="20530" b="15016"/>
          <a:stretch/>
        </p:blipFill>
        <p:spPr bwMode="auto">
          <a:xfrm>
            <a:off x="381000" y="457200"/>
            <a:ext cx="830341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19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Pictures\Screenshots\Screenshot (409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1" r="14505" b="5663"/>
          <a:stretch/>
        </p:blipFill>
        <p:spPr bwMode="auto">
          <a:xfrm>
            <a:off x="233218" y="307507"/>
            <a:ext cx="8543637" cy="611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041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Pictures\Screenshots\Screenshot (410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1" r="13409"/>
          <a:stretch/>
        </p:blipFill>
        <p:spPr bwMode="auto">
          <a:xfrm>
            <a:off x="304800" y="304800"/>
            <a:ext cx="865508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7800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Pictures\Screenshots\Screenshot (411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6" t="1347" r="13864"/>
          <a:stretch/>
        </p:blipFill>
        <p:spPr bwMode="auto">
          <a:xfrm>
            <a:off x="34637" y="41564"/>
            <a:ext cx="8977745" cy="676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Pictures\Screenshots\Screenshot (414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7677" r="13030" b="18922"/>
          <a:stretch/>
        </p:blipFill>
        <p:spPr bwMode="auto">
          <a:xfrm>
            <a:off x="62346" y="3962400"/>
            <a:ext cx="4128654" cy="266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Pictures\Screenshots\Screenshot (412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3097" r="17652" b="7744"/>
          <a:stretch/>
        </p:blipFill>
        <p:spPr bwMode="auto">
          <a:xfrm>
            <a:off x="3048000" y="604982"/>
            <a:ext cx="60198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Pictures\Screenshots\Screenshot (413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r="52728"/>
          <a:stretch/>
        </p:blipFill>
        <p:spPr bwMode="auto">
          <a:xfrm>
            <a:off x="152400" y="604982"/>
            <a:ext cx="2895600" cy="549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02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Pictures\Screenshots\Screenshot (415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3770" r="13499" b="3166"/>
          <a:stretch/>
        </p:blipFill>
        <p:spPr bwMode="auto">
          <a:xfrm>
            <a:off x="152400" y="304800"/>
            <a:ext cx="8779164" cy="603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7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6666" y="4517270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023938" y="5850257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2743241" y="5829396"/>
            <a:ext cx="171449" cy="228599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1943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3617922" y="5583946"/>
            <a:ext cx="169784" cy="226379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176" y="558181"/>
            <a:ext cx="1445897" cy="109178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18" y="1318167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1286" y="189068"/>
            <a:ext cx="2569469" cy="2270766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4543425" y="6567243"/>
            <a:ext cx="169784" cy="2263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5427666" y="6451860"/>
            <a:ext cx="173117" cy="230823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7798479" y="6596445"/>
            <a:ext cx="89060" cy="1187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8315206" y="6085206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8981013" y="6419293"/>
            <a:ext cx="133829" cy="1784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1309" y="762096"/>
            <a:ext cx="892558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Khởi</a:t>
            </a: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động</a:t>
            </a: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Nghe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bài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hát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ĐỂ NHỚ LẠI ĐẶC ĐIỂM CỦA CÁC HÌNH CƠ BẢN ĐÃ ĐƯỢC HỌC NHÉ CÁC BẠN!</a:t>
            </a:r>
            <a:endParaRPr kumimoji="0" lang="en-US" sz="3200" b="0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itchFamily="2" charset="0"/>
            </a:endParaRPr>
          </a:p>
        </p:txBody>
      </p:sp>
      <p:pic>
        <p:nvPicPr>
          <p:cNvPr id="4" name="MÓN QUÀ TẶNG CÔ - Bé MỸ ANH - MV 4K OFFICIAL - Nhạc Thiếu Nhi Vui Nhộn Cho Bé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5983" y="-175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4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50"/>
                            </p:stCondLst>
                            <p:childTnLst>
                              <p:par>
                                <p:cTn id="7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Pictures\Screenshots\Screenshot (417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5" r="13939" b="2357"/>
          <a:stretch/>
        </p:blipFill>
        <p:spPr bwMode="auto">
          <a:xfrm>
            <a:off x="275083" y="304800"/>
            <a:ext cx="8693425" cy="631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798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 rot="1464131">
            <a:off x="1695029" y="226055"/>
            <a:ext cx="3733800" cy="311911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admin\Downloads\86270777-illustration-of-a-kid-girl-holding-hands-with-different-geometric-shape-mascots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4"/>
          <a:stretch/>
        </p:blipFill>
        <p:spPr bwMode="auto">
          <a:xfrm>
            <a:off x="-36945" y="1524000"/>
            <a:ext cx="914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143000"/>
            <a:ext cx="27432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THỬ ĐOÁN XEM! </a:t>
            </a:r>
          </a:p>
          <a:p>
            <a:pPr algn="ctr"/>
            <a:r>
              <a:rPr lang="en-US" sz="2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 BẠN SẼ ĐƯỢC SÁNG TẠO VỚI CHẤT LIỆU GÌ HÔM NAY NHÉ?</a:t>
            </a:r>
            <a:endParaRPr lang="en-US" sz="20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19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5" name="TextBox 37"/>
          <p:cNvSpPr txBox="1"/>
          <p:nvPr/>
        </p:nvSpPr>
        <p:spPr>
          <a:xfrm>
            <a:off x="1875314" y="2854909"/>
            <a:ext cx="5744686" cy="263149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 smtClean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5400" b="1" dirty="0" smtClean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5400" b="1" dirty="0" smtClean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</a:t>
            </a:r>
          </a:p>
          <a:p>
            <a:pPr algn="ctr"/>
            <a:r>
              <a:rPr lang="en-US" altLang="zh-CN" sz="54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54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54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54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99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EF79BE-747A-4566-851B-670CA7201950}"/>
              </a:ext>
            </a:extLst>
          </p:cNvPr>
          <p:cNvSpPr/>
          <p:nvPr/>
        </p:nvSpPr>
        <p:spPr>
          <a:xfrm>
            <a:off x="74098" y="0"/>
            <a:ext cx="9144000" cy="6858000"/>
          </a:xfrm>
          <a:prstGeom prst="rect">
            <a:avLst/>
          </a:prstGeom>
          <a:solidFill>
            <a:srgbClr val="476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5E8964-BC5D-4685-9755-E2E011BFE2E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31052" y="463717"/>
            <a:ext cx="2735288" cy="27039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364C56-8452-49CA-A480-226CC6CA81D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9578" y="427156"/>
            <a:ext cx="2451181" cy="28711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066531-9954-43BB-ADFD-0C82F35B503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95015" y="390597"/>
            <a:ext cx="2811780" cy="28711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5CF6C9-4C4B-41C9-A2DA-4CA3A13CF26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17422" y="3537399"/>
            <a:ext cx="3106674" cy="2950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F3735D-302A-487F-9395-54D022ED226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68062" y="3472293"/>
            <a:ext cx="3106674" cy="308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424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Pictures\Screenshots\Screenshot (394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9" r="13182"/>
          <a:stretch/>
        </p:blipFill>
        <p:spPr bwMode="auto">
          <a:xfrm>
            <a:off x="152400" y="217055"/>
            <a:ext cx="8869218" cy="652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9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52402" y="249670"/>
            <a:ext cx="1623749" cy="2165000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13" y="762001"/>
            <a:ext cx="2614052" cy="124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419" y="690822"/>
            <a:ext cx="953438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298" y="1922473"/>
            <a:ext cx="826875" cy="5962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812" y="381000"/>
            <a:ext cx="1257188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51" y="5753878"/>
            <a:ext cx="99441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1" y="1000196"/>
            <a:ext cx="7551776" cy="5663831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11529" y="4556342"/>
            <a:ext cx="1104535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537123" y="2540801"/>
            <a:ext cx="1983392" cy="42470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1438965">
            <a:off x="2170362" y="1659432"/>
            <a:ext cx="5785558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Tiết</a:t>
            </a:r>
            <a:r>
              <a:rPr kumimoji="0" lang="en-US" sz="3200" b="1" i="0" u="none" strike="noStrike" kern="0" cap="all" spc="0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 </a:t>
            </a:r>
            <a:r>
              <a:rPr lang="en-US" sz="3200" b="1" kern="0" cap="all" noProof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itchFamily="2" charset="0"/>
              </a:rPr>
              <a:t>3</a:t>
            </a:r>
            <a:endParaRPr lang="en-US" sz="3200" b="1" kern="0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iCiel Cadena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all" spc="0" normalizeH="0" baseline="0" noProof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iCiel Cadena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all" spc="0" normalizeH="0" baseline="0" noProof="0" dirty="0" err="1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Tạo</a:t>
            </a:r>
            <a:r>
              <a:rPr kumimoji="0" lang="en-US" sz="4000" b="1" i="0" u="none" strike="noStrike" kern="0" cap="all" spc="0" normalizeH="0" noProof="0" dirty="0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1" i="0" u="none" strike="noStrike" kern="0" cap="all" spc="0" normalizeH="0" noProof="0" dirty="0" err="1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hình</a:t>
            </a:r>
            <a:r>
              <a:rPr kumimoji="0" lang="en-US" sz="4000" b="1" i="0" u="none" strike="noStrike" kern="0" cap="all" spc="0" normalizeH="0" noProof="0" dirty="0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1" i="0" u="none" strike="noStrike" kern="0" cap="all" spc="0" normalizeH="0" noProof="0" dirty="0" err="1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sản</a:t>
            </a:r>
            <a:r>
              <a:rPr kumimoji="0" lang="en-US" sz="4000" b="1" i="0" u="none" strike="noStrike" kern="0" cap="all" spc="0" normalizeH="0" noProof="0" dirty="0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1" i="0" u="none" strike="noStrike" kern="0" cap="all" spc="0" normalizeH="0" noProof="0" dirty="0" err="1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phẩm</a:t>
            </a:r>
            <a:r>
              <a:rPr kumimoji="0" lang="en-US" sz="4000" b="1" i="0" u="none" strike="noStrike" kern="0" cap="all" spc="0" normalizeH="0" noProof="0" dirty="0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all" spc="0" normalizeH="0" noProof="0" dirty="0" err="1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từ</a:t>
            </a:r>
            <a:r>
              <a:rPr kumimoji="0" lang="en-US" sz="4000" b="1" i="0" u="none" strike="noStrike" kern="0" cap="all" spc="0" normalizeH="0" noProof="0" dirty="0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1" i="0" u="none" strike="noStrike" kern="0" cap="all" spc="0" normalizeH="0" noProof="0" dirty="0" err="1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các</a:t>
            </a:r>
            <a:r>
              <a:rPr kumimoji="0" lang="en-US" sz="4000" b="1" i="0" u="none" strike="noStrike" kern="0" cap="all" spc="0" normalizeH="0" noProof="0" dirty="0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1" i="0" u="none" strike="noStrike" kern="0" cap="all" spc="0" normalizeH="0" noProof="0" dirty="0" err="1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hình</a:t>
            </a:r>
            <a:r>
              <a:rPr kumimoji="0" lang="en-US" sz="4000" b="1" i="0" u="none" strike="noStrike" kern="0" cap="all" spc="0" normalizeH="0" noProof="0" dirty="0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1" i="0" u="none" strike="noStrike" kern="0" cap="all" spc="0" normalizeH="0" noProof="0" dirty="0" err="1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cơ</a:t>
            </a:r>
            <a:r>
              <a:rPr kumimoji="0" lang="en-US" sz="4000" b="1" i="0" u="none" strike="noStrike" kern="0" cap="all" spc="0" normalizeH="0" noProof="0" dirty="0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1" i="0" u="none" strike="noStrike" kern="0" cap="all" spc="0" normalizeH="0" noProof="0" dirty="0" err="1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bản</a:t>
            </a:r>
            <a:r>
              <a:rPr kumimoji="0" lang="en-US" sz="4000" b="1" i="0" u="none" strike="noStrike" kern="0" cap="all" spc="0" normalizeH="0" noProof="0" dirty="0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all" spc="0" normalizeH="0" noProof="0" dirty="0" err="1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với</a:t>
            </a:r>
            <a:r>
              <a:rPr kumimoji="0" lang="en-US" sz="4000" b="1" i="0" u="none" strike="noStrike" kern="0" cap="all" spc="0" normalizeH="0" noProof="0" dirty="0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1" i="0" u="none" strike="noStrike" kern="0" cap="all" spc="0" normalizeH="0" noProof="0" dirty="0" err="1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đất</a:t>
            </a:r>
            <a:r>
              <a:rPr kumimoji="0" lang="en-US" sz="4000" b="1" i="0" u="none" strike="noStrike" kern="0" cap="all" spc="0" normalizeH="0" noProof="0" dirty="0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1" i="0" u="none" strike="noStrike" kern="0" cap="all" spc="0" normalizeH="0" noProof="0" dirty="0" err="1" smtClean="0">
                <a:ln w="0"/>
                <a:solidFill>
                  <a:srgbClr val="FF33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Ciel Cadena" pitchFamily="2" charset="0"/>
              </a:rPr>
              <a:t>nặn</a:t>
            </a:r>
            <a:endParaRPr lang="en-US" sz="4000" b="1" cap="all" spc="0" dirty="0">
              <a:ln w="0"/>
              <a:solidFill>
                <a:srgbClr val="FF3399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7" name="Picture 4" descr="C:\Users\admin\Downloads\Picture1-removebg-preview (3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21943"/>
            <a:ext cx="2133600" cy="212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admin\Downloads\Picture1-removebg-preview (3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029200"/>
            <a:ext cx="1221748" cy="12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17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1910" b="27501"/>
          <a:stretch/>
        </p:blipFill>
        <p:spPr>
          <a:xfrm>
            <a:off x="0" y="1"/>
            <a:ext cx="9144000" cy="7028656"/>
          </a:xfrm>
          <a:prstGeom prst="rect">
            <a:avLst/>
          </a:prstGeom>
        </p:spPr>
      </p:pic>
      <p:pic>
        <p:nvPicPr>
          <p:cNvPr id="3" name="图片 8196" descr="20"/>
          <p:cNvPicPr>
            <a:picLocks noChangeAspect="1"/>
          </p:cNvPicPr>
          <p:nvPr/>
        </p:nvPicPr>
        <p:blipFill rotWithShape="1">
          <a:blip r:embed="rId4"/>
          <a:srcRect l="36757"/>
          <a:stretch/>
        </p:blipFill>
        <p:spPr>
          <a:xfrm>
            <a:off x="2819400" y="-36803"/>
            <a:ext cx="6324600" cy="68948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2" y="5013030"/>
            <a:ext cx="2829673" cy="18449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249" y="237685"/>
            <a:ext cx="2249166" cy="1460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72" y="1379725"/>
            <a:ext cx="1588165" cy="1657929"/>
          </a:xfrm>
          <a:prstGeom prst="rect">
            <a:avLst/>
          </a:prstGeom>
        </p:spPr>
      </p:pic>
      <p:sp>
        <p:nvSpPr>
          <p:cNvPr id="9" name="Google Shape;1316;p92"/>
          <p:cNvSpPr txBox="1">
            <a:spLocks/>
          </p:cNvSpPr>
          <p:nvPr/>
        </p:nvSpPr>
        <p:spPr>
          <a:xfrm flipH="1">
            <a:off x="3200400" y="1729418"/>
            <a:ext cx="5333316" cy="170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400" b="1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chúng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ta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cùng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xem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video 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hướng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dẫn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!</a:t>
            </a:r>
            <a:endParaRPr lang="vi-VN" sz="2000" b="1" dirty="0">
              <a:solidFill>
                <a:srgbClr val="00B0F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87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dmin\Desktop\soank\3bbf153f2377b1fa1c1fa83227f840d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t="5302" b="5032"/>
          <a:stretch>
            <a:fillRect/>
          </a:stretch>
        </p:blipFill>
        <p:spPr>
          <a:xfrm>
            <a:off x="0" y="-19051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71600" y="3505200"/>
            <a:ext cx="735805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Mời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bạn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tham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khảo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một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số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sản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phẩm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7243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Pictures\Screenshots\Screenshot (392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8" r="13637"/>
          <a:stretch/>
        </p:blipFill>
        <p:spPr bwMode="auto">
          <a:xfrm>
            <a:off x="466436" y="152400"/>
            <a:ext cx="8428182" cy="652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890326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Pictures\Screenshots\Screenshot (391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t="7408" r="14470" b="6330"/>
          <a:stretch/>
        </p:blipFill>
        <p:spPr bwMode="auto">
          <a:xfrm>
            <a:off x="166255" y="533400"/>
            <a:ext cx="8839200" cy="59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61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淘宝网chenying0907出品 4"/>
          <p:cNvSpPr/>
          <p:nvPr/>
        </p:nvSpPr>
        <p:spPr>
          <a:xfrm>
            <a:off x="-10630" y="0"/>
            <a:ext cx="9182228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758" y="221234"/>
            <a:ext cx="1629202" cy="91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2" y="334351"/>
            <a:ext cx="1347858" cy="75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9"/>
          <a:stretch>
            <a:fillRect/>
          </a:stretch>
        </p:blipFill>
        <p:spPr bwMode="auto">
          <a:xfrm flipH="1">
            <a:off x="-1" y="3466041"/>
            <a:ext cx="9171597" cy="339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90800" y="1172973"/>
            <a:ext cx="3514346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000" kern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CHỦ ĐỀ 4</a:t>
            </a:r>
          </a:p>
          <a:p>
            <a:pPr algn="ctr"/>
            <a:endParaRPr lang="en-US" altLang="zh-CN" sz="3200" kern="0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iCiel Cadena" pitchFamily="2" charset="0"/>
            </a:endParaRPr>
          </a:p>
          <a:p>
            <a:pPr algn="ctr"/>
            <a:r>
              <a:rPr lang="en-US" altLang="zh-CN" sz="3200" kern="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altLang="zh-CN" sz="3600" kern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TIẾT 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36" y="221234"/>
            <a:ext cx="1394103" cy="129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3558" y="2028094"/>
            <a:ext cx="86244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3600" b="1" kern="0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itchFamily="2" charset="0"/>
              </a:rPr>
              <a:t>SÁNG TẠO VỚI NHỮNG HÌNH CƠ BẢN</a:t>
            </a:r>
            <a:endParaRPr lang="en-U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8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Pictures\Screenshots\Screenshot (397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10640" r="11591" b="7341"/>
          <a:stretch/>
        </p:blipFill>
        <p:spPr bwMode="auto">
          <a:xfrm>
            <a:off x="152400" y="685800"/>
            <a:ext cx="8763000" cy="551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614659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Pictures\Screenshots\Screenshot (398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6195" r="20379" b="8956"/>
          <a:stretch/>
        </p:blipFill>
        <p:spPr bwMode="auto">
          <a:xfrm>
            <a:off x="228600" y="152400"/>
            <a:ext cx="4128930" cy="3271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1507" name="Picture 3" descr="C:\Users\admin\Pictures\Screenshots\Screenshot (40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5" t="3232" r="25303"/>
          <a:stretch/>
        </p:blipFill>
        <p:spPr bwMode="auto">
          <a:xfrm>
            <a:off x="214745" y="3424383"/>
            <a:ext cx="4142785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1508" name="Picture 4" descr="C:\Users\admin\Pictures\Screenshots\Screenshot (402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5387" r="17501"/>
          <a:stretch/>
        </p:blipFill>
        <p:spPr bwMode="auto">
          <a:xfrm>
            <a:off x="4724400" y="270428"/>
            <a:ext cx="4114525" cy="3035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" name="Picture 2" descr="C:\Users\admin\Pictures\Screenshots\Screenshot (393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1" t="10505" r="21061" b="24175"/>
          <a:stretch/>
        </p:blipFill>
        <p:spPr bwMode="auto">
          <a:xfrm>
            <a:off x="4666506" y="3581401"/>
            <a:ext cx="4230312" cy="2950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4289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\Pictures\Screenshots\Screenshot (400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r="11515" b="5589"/>
          <a:stretch/>
        </p:blipFill>
        <p:spPr bwMode="auto">
          <a:xfrm>
            <a:off x="609600" y="609600"/>
            <a:ext cx="8229600" cy="565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89032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Pictures\Screenshots\Screenshot (399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7745" r="24849" b="23636"/>
          <a:stretch/>
        </p:blipFill>
        <p:spPr bwMode="auto">
          <a:xfrm>
            <a:off x="228600" y="762000"/>
            <a:ext cx="8792339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8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\Pictures\Screenshots\Screenshot (396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1" t="4445" r="14925" b="7744"/>
          <a:stretch/>
        </p:blipFill>
        <p:spPr bwMode="auto">
          <a:xfrm>
            <a:off x="466931" y="533400"/>
            <a:ext cx="8381504" cy="55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37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Pictures\Screenshots\Screenshot (383)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2" t="3046" r="21225" b="10138"/>
          <a:stretch/>
        </p:blipFill>
        <p:spPr bwMode="auto">
          <a:xfrm>
            <a:off x="914400" y="152400"/>
            <a:ext cx="7848600" cy="628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4566"/>
            <a:ext cx="9144000" cy="6862567"/>
            <a:chOff x="0" y="-4566"/>
            <a:chExt cx="12192000" cy="6862566"/>
          </a:xfrm>
        </p:grpSpPr>
        <p:pic>
          <p:nvPicPr>
            <p:cNvPr id="28" name="Picture 27" descr="Picture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4566"/>
              <a:ext cx="12183894" cy="686256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567544" y="901336"/>
              <a:ext cx="7106194" cy="3239589"/>
              <a:chOff x="679269" y="182880"/>
              <a:chExt cx="7106194" cy="3239589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9" name="Rounded Rectangle 18"/>
              <p:cNvSpPr/>
              <p:nvPr/>
            </p:nvSpPr>
            <p:spPr>
              <a:xfrm>
                <a:off x="679269" y="182880"/>
                <a:ext cx="7106194" cy="3239589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036320" y="1360366"/>
                <a:ext cx="6283895" cy="206210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kern="800" dirty="0">
                    <a:solidFill>
                      <a:srgbClr val="002060"/>
                    </a:solidFill>
                    <a:ea typeface="Cambria" panose="020405030504060302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nặn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cơ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097" name="Picture 1" descr="C:\Users\Admin\Downloads\kisspng-watercolor-painting-paintbrush-drawing-board-hand-painted-painting-pen-5a83b823d9e101.2227104215185817958924-removebg-previe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0" y="0"/>
              <a:ext cx="2229395" cy="2251891"/>
            </a:xfrm>
            <a:prstGeom prst="rect">
              <a:avLst/>
            </a:prstGeom>
            <a:noFill/>
          </p:spPr>
        </p:pic>
        <p:pic>
          <p:nvPicPr>
            <p:cNvPr id="4099" name="Picture 3" descr="C:\Users\Admin\Downloads\girl-painting-goldfish-on-canvas-vector-18009403-removebg-preview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64137" y="2066535"/>
              <a:ext cx="4127863" cy="4791465"/>
            </a:xfrm>
            <a:prstGeom prst="rect">
              <a:avLst/>
            </a:prstGeom>
            <a:noFill/>
          </p:spPr>
        </p:pic>
        <p:grpSp>
          <p:nvGrpSpPr>
            <p:cNvPr id="23" name="Group 22"/>
            <p:cNvGrpSpPr/>
            <p:nvPr/>
          </p:nvGrpSpPr>
          <p:grpSpPr>
            <a:xfrm>
              <a:off x="1550254" y="4885509"/>
              <a:ext cx="5137929" cy="1729293"/>
              <a:chOff x="1262871" y="4063723"/>
              <a:chExt cx="5908812" cy="2302883"/>
            </a:xfrm>
          </p:grpSpPr>
          <p:pic>
            <p:nvPicPr>
              <p:cNvPr id="16" name="Picture 15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9550978">
                <a:off x="1389939" y="4130708"/>
                <a:ext cx="1566476" cy="1566476"/>
              </a:xfrm>
              <a:prstGeom prst="rect">
                <a:avLst/>
              </a:prstGeom>
              <a:noFill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262871" y="4205282"/>
                <a:ext cx="5908812" cy="2161324"/>
                <a:chOff x="261258" y="4187225"/>
                <a:chExt cx="5908812" cy="2161324"/>
              </a:xfrm>
            </p:grpSpPr>
            <p:pic>
              <p:nvPicPr>
                <p:cNvPr id="15" name="Picture 14" descr="C:\Users\Admin\Downloads\hoa_2-removebg-preview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611620">
                  <a:off x="2634834" y="4187225"/>
                  <a:ext cx="1421255" cy="142125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01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717076" y="4584687"/>
                  <a:ext cx="3452994" cy="1763862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61258" y="4584686"/>
                  <a:ext cx="3452994" cy="1763862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21" name="Picture 20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rot="1612053">
                <a:off x="4426622" y="4063723"/>
                <a:ext cx="1760225" cy="1760225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18" t="21468" r="8362" b="27009"/>
          <a:stretch/>
        </p:blipFill>
        <p:spPr>
          <a:xfrm>
            <a:off x="1860034" y="1057803"/>
            <a:ext cx="4029476" cy="1194088"/>
          </a:xfrm>
          <a:prstGeom prst="rect">
            <a:avLst/>
          </a:prstGeom>
        </p:spPr>
      </p:pic>
      <p:sp>
        <p:nvSpPr>
          <p:cNvPr id="18" name="Google Shape;1162;p87"/>
          <p:cNvSpPr txBox="1">
            <a:spLocks/>
          </p:cNvSpPr>
          <p:nvPr/>
        </p:nvSpPr>
        <p:spPr>
          <a:xfrm>
            <a:off x="1063472" y="91136"/>
            <a:ext cx="6821100" cy="162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7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Hoạt động 3</a:t>
            </a:r>
          </a:p>
        </p:txBody>
      </p:sp>
    </p:spTree>
    <p:extLst>
      <p:ext uri="{BB962C8B-B14F-4D97-AF65-F5344CB8AC3E}">
        <p14:creationId xmlns:p14="http://schemas.microsoft.com/office/powerpoint/2010/main" val="319074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7" name="TextBox 37"/>
          <p:cNvSpPr txBox="1"/>
          <p:nvPr/>
        </p:nvSpPr>
        <p:spPr>
          <a:xfrm>
            <a:off x="1676400" y="26218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4</a:t>
            </a:r>
          </a:p>
          <a:p>
            <a:pPr algn="ctr"/>
            <a:r>
              <a:rPr lang="en-US" altLang="zh-CN" sz="6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6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6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6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6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076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52402" y="249670"/>
            <a:ext cx="1623749" cy="2165000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13" y="762001"/>
            <a:ext cx="2614052" cy="124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419" y="690822"/>
            <a:ext cx="953438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298" y="1922473"/>
            <a:ext cx="826875" cy="5962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812" y="381000"/>
            <a:ext cx="1257188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51" y="5753878"/>
            <a:ext cx="99441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350" y="967872"/>
            <a:ext cx="7551776" cy="5663831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11529" y="4556342"/>
            <a:ext cx="1104535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537123" y="2540801"/>
            <a:ext cx="1983392" cy="4247046"/>
          </a:xfrm>
          <a:prstGeom prst="rect">
            <a:avLst/>
          </a:prstGeom>
        </p:spPr>
      </p:pic>
      <p:pic>
        <p:nvPicPr>
          <p:cNvPr id="16" name="Picture 4" descr="C:\Users\admin\Downloads\Picture1-removebg-preview (3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32" y="3532910"/>
            <a:ext cx="2934266" cy="292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290060">
            <a:off x="3480248" y="2009416"/>
            <a:ext cx="478688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Con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giới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thiệu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sản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phẩm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" panose="020B0502040204020203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của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mình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" panose="020B0502040204020203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với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những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người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thân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" panose="020B0502040204020203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trong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gia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đình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nhé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!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dmin\Desktop\soank\3bbf153f2377b1fa1c1fa83227f840d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t="5302" b="5032"/>
          <a:stretch>
            <a:fillRect/>
          </a:stretch>
        </p:blipFill>
        <p:spPr>
          <a:xfrm>
            <a:off x="0" y="-19051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14400" y="3352800"/>
            <a:ext cx="735805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1752600" y="5084618"/>
            <a:ext cx="5940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7646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6035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60546"/>
            <a:ext cx="3786187" cy="187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admin\Desktop\a5f7f5b6ce1593d91a46184644fe900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5"/>
          <a:stretch/>
        </p:blipFill>
        <p:spPr bwMode="auto">
          <a:xfrm>
            <a:off x="5219700" y="1183039"/>
            <a:ext cx="2967182" cy="262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at-nan-do-choi-kich-thich-su-sang-tao-phat-trien-tri-thong-minh-kinh-dien-cho-tre-em-nhap-truc-tiep-tu-thai-lan-dat-set-nan-smilekids-12-mau-sk-1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34" y="1055447"/>
            <a:ext cx="3205099" cy="320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91" y="4135928"/>
            <a:ext cx="22098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13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3"/>
            <a:ext cx="9144000" cy="688142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1722" y="291658"/>
            <a:ext cx="3283443" cy="1724169"/>
          </a:xfrm>
          <a:prstGeom prst="rect">
            <a:avLst/>
          </a:prstGeom>
        </p:spPr>
      </p:pic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3BB7972F-39D7-4644-979F-409D3B7E342B}"/>
              </a:ext>
            </a:extLst>
          </p:cNvPr>
          <p:cNvSpPr/>
          <p:nvPr/>
        </p:nvSpPr>
        <p:spPr>
          <a:xfrm>
            <a:off x="448638" y="668216"/>
            <a:ext cx="2204483" cy="55098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71C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</a:t>
            </a:r>
            <a:endParaRPr lang="ko-KR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80387" y="2057400"/>
            <a:ext cx="6489277" cy="286232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vi-VN" sz="1050" dirty="0" smtClean="0"/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- M</a:t>
            </a:r>
            <a:r>
              <a:rPr lang="vi-VN" sz="2000" b="1" dirty="0" smtClean="0">
                <a:solidFill>
                  <a:srgbClr val="0070C0"/>
                </a:solidFill>
              </a:rPr>
              <a:t>ô </a:t>
            </a:r>
            <a:r>
              <a:rPr lang="vi-VN" sz="2000" b="1" dirty="0">
                <a:solidFill>
                  <a:srgbClr val="0070C0"/>
                </a:solidFill>
              </a:rPr>
              <a:t>tả </a:t>
            </a:r>
            <a:r>
              <a:rPr lang="en-US" sz="2000" b="1" dirty="0" err="1" smtClean="0">
                <a:solidFill>
                  <a:srgbClr val="0070C0"/>
                </a:solidFill>
              </a:rPr>
              <a:t>được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vi-VN" sz="2000" b="1" dirty="0" smtClean="0">
                <a:solidFill>
                  <a:srgbClr val="0070C0"/>
                </a:solidFill>
              </a:rPr>
              <a:t>hình </a:t>
            </a:r>
            <a:r>
              <a:rPr lang="vi-VN" sz="2000" b="1" dirty="0">
                <a:solidFill>
                  <a:srgbClr val="0070C0"/>
                </a:solidFill>
              </a:rPr>
              <a:t>dạng của hình cơ </a:t>
            </a:r>
            <a:r>
              <a:rPr lang="vi-VN" sz="2000" b="1" dirty="0" smtClean="0">
                <a:solidFill>
                  <a:srgbClr val="0070C0"/>
                </a:solidFill>
              </a:rPr>
              <a:t>bản</a:t>
            </a:r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 - </a:t>
            </a:r>
            <a:r>
              <a:rPr lang="en-US" sz="2000" b="1" dirty="0" err="1" smtClean="0">
                <a:solidFill>
                  <a:srgbClr val="0070C0"/>
                </a:solidFill>
              </a:rPr>
              <a:t>Có</a:t>
            </a:r>
            <a:r>
              <a:rPr lang="vi-VN" sz="2000" b="1" dirty="0" smtClean="0">
                <a:solidFill>
                  <a:srgbClr val="0070C0"/>
                </a:solidFill>
              </a:rPr>
              <a:t> </a:t>
            </a:r>
            <a:r>
              <a:rPr lang="vi-VN" sz="2000" b="1" dirty="0">
                <a:solidFill>
                  <a:srgbClr val="0070C0"/>
                </a:solidFill>
              </a:rPr>
              <a:t>khả năng quan sát, liên tưởng hình cơ bản 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      </a:t>
            </a:r>
            <a:r>
              <a:rPr lang="vi-VN" sz="2000" b="1" dirty="0" smtClean="0">
                <a:solidFill>
                  <a:srgbClr val="0070C0"/>
                </a:solidFill>
              </a:rPr>
              <a:t>đến </a:t>
            </a:r>
            <a:r>
              <a:rPr lang="vi-VN" sz="2000" b="1" dirty="0">
                <a:solidFill>
                  <a:srgbClr val="0070C0"/>
                </a:solidFill>
              </a:rPr>
              <a:t>một số đồ vật xung </a:t>
            </a:r>
            <a:r>
              <a:rPr lang="vi-VN" sz="2000" b="1" dirty="0" smtClean="0">
                <a:solidFill>
                  <a:srgbClr val="0070C0"/>
                </a:solidFill>
              </a:rPr>
              <a:t>quanh</a:t>
            </a:r>
            <a:r>
              <a:rPr lang="en-US" sz="2000" b="1" dirty="0" smtClean="0">
                <a:solidFill>
                  <a:srgbClr val="0070C0"/>
                </a:solidFill>
              </a:rPr>
              <a:t>.</a:t>
            </a:r>
            <a:endParaRPr lang="vi-VN" sz="2000" b="1" dirty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 - </a:t>
            </a:r>
            <a:r>
              <a:rPr lang="vi-VN" sz="2000" b="1" dirty="0" smtClean="0">
                <a:solidFill>
                  <a:srgbClr val="0070C0"/>
                </a:solidFill>
              </a:rPr>
              <a:t> </a:t>
            </a:r>
            <a:r>
              <a:rPr lang="vi-VN" sz="2000" b="1" dirty="0">
                <a:solidFill>
                  <a:srgbClr val="0070C0"/>
                </a:solidFill>
              </a:rPr>
              <a:t>Biết vẽ </a:t>
            </a:r>
            <a:r>
              <a:rPr lang="vi-VN" sz="2000" b="1" dirty="0" smtClean="0">
                <a:solidFill>
                  <a:srgbClr val="0070C0"/>
                </a:solidFill>
              </a:rPr>
              <a:t>đồ </a:t>
            </a:r>
            <a:r>
              <a:rPr lang="vi-VN" sz="2000" b="1" dirty="0">
                <a:solidFill>
                  <a:srgbClr val="0070C0"/>
                </a:solidFill>
              </a:rPr>
              <a:t>vật có dạng hình cơ </a:t>
            </a:r>
            <a:r>
              <a:rPr lang="vi-VN" sz="2000" b="1" dirty="0" smtClean="0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và</a:t>
            </a:r>
            <a:r>
              <a:rPr lang="vi-VN" sz="2000" b="1" dirty="0" smtClean="0">
                <a:solidFill>
                  <a:srgbClr val="0070C0"/>
                </a:solidFill>
              </a:rPr>
              <a:t> sử </a:t>
            </a:r>
            <a:r>
              <a:rPr lang="vi-VN" sz="2000" b="1" dirty="0">
                <a:solidFill>
                  <a:srgbClr val="0070C0"/>
                </a:solidFill>
              </a:rPr>
              <a:t>dụng 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              </a:t>
            </a:r>
            <a:r>
              <a:rPr lang="vi-VN" sz="2000" b="1" dirty="0" smtClean="0">
                <a:solidFill>
                  <a:srgbClr val="0070C0"/>
                </a:solidFill>
              </a:rPr>
              <a:t>hình cơ </a:t>
            </a:r>
            <a:r>
              <a:rPr lang="vi-VN" sz="2000" b="1" dirty="0">
                <a:solidFill>
                  <a:srgbClr val="0070C0"/>
                </a:solidFill>
              </a:rPr>
              <a:t>bản trong trang trí đồ vật đơn </a:t>
            </a:r>
            <a:r>
              <a:rPr lang="vi-VN" sz="2000" b="1" dirty="0" smtClean="0">
                <a:solidFill>
                  <a:srgbClr val="0070C0"/>
                </a:solidFill>
              </a:rPr>
              <a:t>giản</a:t>
            </a:r>
            <a:r>
              <a:rPr lang="en-US" sz="2000" b="1" dirty="0" smtClean="0">
                <a:solidFill>
                  <a:srgbClr val="0070C0"/>
                </a:solidFill>
              </a:rPr>
              <a:t>.</a:t>
            </a:r>
            <a:endParaRPr lang="vi-VN" sz="2000" b="1" dirty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                   - </a:t>
            </a:r>
            <a:r>
              <a:rPr lang="vi-VN" sz="2000" b="1" dirty="0" smtClean="0">
                <a:solidFill>
                  <a:srgbClr val="0070C0"/>
                </a:solidFill>
              </a:rPr>
              <a:t>Sử </a:t>
            </a:r>
            <a:r>
              <a:rPr lang="vi-VN" sz="2000" b="1" dirty="0">
                <a:solidFill>
                  <a:srgbClr val="0070C0"/>
                </a:solidFill>
              </a:rPr>
              <a:t>dụng được vật liệu sẵn có để </a:t>
            </a:r>
            <a:r>
              <a:rPr lang="vi-VN" sz="2000" b="1" dirty="0" smtClean="0">
                <a:solidFill>
                  <a:srgbClr val="0070C0"/>
                </a:solidFill>
              </a:rPr>
              <a:t>thực 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                      </a:t>
            </a:r>
            <a:r>
              <a:rPr lang="vi-VN" sz="2000" b="1" dirty="0" smtClean="0">
                <a:solidFill>
                  <a:srgbClr val="0070C0"/>
                </a:solidFill>
              </a:rPr>
              <a:t>hành</a:t>
            </a:r>
            <a:r>
              <a:rPr lang="vi-VN" sz="2000" b="1" dirty="0">
                <a:solidFill>
                  <a:srgbClr val="0070C0"/>
                </a:solidFill>
              </a:rPr>
              <a:t>, sáng </a:t>
            </a:r>
            <a:r>
              <a:rPr lang="vi-VN" sz="2000" b="1" dirty="0" smtClean="0">
                <a:solidFill>
                  <a:srgbClr val="0070C0"/>
                </a:solidFill>
              </a:rPr>
              <a:t>tạo</a:t>
            </a:r>
            <a:r>
              <a:rPr lang="en-US" sz="2000" b="1" dirty="0" smtClean="0">
                <a:solidFill>
                  <a:srgbClr val="0070C0"/>
                </a:solidFill>
              </a:rPr>
              <a:t>.</a:t>
            </a:r>
            <a:endParaRPr lang="vi-VN" sz="2000" b="1" dirty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                         - B</a:t>
            </a:r>
            <a:r>
              <a:rPr lang="vi-VN" sz="2000" b="1" dirty="0" smtClean="0">
                <a:solidFill>
                  <a:srgbClr val="0070C0"/>
                </a:solidFill>
              </a:rPr>
              <a:t>iết </a:t>
            </a:r>
            <a:r>
              <a:rPr lang="vi-VN" sz="2000" b="1" dirty="0">
                <a:solidFill>
                  <a:srgbClr val="0070C0"/>
                </a:solidFill>
              </a:rPr>
              <a:t>chia sẻ cảm nhận về sản </a:t>
            </a:r>
            <a:r>
              <a:rPr lang="vi-VN" sz="2000" b="1" dirty="0" smtClean="0">
                <a:solidFill>
                  <a:srgbClr val="0070C0"/>
                </a:solidFill>
              </a:rPr>
              <a:t>phẩm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                              </a:t>
            </a:r>
            <a:r>
              <a:rPr lang="vi-VN" sz="2000" b="1" dirty="0" smtClean="0">
                <a:solidFill>
                  <a:srgbClr val="0070C0"/>
                </a:solidFill>
              </a:rPr>
              <a:t>của </a:t>
            </a:r>
            <a:r>
              <a:rPr lang="vi-VN" sz="2000" b="1" dirty="0">
                <a:solidFill>
                  <a:srgbClr val="0070C0"/>
                </a:solidFill>
              </a:rPr>
              <a:t>cá nhân, của bạn bè</a:t>
            </a:r>
            <a:r>
              <a:rPr lang="vi-VN" sz="2000" b="1" dirty="0" smtClean="0">
                <a:solidFill>
                  <a:srgbClr val="0070C0"/>
                </a:solidFill>
              </a:rPr>
              <a:t>.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endParaRPr lang="vi-VN" sz="2000" b="1" dirty="0">
              <a:solidFill>
                <a:srgbClr val="0070C0"/>
              </a:solidFill>
            </a:endParaRPr>
          </a:p>
        </p:txBody>
      </p:sp>
      <p:pic>
        <p:nvPicPr>
          <p:cNvPr id="13" name="Picture 2" descr="C:\Users\admin\Downloads\86270777-illustration-of-a-kid-girl-holding-hands-with-different-geometric-shape-mascots-removebg-preview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4"/>
          <a:stretch/>
        </p:blipFill>
        <p:spPr bwMode="auto">
          <a:xfrm>
            <a:off x="5303037" y="5410200"/>
            <a:ext cx="3840963" cy="161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3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3" y="-161851"/>
            <a:ext cx="8159632" cy="6486817"/>
          </a:xfrm>
          <a:prstGeom prst="rect">
            <a:avLst/>
          </a:prstGeom>
        </p:spPr>
      </p:pic>
      <p:sp>
        <p:nvSpPr>
          <p:cNvPr id="12" name="TextBox 37"/>
          <p:cNvSpPr txBox="1"/>
          <p:nvPr/>
        </p:nvSpPr>
        <p:spPr>
          <a:xfrm>
            <a:off x="1752602" y="2819400"/>
            <a:ext cx="5897085" cy="2416046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000" b="1" dirty="0" err="1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8800" b="1" dirty="0" err="1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8800" b="1" dirty="0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800" b="1" dirty="0" err="1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8800" b="1" dirty="0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343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88561297-illustration-of-stickman-kids-holding-basic-shapes-from-triangle-square-oblong-circle-rectangle-and-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26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283832">
            <a:off x="6069635" y="1416820"/>
            <a:ext cx="152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1165773">
            <a:off x="1012276" y="1245972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NHẬT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922441">
            <a:off x="786506" y="4216137"/>
            <a:ext cx="1366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0" y="3763817"/>
            <a:ext cx="1221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568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3" y="-161851"/>
            <a:ext cx="8159632" cy="6486817"/>
          </a:xfrm>
          <a:prstGeom prst="rect">
            <a:avLst/>
          </a:prstGeom>
        </p:spPr>
      </p:pic>
      <p:sp>
        <p:nvSpPr>
          <p:cNvPr id="12" name="TextBox 37"/>
          <p:cNvSpPr txBox="1"/>
          <p:nvPr/>
        </p:nvSpPr>
        <p:spPr>
          <a:xfrm>
            <a:off x="1752602" y="2819400"/>
            <a:ext cx="5897085" cy="210826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3200" b="1" dirty="0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CHÚNG TA CÙNG XEM LẠI CÁC HÌNH CƠ BẢN </a:t>
            </a:r>
          </a:p>
          <a:p>
            <a:pPr algn="ctr"/>
            <a:r>
              <a:rPr lang="en-US" altLang="zh-CN" sz="3200" b="1" dirty="0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ĐƯỢC SÁNG TẠO NHƯ THẾ NÀO NHÉ!</a:t>
            </a:r>
            <a:endParaRPr lang="zh-CN" altLang="en-US" sz="4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922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自定义 14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479D07"/>
      </a:accent1>
      <a:accent2>
        <a:srgbClr val="FF8E11"/>
      </a:accent2>
      <a:accent3>
        <a:srgbClr val="479D07"/>
      </a:accent3>
      <a:accent4>
        <a:srgbClr val="FF8E11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89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8575</TotalTime>
  <Words>331</Words>
  <Application>Microsoft Office PowerPoint</Application>
  <PresentationFormat>On-screen Show (4:3)</PresentationFormat>
  <Paragraphs>80</Paragraphs>
  <Slides>39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39</vt:i4>
      </vt:variant>
    </vt:vector>
  </HeadingPairs>
  <TitlesOfParts>
    <vt:vector size="64" baseType="lpstr">
      <vt:lpstr>맑은 고딕</vt:lpstr>
      <vt:lpstr>微软雅黑</vt:lpstr>
      <vt:lpstr>宋体</vt:lpstr>
      <vt:lpstr>Aachen</vt:lpstr>
      <vt:lpstr>Arial</vt:lpstr>
      <vt:lpstr>Bahnschrift SemiLight</vt:lpstr>
      <vt:lpstr>Calibri</vt:lpstr>
      <vt:lpstr>Calibri Light</vt:lpstr>
      <vt:lpstr>Cambria</vt:lpstr>
      <vt:lpstr>等线</vt:lpstr>
      <vt:lpstr>等线 Light</vt:lpstr>
      <vt:lpstr>Fira Sans Extra Condensed Medium</vt:lpstr>
      <vt:lpstr>iCiel Cadena</vt:lpstr>
      <vt:lpstr>Oswald Light</vt:lpstr>
      <vt:lpstr>Times New Roman</vt:lpstr>
      <vt:lpstr>Zilla Slab Light</vt:lpstr>
      <vt:lpstr>华康海报体W12(P)</vt:lpstr>
      <vt:lpstr>https://www.freeppt7.com</vt:lpstr>
      <vt:lpstr>1_第一PPT，www.1ppt.com</vt:lpstr>
      <vt:lpstr>1_https://www.freeppt7.com</vt:lpstr>
      <vt:lpstr>2_https://www.freeppt7.com</vt:lpstr>
      <vt:lpstr>3_https://www.freeppt7.com</vt:lpstr>
      <vt:lpstr>2_Office 主题</vt:lpstr>
      <vt:lpstr>4_https://www.freeppt7.com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713</cp:revision>
  <dcterms:created xsi:type="dcterms:W3CDTF">2020-08-13T08:18:23Z</dcterms:created>
  <dcterms:modified xsi:type="dcterms:W3CDTF">2021-11-15T05:07:16Z</dcterms:modified>
</cp:coreProperties>
</file>