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28"/>
  </p:notesMasterIdLst>
  <p:sldIdLst>
    <p:sldId id="591" r:id="rId2"/>
    <p:sldId id="528" r:id="rId3"/>
    <p:sldId id="524" r:id="rId4"/>
    <p:sldId id="531" r:id="rId5"/>
    <p:sldId id="490" r:id="rId6"/>
    <p:sldId id="534" r:id="rId7"/>
    <p:sldId id="577" r:id="rId8"/>
    <p:sldId id="536" r:id="rId9"/>
    <p:sldId id="579" r:id="rId10"/>
    <p:sldId id="570" r:id="rId11"/>
    <p:sldId id="539" r:id="rId12"/>
    <p:sldId id="575" r:id="rId13"/>
    <p:sldId id="541" r:id="rId14"/>
    <p:sldId id="581" r:id="rId15"/>
    <p:sldId id="545" r:id="rId16"/>
    <p:sldId id="491" r:id="rId17"/>
    <p:sldId id="584" r:id="rId18"/>
    <p:sldId id="560" r:id="rId19"/>
    <p:sldId id="589" r:id="rId20"/>
    <p:sldId id="588" r:id="rId21"/>
    <p:sldId id="485" r:id="rId22"/>
    <p:sldId id="526" r:id="rId23"/>
    <p:sldId id="555" r:id="rId24"/>
    <p:sldId id="492" r:id="rId25"/>
    <p:sldId id="453" r:id="rId26"/>
    <p:sldId id="454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FF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26E0"/>
    <a:srgbClr val="006600"/>
    <a:srgbClr val="FFFF00"/>
    <a:srgbClr val="008000"/>
    <a:srgbClr val="336600"/>
    <a:srgbClr val="003300"/>
    <a:srgbClr val="0033CC"/>
    <a:srgbClr val="99CCFF"/>
    <a:srgbClr val="FF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66" d="100"/>
          <a:sy n="66" d="100"/>
        </p:scale>
        <p:origin x="1330" y="53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D60DA-A998-44A5-B939-D35E2F2ECBE7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2F881-53E6-44FF-B275-B726B6831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6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Các</a:t>
            </a:r>
            <a:r>
              <a:rPr lang="vi-VN" baseline="0" dirty="0"/>
              <a:t> con vừa luyện viết bảng con, bây giờ chúng mình sẽ chuẩn bị vở viết oli và bút chì để viết bài nhé!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CC81D-0CCE-45D6-9647-B0A2D19069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7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0157B78-494D-42B9-9EAD-6E21D11C46B0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13360" y="-76201"/>
            <a:ext cx="12755880" cy="6934201"/>
            <a:chOff x="1402137" y="-76201"/>
            <a:chExt cx="9419198" cy="6934201"/>
          </a:xfrm>
        </p:grpSpPr>
        <p:grpSp>
          <p:nvGrpSpPr>
            <p:cNvPr id="5" name="组合 2"/>
            <p:cNvGrpSpPr/>
            <p:nvPr/>
          </p:nvGrpSpPr>
          <p:grpSpPr>
            <a:xfrm>
              <a:off x="1407218" y="-76201"/>
              <a:ext cx="9414117" cy="6934201"/>
              <a:chOff x="595310" y="473849"/>
              <a:chExt cx="11001375" cy="4832924"/>
            </a:xfrm>
          </p:grpSpPr>
          <p:pic>
            <p:nvPicPr>
              <p:cNvPr id="18" name="图片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63" t="7407" r="6388" b="15608"/>
              <a:stretch/>
            </p:blipFill>
            <p:spPr>
              <a:xfrm>
                <a:off x="734575" y="473849"/>
                <a:ext cx="10722846" cy="4832924"/>
              </a:xfrm>
              <a:prstGeom prst="rect">
                <a:avLst/>
              </a:prstGeom>
            </p:spPr>
          </p:pic>
          <p:pic>
            <p:nvPicPr>
              <p:cNvPr id="19" name="图片 2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3488"/>
              <a:stretch>
                <a:fillRect/>
              </a:stretch>
            </p:blipFill>
            <p:spPr>
              <a:xfrm>
                <a:off x="595310" y="658721"/>
                <a:ext cx="11001375" cy="3971926"/>
              </a:xfrm>
              <a:prstGeom prst="rect">
                <a:avLst/>
              </a:prstGeom>
            </p:spPr>
          </p:pic>
        </p:grpSp>
        <p:pic>
          <p:nvPicPr>
            <p:cNvPr id="6" name="图片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750"/>
            <a:stretch>
              <a:fillRect/>
            </a:stretch>
          </p:blipFill>
          <p:spPr>
            <a:xfrm>
              <a:off x="1402137" y="3973348"/>
              <a:ext cx="9419198" cy="2884652"/>
            </a:xfrm>
            <a:prstGeom prst="rect">
              <a:avLst/>
            </a:prstGeom>
          </p:spPr>
        </p:pic>
        <p:pic>
          <p:nvPicPr>
            <p:cNvPr id="7" name="图片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00" r="51893" b="32813"/>
            <a:stretch>
              <a:fillRect/>
            </a:stretch>
          </p:blipFill>
          <p:spPr>
            <a:xfrm>
              <a:off x="7740901" y="389541"/>
              <a:ext cx="2409896" cy="1539856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03" t="26841" r="49140"/>
            <a:stretch>
              <a:fillRect/>
            </a:stretch>
          </p:blipFill>
          <p:spPr>
            <a:xfrm rot="20477042">
              <a:off x="2257030" y="2908395"/>
              <a:ext cx="630478" cy="1250115"/>
            </a:xfrm>
            <a:prstGeom prst="rect">
              <a:avLst/>
            </a:prstGeom>
          </p:spPr>
        </p:pic>
        <p:pic>
          <p:nvPicPr>
            <p:cNvPr id="9" name="图片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12" t="14780" r="45265" b="38396"/>
            <a:stretch>
              <a:fillRect/>
            </a:stretch>
          </p:blipFill>
          <p:spPr>
            <a:xfrm>
              <a:off x="1576069" y="786390"/>
              <a:ext cx="1812650" cy="2036222"/>
            </a:xfrm>
            <a:prstGeom prst="rect">
              <a:avLst/>
            </a:prstGeom>
          </p:spPr>
        </p:pic>
        <p:pic>
          <p:nvPicPr>
            <p:cNvPr id="10" name="图片 2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672" r="83438" b="10952"/>
            <a:stretch>
              <a:fillRect/>
            </a:stretch>
          </p:blipFill>
          <p:spPr>
            <a:xfrm>
              <a:off x="9464147" y="1688307"/>
              <a:ext cx="805822" cy="1452276"/>
            </a:xfrm>
            <a:prstGeom prst="rect">
              <a:avLst/>
            </a:prstGeom>
          </p:spPr>
        </p:pic>
        <p:pic>
          <p:nvPicPr>
            <p:cNvPr id="11" name="图片 2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38" t="31574" r="32031" b="7401"/>
            <a:stretch>
              <a:fillRect/>
            </a:stretch>
          </p:blipFill>
          <p:spPr>
            <a:xfrm>
              <a:off x="8805851" y="1804501"/>
              <a:ext cx="499251" cy="85603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EA04A1D-6066-48BF-8F9D-3143F8968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5193" y="4601549"/>
              <a:ext cx="1995605" cy="198091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26355" y1="26563" x2="8867" y2="38867"/>
                          <a14:foregroundMark x1="10591" y1="39453" x2="246" y2="60938"/>
                          <a14:foregroundMark x1="1232" y1="61133" x2="9360" y2="81250"/>
                          <a14:foregroundMark x1="15517" y1="87695" x2="34236" y2="97070"/>
                          <a14:foregroundMark x1="50739" y1="96289" x2="81773" y2="88672"/>
                          <a14:foregroundMark x1="94828" y1="64453" x2="88670" y2="80273"/>
                          <a14:foregroundMark x1="72414" y1="28320" x2="88670" y2="41406"/>
                          <a14:foregroundMark x1="89163" y1="41797" x2="96059" y2="636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7224" y="2817197"/>
              <a:ext cx="1097768" cy="134019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819401" y="217437"/>
              <a:ext cx="6933417" cy="1133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40778">
                <a:lnSpc>
                  <a:spcPct val="150000"/>
                </a:lnSpc>
              </a:pPr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PHÒNG GIÁO DỤC VÀ ĐÀO TẠO QUẬN LONG BIÊN</a:t>
              </a:r>
            </a:p>
            <a:p>
              <a:pPr algn="ctr" defTabSz="440778">
                <a:lnSpc>
                  <a:spcPct val="150000"/>
                </a:lnSpc>
              </a:pPr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TRƯỜNG TIỂU HỌC PHÚC LỢI</a:t>
              </a:r>
              <a:endParaRPr 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WordArt 6"/>
            <p:cNvSpPr>
              <a:spLocks noChangeArrowheads="1" noChangeShapeType="1" noTextEdit="1"/>
            </p:cNvSpPr>
            <p:nvPr/>
          </p:nvSpPr>
          <p:spPr bwMode="auto">
            <a:xfrm>
              <a:off x="3378959" y="2616074"/>
              <a:ext cx="5874443" cy="3048080"/>
            </a:xfrm>
            <a:prstGeom prst="rect">
              <a:avLst/>
            </a:prstGeom>
          </p:spPr>
          <p:txBody>
            <a:bodyPr spcFirstLastPara="1" wrap="none" lIns="44021" tIns="22039" rIns="44021" bIns="22039" numCol="1" fromWordArt="1">
              <a:prstTxWarp prst="textArchUp">
                <a:avLst>
                  <a:gd name="adj" fmla="val 11160877"/>
                </a:avLst>
              </a:prstTxWarp>
            </a:bodyPr>
            <a:lstStyle/>
            <a:p>
              <a:pPr algn="ctr" defTabSz="586526">
                <a:lnSpc>
                  <a:spcPct val="150000"/>
                </a:lnSpc>
              </a:pPr>
              <a:r>
                <a:rPr lang="en-US" sz="123400" b="1" kern="10" dirty="0">
                  <a:ln w="9525">
                    <a:solidFill>
                      <a:srgbClr val="993366"/>
                    </a:solidFill>
                    <a:round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CHÀO MỪNG CÁC THẦY, CÔ GIÁO VÀ CÁC EM </a:t>
              </a:r>
            </a:p>
            <a:p>
              <a:pPr algn="ctr" defTabSz="586526">
                <a:lnSpc>
                  <a:spcPct val="150000"/>
                </a:lnSpc>
              </a:pPr>
              <a:r>
                <a:rPr lang="en-US" sz="123400" b="1" kern="10" dirty="0">
                  <a:ln w="9525">
                    <a:solidFill>
                      <a:srgbClr val="993366"/>
                    </a:solidFill>
                    <a:round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/>
                  <a:cs typeface="Times New Roman" panose="02020603050405020304"/>
                </a:rPr>
                <a:t>ĐẾN VỚI TIẾT HỌC </a:t>
              </a:r>
            </a:p>
          </p:txBody>
        </p:sp>
        <p:sp>
          <p:nvSpPr>
            <p:cNvPr id="16" name="圆角矩形 1"/>
            <p:cNvSpPr/>
            <p:nvPr/>
          </p:nvSpPr>
          <p:spPr>
            <a:xfrm>
              <a:off x="3812696" y="4103978"/>
              <a:ext cx="5085923" cy="824316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8671" tIns="29336" rIns="58671" bIns="29336" anchor="ctr"/>
            <a:lstStyle/>
            <a:p>
              <a:pPr algn="ctr" defTabSz="782135">
                <a:defRPr/>
              </a:pP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MÔN: TIẾNG VIỆT 1</a:t>
              </a:r>
              <a:endPara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18966" y="4947468"/>
              <a:ext cx="45318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GV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UTM Edwardian" panose="02040603050506020204" pitchFamily="18" charset="0"/>
                </a:rPr>
                <a:t>:Nguyễn</a:t>
              </a:r>
              <a:r>
                <a:rPr lang="en-US" sz="3200" b="1" dirty="0" smtClean="0">
                  <a:solidFill>
                    <a:srgbClr val="002060"/>
                  </a:solidFill>
                  <a:latin typeface="UTM Edwardian" panose="020406030505060202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UTM Edwardian" panose="02040603050506020204" pitchFamily="18" charset="0"/>
                </a:rPr>
                <a:t>Thị</a:t>
              </a:r>
              <a:r>
                <a:rPr lang="en-US" sz="3200" b="1" dirty="0" smtClean="0">
                  <a:solidFill>
                    <a:srgbClr val="002060"/>
                  </a:solidFill>
                  <a:latin typeface="UTM Edwardian" panose="020406030505060202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UTM Edwardian" panose="02040603050506020204" pitchFamily="18" charset="0"/>
                </a:rPr>
                <a:t>Hạnh</a:t>
              </a:r>
              <a:endParaRPr lang="en-US" sz="3200" b="1" dirty="0">
                <a:solidFill>
                  <a:srgbClr val="002060"/>
                </a:solidFill>
                <a:latin typeface="UTM Edwardian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072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720834" y="855302"/>
            <a:ext cx="3546366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96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ong</a:t>
            </a:r>
            <a:endParaRPr lang="en-US" sz="96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6186658" y="873474"/>
            <a:ext cx="2764159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96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ung</a:t>
            </a:r>
            <a:endParaRPr lang="en-US" sz="96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842451-4A80-4419-8DD4-B475A1A98C99}"/>
              </a:ext>
            </a:extLst>
          </p:cNvPr>
          <p:cNvSpPr txBox="1"/>
          <p:nvPr/>
        </p:nvSpPr>
        <p:spPr>
          <a:xfrm>
            <a:off x="3483536" y="873474"/>
            <a:ext cx="2659687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96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ông</a:t>
            </a:r>
            <a:endParaRPr lang="en-US" sz="96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" y="2835"/>
            <a:ext cx="260840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1. Đọc vần.</a:t>
            </a:r>
            <a:endParaRPr lang="en-US" sz="36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720834" y="3177500"/>
            <a:ext cx="3546366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96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iêc</a:t>
            </a:r>
            <a:endParaRPr lang="en-US" sz="96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6915532" y="3163820"/>
            <a:ext cx="3302212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96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iêp</a:t>
            </a:r>
            <a:endParaRPr lang="en-US" sz="96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842451-4A80-4419-8DD4-B475A1A98C99}"/>
              </a:ext>
            </a:extLst>
          </p:cNvPr>
          <p:cNvSpPr txBox="1"/>
          <p:nvPr/>
        </p:nvSpPr>
        <p:spPr>
          <a:xfrm>
            <a:off x="3956733" y="3151739"/>
            <a:ext cx="3920386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96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iên</a:t>
            </a:r>
            <a:endParaRPr lang="en-US" sz="96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8935792" y="873474"/>
            <a:ext cx="2764159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96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ưng</a:t>
            </a:r>
            <a:endParaRPr lang="en-US" sz="96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764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210"/>
    </mc:Choice>
    <mc:Fallback xmlns="">
      <p:transition advTm="1321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" y="2835"/>
            <a:ext cx="227658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  <a:r>
              <a:rPr lang="en-US" sz="36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Đọc từ.</a:t>
            </a:r>
            <a:endParaRPr lang="en-US" sz="36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4391" y="1399656"/>
            <a:ext cx="22754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đánh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võng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4390" y="2116833"/>
            <a:ext cx="227545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dòng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sông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4389" y="2807116"/>
            <a:ext cx="22754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hùng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4494" y="1399656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ui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mừng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4494" y="2116832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x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xiếc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4494" y="2807115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iền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lành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4494" y="3667853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iệp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sĩ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701981" y="1984431"/>
            <a:ext cx="8783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83769" y="2700545"/>
            <a:ext cx="8783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21498" y="2700545"/>
            <a:ext cx="8783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34725" y="3391891"/>
            <a:ext cx="8783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29581" y="1984431"/>
            <a:ext cx="8783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47704" y="2701608"/>
            <a:ext cx="8783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69358" y="3391891"/>
            <a:ext cx="8783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21758" y="4252628"/>
            <a:ext cx="8783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99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670"/>
    </mc:Choice>
    <mc:Fallback xmlns="">
      <p:transition spd="slow" advTm="73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3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3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3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3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" y="2835"/>
            <a:ext cx="227658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  <a:r>
              <a:rPr lang="en-US" sz="36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Đọc từ.</a:t>
            </a:r>
            <a:endParaRPr lang="en-US" sz="36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1285629" y="891162"/>
            <a:ext cx="2121492" cy="8925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0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ong</a:t>
            </a:r>
            <a:endParaRPr lang="en-US" sz="50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5741680" y="891158"/>
            <a:ext cx="1558028" cy="8925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0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ung</a:t>
            </a:r>
            <a:endParaRPr lang="en-US" sz="50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842451-4A80-4419-8DD4-B475A1A98C99}"/>
              </a:ext>
            </a:extLst>
          </p:cNvPr>
          <p:cNvSpPr txBox="1"/>
          <p:nvPr/>
        </p:nvSpPr>
        <p:spPr>
          <a:xfrm>
            <a:off x="3407121" y="916916"/>
            <a:ext cx="2345236" cy="8925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0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ông</a:t>
            </a:r>
            <a:endParaRPr lang="en-US" sz="50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1285629" y="2044099"/>
            <a:ext cx="2121492" cy="8925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0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iêc</a:t>
            </a:r>
            <a:endParaRPr lang="en-US" sz="50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7767618" y="2026732"/>
            <a:ext cx="1975435" cy="8925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0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iêp</a:t>
            </a:r>
            <a:endParaRPr lang="en-US" sz="50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842451-4A80-4419-8DD4-B475A1A98C99}"/>
              </a:ext>
            </a:extLst>
          </p:cNvPr>
          <p:cNvSpPr txBox="1"/>
          <p:nvPr/>
        </p:nvSpPr>
        <p:spPr>
          <a:xfrm>
            <a:off x="4383181" y="2074607"/>
            <a:ext cx="2345236" cy="8925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0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iên</a:t>
            </a:r>
            <a:endParaRPr lang="en-US" sz="50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7976322" y="891158"/>
            <a:ext cx="1558028" cy="8925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0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ưng</a:t>
            </a:r>
            <a:endParaRPr lang="en-US" sz="50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18850" y="3292522"/>
            <a:ext cx="22754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đánh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võng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18849" y="4006629"/>
            <a:ext cx="227545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dòng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sông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18850" y="4743251"/>
            <a:ext cx="22754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hùng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9181" y="3293607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ui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mừng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29181" y="3952156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x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xiếc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29181" y="4618951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iền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lành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87930" y="5328026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iệp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sĩ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9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00712" y="986135"/>
            <a:ext cx="527863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51530" y="98613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Dòng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sông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chảy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lững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lờ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.</a:t>
            </a:r>
            <a:endParaRPr lang="en-US" sz="3200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" y="2835"/>
            <a:ext cx="261001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3. Đọc câu.</a:t>
            </a:r>
            <a:endParaRPr lang="en-US" sz="36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7646" y="2169496"/>
            <a:ext cx="616713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đồng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rộng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mênh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mông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3200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8777" y="3264625"/>
            <a:ext cx="352641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Biển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biếc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3200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776" y="4089378"/>
            <a:ext cx="760901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nay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xem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xiếc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3200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314686" y="1570911"/>
            <a:ext cx="83192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24513" y="1566371"/>
            <a:ext cx="102018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16326" y="1566371"/>
            <a:ext cx="9539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321481" y="2754271"/>
            <a:ext cx="7925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67604" y="2754271"/>
            <a:ext cx="83192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696533" y="2754271"/>
            <a:ext cx="83192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75628" y="3845446"/>
            <a:ext cx="83192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69285" y="3837962"/>
            <a:ext cx="83192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15604" y="4674153"/>
            <a:ext cx="83192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26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30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35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1152405" y="340073"/>
            <a:ext cx="2121492" cy="8925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0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ong</a:t>
            </a:r>
            <a:endParaRPr lang="en-US" sz="50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5741680" y="363202"/>
            <a:ext cx="1558028" cy="8925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0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ung</a:t>
            </a:r>
            <a:endParaRPr lang="en-US" sz="50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842451-4A80-4419-8DD4-B475A1A98C99}"/>
              </a:ext>
            </a:extLst>
          </p:cNvPr>
          <p:cNvSpPr txBox="1"/>
          <p:nvPr/>
        </p:nvSpPr>
        <p:spPr>
          <a:xfrm>
            <a:off x="3273897" y="342586"/>
            <a:ext cx="2345236" cy="8925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0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ông</a:t>
            </a:r>
            <a:endParaRPr lang="en-US" sz="50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1285629" y="1255750"/>
            <a:ext cx="2121492" cy="8925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0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iêc</a:t>
            </a:r>
            <a:endParaRPr lang="en-US" sz="50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7537866" y="1290724"/>
            <a:ext cx="1975435" cy="8925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0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iêp</a:t>
            </a:r>
            <a:endParaRPr lang="en-US" sz="50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842451-4A80-4419-8DD4-B475A1A98C99}"/>
              </a:ext>
            </a:extLst>
          </p:cNvPr>
          <p:cNvSpPr txBox="1"/>
          <p:nvPr/>
        </p:nvSpPr>
        <p:spPr>
          <a:xfrm>
            <a:off x="4224676" y="1189870"/>
            <a:ext cx="2345236" cy="8925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0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iên</a:t>
            </a:r>
            <a:endParaRPr lang="en-US" sz="50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7964333" y="365715"/>
            <a:ext cx="1558028" cy="8925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0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ưng</a:t>
            </a:r>
            <a:endParaRPr lang="en-US" sz="50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18848" y="2183272"/>
            <a:ext cx="22754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đánh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võng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18848" y="2917050"/>
            <a:ext cx="227545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dòng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sông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18846" y="3585994"/>
            <a:ext cx="22754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hùng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53112" y="2229243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ui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mừng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41123" y="2871558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x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xiếc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66881" y="3529042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iền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lành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66881" y="4150234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iệp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sĩ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76392" y="4249869"/>
            <a:ext cx="6096000" cy="8561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Dòng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sông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chảy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lững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lờ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.</a:t>
            </a:r>
            <a:endParaRPr lang="en-US" sz="3200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52405" y="4907747"/>
            <a:ext cx="611998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đồng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rộng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mênh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mông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3200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54730" y="5542238"/>
            <a:ext cx="352641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Biển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biếc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3200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22861" y="6144435"/>
            <a:ext cx="760901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nay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xem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xiếc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3200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86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90"/>
    </mc:Choice>
    <mc:Fallback xmlns="">
      <p:transition spd="slow" advTm="2279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7733"/>
            <a:ext cx="12192000" cy="692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529667" y="2362200"/>
            <a:ext cx="6045200" cy="18975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6600"/>
                </a:solidFill>
                <a:latin typeface="Arial-SGK-TV" pitchFamily="2" charset="0"/>
                <a:cs typeface="Arial-SGK-TV" pitchFamily="2" charset="0"/>
              </a:rPr>
              <a:t>THƯ GIÃN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3366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52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0">
        <p:cut/>
      </p:transition>
    </mc:Choice>
    <mc:Fallback xmlns="">
      <p:transition advTm="5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7733"/>
            <a:ext cx="12192000" cy="692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529667" y="2362200"/>
            <a:ext cx="6045200" cy="18975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6600"/>
                </a:solidFill>
                <a:latin typeface="Arial-SGK-TV" pitchFamily="2" charset="0"/>
                <a:cs typeface="Arial-SGK-TV" pitchFamily="2" charset="0"/>
              </a:rPr>
              <a:t>HĐ 2: LUYỆN VIẾT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3366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8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4" t="2464" r="13883" b="24824"/>
          <a:stretch/>
        </p:blipFill>
        <p:spPr bwMode="auto">
          <a:xfrm>
            <a:off x="2743199" y="540916"/>
            <a:ext cx="8461421" cy="531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6888" y="200551"/>
            <a:ext cx="239039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3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9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50"/>
    </mc:Choice>
    <mc:Fallback xmlns="">
      <p:transition spd="slow" advTm="1425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6" t="71111" r="53217" b="8888"/>
          <a:stretch>
            <a:fillRect/>
          </a:stretch>
        </p:blipFill>
        <p:spPr bwMode="auto">
          <a:xfrm>
            <a:off x="0" y="2"/>
            <a:ext cx="5767754" cy="696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4" y="2"/>
            <a:ext cx="6424246" cy="6857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9895464"/>
      </p:ext>
    </p:extLst>
  </p:cSld>
  <p:clrMapOvr>
    <a:masterClrMapping/>
  </p:clrMapOvr>
  <p:transition spd="slow" advTm="17960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3" t="3169" r="12202" b="-1232"/>
          <a:stretch/>
        </p:blipFill>
        <p:spPr bwMode="auto">
          <a:xfrm>
            <a:off x="2871989" y="0"/>
            <a:ext cx="8049296" cy="675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6888" y="200551"/>
            <a:ext cx="239039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3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09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77" y="-285140"/>
            <a:ext cx="12833600" cy="7384677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13" y="-1222869"/>
            <a:ext cx="12833601" cy="78547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xtLst/>
        </p:spPr>
      </p:pic>
      <p:pic>
        <p:nvPicPr>
          <p:cNvPr id="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" y="3976514"/>
            <a:ext cx="12163951" cy="29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24" y="4471958"/>
            <a:ext cx="6289455" cy="242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777" y="2900937"/>
            <a:ext cx="3595323" cy="482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1058192" y="1811866"/>
            <a:ext cx="9959123" cy="3888703"/>
          </a:xfrm>
          <a:prstGeom prst="rect">
            <a:avLst/>
          </a:prstGeom>
        </p:spPr>
        <p:txBody>
          <a:bodyPr spcFirstLastPara="1" wrap="none" lIns="121472" tIns="60814" rIns="121472" bIns="60814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618445">
              <a:lnSpc>
                <a:spcPct val="150000"/>
              </a:lnSpc>
            </a:pPr>
            <a:r>
              <a:rPr lang="en-US" sz="2364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</a:t>
            </a:r>
            <a:r>
              <a:rPr lang="en-US" sz="236400" b="1" kern="1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MỪNG </a:t>
            </a:r>
            <a:r>
              <a:rPr lang="en-US" sz="236400" b="1" kern="10" smtClean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 </a:t>
            </a:r>
            <a:r>
              <a:rPr lang="en-US" sz="2364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THẦY, CÔ GIÁO VÀ CÁC EM </a:t>
            </a:r>
          </a:p>
          <a:p>
            <a:pPr algn="ctr" defTabSz="1618445">
              <a:lnSpc>
                <a:spcPct val="150000"/>
              </a:lnSpc>
            </a:pPr>
            <a:r>
              <a:rPr lang="en-US" sz="2364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pic>
        <p:nvPicPr>
          <p:cNvPr id="8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842995" y="1811866"/>
            <a:ext cx="6484297" cy="163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圆角矩形 1"/>
          <p:cNvSpPr/>
          <p:nvPr/>
        </p:nvSpPr>
        <p:spPr>
          <a:xfrm>
            <a:off x="2479608" y="3475000"/>
            <a:ext cx="7211071" cy="14523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1893" tIns="80947" rIns="161893" bIns="80947" anchor="ctr"/>
          <a:lstStyle/>
          <a:p>
            <a:pPr algn="ctr" defTabSz="2158203">
              <a:defRPr/>
            </a:pPr>
            <a:r>
              <a:rPr lang="en-US" altLang="zh-CN" sz="53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  <a:endParaRPr lang="zh-CN" altLang="en-US" sz="53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10556831" y="-506304"/>
            <a:ext cx="2134492" cy="21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320154" y="-884823"/>
            <a:ext cx="2533716" cy="28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681607"/>
      </p:ext>
    </p:extLst>
  </p:cSld>
  <p:clrMapOvr>
    <a:masterClrMapping/>
  </p:clrMapOvr>
  <p:transition spd="slow" advTm="663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39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7733"/>
            <a:ext cx="12192000" cy="692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5139267" y="2699808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6600"/>
                </a:solidFill>
                <a:latin typeface="Arial-SGK-TV" pitchFamily="2" charset="0"/>
                <a:cs typeface="Arial-SGK-TV" pitchFamily="2" charset="0"/>
              </a:rPr>
              <a:t>VẬN DỤNG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3366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43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00"/>
    </mc:Choice>
    <mc:Fallback xmlns="">
      <p:transition spd="slow" advTm="27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3427" y="0"/>
            <a:ext cx="10308290" cy="6477000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128737" y="2268565"/>
            <a:ext cx="73012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36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36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36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6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36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chứa</a:t>
            </a:r>
            <a:r>
              <a:rPr lang="en-US" sz="36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6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6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6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vần</a:t>
            </a:r>
            <a:r>
              <a:rPr lang="en-US" sz="36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36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ôn</a:t>
            </a:r>
            <a:r>
              <a:rPr lang="en-US" sz="36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  <a:p>
            <a:r>
              <a:rPr lang="en-US" sz="36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36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36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36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chứa</a:t>
            </a:r>
            <a:r>
              <a:rPr lang="en-US" sz="36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36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36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36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36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36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89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0"/>
    </mc:Choice>
    <mc:Fallback xmlns="">
      <p:transition spd="slow" advTm="107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1931" y="2013107"/>
            <a:ext cx="224117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on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ong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3200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1931" y="2793036"/>
            <a:ext cx="579902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ong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hút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mật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3200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1931" y="1179390"/>
            <a:ext cx="147021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Ví dụ.</a:t>
            </a:r>
            <a:endParaRPr lang="en-US" sz="320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76258" y="2564417"/>
            <a:ext cx="6167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76258" y="3377186"/>
            <a:ext cx="6167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50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60"/>
    </mc:Choice>
    <mc:Fallback xmlns="">
      <p:transition spd="slow" advTm="238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7733"/>
            <a:ext cx="12192000" cy="692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529666" y="2455333"/>
            <a:ext cx="6087533" cy="20235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33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8985" y="2405271"/>
            <a:ext cx="869821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ĐỊNH  HƯỚNG </a:t>
            </a:r>
          </a:p>
          <a:p>
            <a:pPr algn="ctr"/>
            <a:r>
              <a:rPr lang="en-US" sz="6600" b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HỌC TẬP TIẾP THEO</a:t>
            </a:r>
            <a:endParaRPr lang="en-US" sz="6600" b="1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8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3383" y="816058"/>
            <a:ext cx="7503977" cy="107721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vận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dụng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tốt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nội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dung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Chuẩn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63.</a:t>
            </a:r>
            <a:endParaRPr lang="en-US" sz="32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19" descr="1-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9870"/>
          <a:stretch/>
        </p:blipFill>
        <p:spPr bwMode="auto">
          <a:xfrm>
            <a:off x="76154" y="2099733"/>
            <a:ext cx="12140809" cy="47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02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00"/>
    </mc:Choice>
    <mc:Fallback xmlns="">
      <p:transition spd="slow" advTm="16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4a5d6a26_12ed0ad3_anhve1033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5"/>
            <a:ext cx="12192000" cy="686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WordArt 7" descr="Paper bag"/>
          <p:cNvSpPr>
            <a:spLocks noChangeArrowheads="1" noChangeShapeType="1" noTextEdit="1"/>
          </p:cNvSpPr>
          <p:nvPr/>
        </p:nvSpPr>
        <p:spPr bwMode="auto">
          <a:xfrm>
            <a:off x="4011561" y="1828800"/>
            <a:ext cx="7698658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-SGK-TV" pitchFamily="2" charset="0"/>
                <a:ea typeface="+mn-lt"/>
                <a:cs typeface="Arial-SGK-TV" pitchFamily="2" charset="0"/>
              </a:rPr>
              <a:t>TẠM BIỆT CÁC </a:t>
            </a:r>
            <a:r>
              <a:rPr lang="en-US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-SGK-TV" pitchFamily="2" charset="0"/>
                <a:ea typeface="+mn-lt"/>
                <a:cs typeface="Arial-SGK-TV" pitchFamily="2" charset="0"/>
              </a:rPr>
              <a:t>CON </a:t>
            </a:r>
            <a:r>
              <a:rPr lang="en-US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-SGK-TV" pitchFamily="2" charset="0"/>
                <a:ea typeface="+mn-lt"/>
                <a:cs typeface="Arial-SGK-TV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2650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3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473962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3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3" y="2872861"/>
            <a:ext cx="7195481" cy="34199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13348" y="1020348"/>
            <a:ext cx="88408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BÀI: LUYỆN TẬP KĨ NĂNG</a:t>
            </a:r>
          </a:p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TIẾT 1 - TUẦN 14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95144"/>
      </p:ext>
    </p:extLst>
  </p:cSld>
  <p:clrMapOvr>
    <a:masterClrMapping/>
  </p:clrMapOvr>
  <p:transition spd="slow" advTm="995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82894" y="678674"/>
            <a:ext cx="446789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YÊU CẦU CẦN ĐẠT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32464" y="1447798"/>
            <a:ext cx="9798923" cy="3217333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algn="just">
              <a:buAutoNum type="arabicPeriod"/>
              <a:defRPr/>
            </a:pP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Luyện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vần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ong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ung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ưng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iêc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iên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iêp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;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;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ứng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dụng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32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  <a:p>
            <a:pPr marL="514350" indent="-514350" algn="just">
              <a:buFontTx/>
              <a:buAutoNum type="arabicPeriod"/>
              <a:defRPr/>
            </a:pP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quy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trình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vần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ong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ung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ưng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iêc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iên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iêp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ứng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dụng</a:t>
            </a:r>
            <a:r>
              <a:rPr lang="en-US" sz="3200" b="1" dirty="0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14350" indent="-514350" algn="just">
              <a:buAutoNum type="arabicPeriod"/>
              <a:defRPr/>
            </a:pPr>
            <a:endParaRPr lang="en-US" sz="3200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366454"/>
      </p:ext>
    </p:extLst>
  </p:cSld>
  <p:clrMapOvr>
    <a:masterClrMapping/>
  </p:clrMapOvr>
  <p:transition spd="slow" advTm="2054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7733"/>
            <a:ext cx="12192000" cy="692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5139267" y="2699808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6600"/>
                </a:solidFill>
                <a:latin typeface="Arial-SGK-TV" pitchFamily="2" charset="0"/>
                <a:cs typeface="Arial-SGK-TV" pitchFamily="2" charset="0"/>
              </a:rPr>
              <a:t>HĐ1: LUYỆN ĐỌC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3366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8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720834" y="1778697"/>
            <a:ext cx="2769341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96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ong</a:t>
            </a:r>
            <a:endParaRPr lang="en-US" sz="96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6310226" y="1894603"/>
            <a:ext cx="2704985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96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ung</a:t>
            </a:r>
            <a:endParaRPr lang="en-US" sz="96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842451-4A80-4419-8DD4-B475A1A98C99}"/>
              </a:ext>
            </a:extLst>
          </p:cNvPr>
          <p:cNvSpPr txBox="1"/>
          <p:nvPr/>
        </p:nvSpPr>
        <p:spPr>
          <a:xfrm>
            <a:off x="3490175" y="1881728"/>
            <a:ext cx="2627290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96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ông</a:t>
            </a:r>
            <a:endParaRPr lang="en-US" sz="96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" y="2835"/>
            <a:ext cx="260840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1. Đọc vần.</a:t>
            </a:r>
            <a:endParaRPr lang="en-US" sz="36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9015211" y="1893869"/>
            <a:ext cx="2704985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96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ưng</a:t>
            </a:r>
            <a:endParaRPr lang="en-US" sz="96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49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370"/>
    </mc:Choice>
    <mc:Fallback xmlns="">
      <p:transition advTm="19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772732" y="1881728"/>
            <a:ext cx="2486005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96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9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endParaRPr lang="en-US" sz="9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6310226" y="1894603"/>
            <a:ext cx="2704985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96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u</a:t>
            </a:r>
            <a:r>
              <a:rPr lang="en-US" sz="9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endParaRPr lang="en-US" sz="9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842451-4A80-4419-8DD4-B475A1A98C99}"/>
              </a:ext>
            </a:extLst>
          </p:cNvPr>
          <p:cNvSpPr txBox="1"/>
          <p:nvPr/>
        </p:nvSpPr>
        <p:spPr>
          <a:xfrm>
            <a:off x="3490175" y="1881728"/>
            <a:ext cx="2627290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96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ô</a:t>
            </a:r>
            <a:r>
              <a:rPr lang="en-US" sz="9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endParaRPr lang="en-US" sz="9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" y="2835"/>
            <a:ext cx="260840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1. Đọc vần.</a:t>
            </a:r>
            <a:endParaRPr lang="en-US" sz="36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9015211" y="1893869"/>
            <a:ext cx="2704985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96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9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endParaRPr lang="en-US" sz="9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1673" y="3812146"/>
            <a:ext cx="927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859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5740"/>
    </mc:Choice>
    <mc:Fallback xmlns="">
      <p:transition advTm="357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720834" y="1778694"/>
            <a:ext cx="2627673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96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iêc</a:t>
            </a:r>
            <a:endParaRPr lang="en-US" sz="96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8190541" y="1778694"/>
            <a:ext cx="3302212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96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iêp</a:t>
            </a:r>
            <a:endParaRPr lang="en-US" sz="96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842451-4A80-4419-8DD4-B475A1A98C99}"/>
              </a:ext>
            </a:extLst>
          </p:cNvPr>
          <p:cNvSpPr txBox="1"/>
          <p:nvPr/>
        </p:nvSpPr>
        <p:spPr>
          <a:xfrm>
            <a:off x="4410814" y="1778691"/>
            <a:ext cx="2839992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96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iên</a:t>
            </a:r>
            <a:endParaRPr lang="en-US" sz="96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" y="2835"/>
            <a:ext cx="260840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1. Đọc vần.</a:t>
            </a:r>
            <a:endParaRPr lang="en-US" sz="36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094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630"/>
    </mc:Choice>
    <mc:Fallback xmlns="">
      <p:transition advTm="14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720834" y="1778694"/>
            <a:ext cx="2627673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</a:t>
            </a:r>
            <a:r>
              <a:rPr lang="en-US" sz="96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96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8190541" y="1778694"/>
            <a:ext cx="3302212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</a:t>
            </a:r>
            <a:r>
              <a:rPr lang="en-US" sz="96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p</a:t>
            </a:r>
            <a:endParaRPr lang="en-US" sz="96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842451-4A80-4419-8DD4-B475A1A98C99}"/>
              </a:ext>
            </a:extLst>
          </p:cNvPr>
          <p:cNvSpPr txBox="1"/>
          <p:nvPr/>
        </p:nvSpPr>
        <p:spPr>
          <a:xfrm>
            <a:off x="4410814" y="1778691"/>
            <a:ext cx="2839992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</a:t>
            </a:r>
            <a:r>
              <a:rPr lang="en-US" sz="9600" b="1" dirty="0" err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n</a:t>
            </a:r>
            <a:endParaRPr lang="en-US" sz="96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" y="2835"/>
            <a:ext cx="260840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1. Đọc vần.</a:t>
            </a:r>
            <a:endParaRPr lang="en-US" sz="36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758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1030"/>
    </mc:Choice>
    <mc:Fallback xmlns="">
      <p:transition advTm="31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7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63&quot;/&gt;&lt;/object&gt;&lt;object type=&quot;3&quot; unique_id=&quot;10012&quot;&gt;&lt;property id=&quot;20148&quot; value=&quot;5&quot;/&gt;&lt;property id=&quot;20300&quot; value=&quot;Slide 10&quot;/&gt;&lt;property id=&quot;20307&quot; value=&quot;264&quot;/&gt;&lt;/object&gt;&lt;object type=&quot;3&quot; unique_id=&quot;10013&quot;&gt;&lt;property id=&quot;20148&quot; value=&quot;5&quot;/&gt;&lt;property id=&quot;20300&quot; value=&quot;Slide 11&quot;/&gt;&lt;property id=&quot;20307&quot; value=&quot;265&quot;/&gt;&lt;/object&gt;&lt;object type=&quot;3&quot; unique_id=&quot;10014&quot;&gt;&lt;property id=&quot;20148&quot; value=&quot;5&quot;/&gt;&lt;property id=&quot;20300&quot; value=&quot;Slide 12&quot;/&gt;&lt;property id=&quot;20307&quot; value=&quot;266&quot;/&gt;&lt;/object&gt;&lt;object type=&quot;3&quot; unique_id=&quot;10057&quot;&gt;&lt;property id=&quot;20148&quot; value=&quot;5&quot;/&gt;&lt;property id=&quot;20300&quot; value=&quot;Slide 13&quot;/&gt;&lt;property id=&quot;20307&quot; value=&quot;268&quot;/&gt;&lt;/object&gt;&lt;/object&gt;&lt;object type=&quot;8&quot; unique_id=&quot;10028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6|1.4|3.2|0.8|0.9|0.2|1|0.2|13|10.1|0.3|1|3.8|0.2|3.9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6|1.4|3.2|0.8|0.9|0.2|1|0.2|13|10.1|0.3|1|3.8|0.2|3.9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6|1.4|3.2|0.8|0.9|0.2|1|0.2|13|10.1|0.3|1|3.8|0.2|3.9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6|1.4|3.2|0.8|0.9|0.2|1|0.2|13|10.1|0.3|1|3.8|0.2|3.9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6|1.4|3.2|0.8|0.9|0.2|1|0.2|13|10.1|0.3|1|3.8|0.2|3.9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7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4854</TotalTime>
  <Words>395</Words>
  <Application>Microsoft Office PowerPoint</Application>
  <PresentationFormat>Widescreen</PresentationFormat>
  <Paragraphs>104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.VnAvant</vt:lpstr>
      <vt:lpstr>Arial</vt:lpstr>
      <vt:lpstr>Arial Black</vt:lpstr>
      <vt:lpstr>Arial-Rounded</vt:lpstr>
      <vt:lpstr>Arial-SGK-TV</vt:lpstr>
      <vt:lpstr>Calibri</vt:lpstr>
      <vt:lpstr>黑体</vt:lpstr>
      <vt:lpstr>Times New Roman</vt:lpstr>
      <vt:lpstr>UTM Edwardian</vt:lpstr>
      <vt:lpstr>Essential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</dc:creator>
  <cp:lastModifiedBy>ASUS</cp:lastModifiedBy>
  <cp:revision>300</cp:revision>
  <dcterms:created xsi:type="dcterms:W3CDTF">2018-08-07T02:06:19Z</dcterms:created>
  <dcterms:modified xsi:type="dcterms:W3CDTF">2021-12-13T16:42:41Z</dcterms:modified>
</cp:coreProperties>
</file>