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16" r:id="rId3"/>
    <p:sldId id="318" r:id="rId4"/>
    <p:sldId id="331" r:id="rId5"/>
    <p:sldId id="258" r:id="rId6"/>
    <p:sldId id="310" r:id="rId7"/>
    <p:sldId id="305" r:id="rId8"/>
    <p:sldId id="306" r:id="rId9"/>
    <p:sldId id="307" r:id="rId10"/>
    <p:sldId id="308" r:id="rId11"/>
    <p:sldId id="311" r:id="rId12"/>
    <p:sldId id="312" r:id="rId13"/>
    <p:sldId id="313" r:id="rId14"/>
    <p:sldId id="314" r:id="rId15"/>
    <p:sldId id="260" r:id="rId16"/>
    <p:sldId id="259" r:id="rId17"/>
    <p:sldId id="263" r:id="rId18"/>
    <p:sldId id="294" r:id="rId19"/>
    <p:sldId id="295" r:id="rId20"/>
    <p:sldId id="296" r:id="rId21"/>
    <p:sldId id="319" r:id="rId22"/>
    <p:sldId id="321" r:id="rId23"/>
    <p:sldId id="320" r:id="rId24"/>
    <p:sldId id="322" r:id="rId25"/>
    <p:sldId id="297" r:id="rId26"/>
    <p:sldId id="269" r:id="rId27"/>
    <p:sldId id="267" r:id="rId28"/>
    <p:sldId id="323" r:id="rId29"/>
    <p:sldId id="324" r:id="rId30"/>
    <p:sldId id="325" r:id="rId31"/>
    <p:sldId id="326" r:id="rId32"/>
    <p:sldId id="327" r:id="rId33"/>
    <p:sldId id="328" r:id="rId34"/>
    <p:sldId id="330" r:id="rId35"/>
    <p:sldId id="282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7"/>
    <a:srgbClr val="EFFC49"/>
    <a:srgbClr val="E2C8AF"/>
    <a:srgbClr val="D3BF9F"/>
    <a:srgbClr val="F6D8C3"/>
    <a:srgbClr val="FF8B96"/>
    <a:srgbClr val="FFE288"/>
    <a:srgbClr val="9DDCD3"/>
    <a:srgbClr val="C1DBEA"/>
    <a:srgbClr val="C6E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89160" autoAdjust="0"/>
  </p:normalViewPr>
  <p:slideViewPr>
    <p:cSldViewPr snapToGrid="0">
      <p:cViewPr varScale="1">
        <p:scale>
          <a:sx n="62" d="100"/>
          <a:sy n="62" d="100"/>
        </p:scale>
        <p:origin x="1062" y="90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5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6.emf"/><Relationship Id="rId4" Type="http://schemas.openxmlformats.org/officeDocument/2006/relationships/image" Target="../media/image37.emf"/><Relationship Id="rId9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7.emf"/><Relationship Id="rId7" Type="http://schemas.openxmlformats.org/officeDocument/2006/relationships/image" Target="../media/image29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14400"/>
            <a:ext cx="9353550" cy="77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85925" y="314325"/>
            <a:ext cx="9029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charset="0"/>
              <a:buChar char="–"/>
              <a:defRPr>
                <a:solidFill>
                  <a:srgbClr val="595959"/>
                </a:solidFill>
                <a:latin typeface="Gill Sans MT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charset="0"/>
              <a:buChar char="–"/>
              <a:defRPr sz="1400">
                <a:solidFill>
                  <a:srgbClr val="595959"/>
                </a:solidFill>
                <a:latin typeface="Gill Sans MT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800" b="1">
                <a:solidFill>
                  <a:srgbClr val="914B32"/>
                </a:solidFill>
                <a:latin typeface="Times New Roman" charset="0"/>
                <a:ea typeface="Times New Roman" charset="0"/>
                <a:cs typeface="Times New Roman" charset="0"/>
              </a:rPr>
              <a:t>PHÒNG GIÁO DỤC VÀ ĐÀO TẠO QUẬN LONG BIÊN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800" b="1">
                <a:solidFill>
                  <a:srgbClr val="914B32"/>
                </a:solidFill>
                <a:latin typeface="Times New Roman" charset="0"/>
                <a:ea typeface="Times New Roman" charset="0"/>
                <a:cs typeface="Times New Roman" charset="0"/>
              </a:rPr>
              <a:t>TRƯỜNG TIỂU HỌC NGÔ GIA TỰ</a:t>
            </a:r>
            <a:endParaRPr lang="en-US" altLang="en-US" sz="2800" b="1">
              <a:solidFill>
                <a:srgbClr val="914B3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10050" y="2598738"/>
            <a:ext cx="447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Gill Sans MT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charset="0"/>
              <a:buChar char="–"/>
              <a:defRPr>
                <a:solidFill>
                  <a:srgbClr val="595959"/>
                </a:solidFill>
                <a:latin typeface="Gill Sans MT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Gill Sans MT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charset="0"/>
              <a:buChar char="–"/>
              <a:defRPr sz="1400">
                <a:solidFill>
                  <a:srgbClr val="595959"/>
                </a:solidFill>
                <a:latin typeface="Gill Sans MT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>
                <a:solidFill>
                  <a:srgbClr val="595959"/>
                </a:solidFill>
                <a:latin typeface="Gill Sans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rPr>
              <a:t>MÔN TOÁN – LỚP 4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225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552">
            <a:off x="10204450" y="4495800"/>
            <a:ext cx="1985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240">
            <a:off x="10171113" y="2089150"/>
            <a:ext cx="153511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062538"/>
            <a:ext cx="18684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877">
            <a:off x="206375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 x 3 = ?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(9000 – 4000) x 2 = ?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6000 : 3 = ?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Bài</a:t>
            </a:r>
            <a:r>
              <a:rPr lang="en-US" altLang="zh-CN" sz="3600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latin typeface="Times New Roman" charset="0"/>
              <a:ea typeface="Times New Roman" charset="0"/>
              <a:cs typeface="Times New Roman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2" y="-54130"/>
            <a:ext cx="9557592" cy="21871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569928" y="828633"/>
            <a:ext cx="46858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2: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Đặt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rồi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53025" y="2956142"/>
            <a:ext cx="5168213" cy="2484920"/>
            <a:chOff x="-20016" y="2436943"/>
            <a:chExt cx="6315946" cy="386918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21464" r="2554" b="57651"/>
            <a:stretch>
              <a:fillRect/>
            </a:stretch>
          </p:blipFill>
          <p:spPr>
            <a:xfrm>
              <a:off x="-20016" y="2612622"/>
              <a:ext cx="1995290" cy="81637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40367" r="2554" b="38748"/>
            <a:stretch>
              <a:fillRect/>
            </a:stretch>
          </p:blipFill>
          <p:spPr>
            <a:xfrm>
              <a:off x="71423" y="3524518"/>
              <a:ext cx="1894537" cy="77515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59588" r="2554" b="20716"/>
            <a:stretch>
              <a:fillRect/>
            </a:stretch>
          </p:blipFill>
          <p:spPr>
            <a:xfrm>
              <a:off x="114304" y="4506012"/>
              <a:ext cx="1844790" cy="711819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40367" r="2554" b="38748"/>
            <a:stretch>
              <a:fillRect/>
            </a:stretch>
          </p:blipFill>
          <p:spPr>
            <a:xfrm>
              <a:off x="114304" y="5423783"/>
              <a:ext cx="1894537" cy="775155"/>
            </a:xfrm>
            <a:prstGeom prst="rect">
              <a:avLst/>
            </a:prstGeom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594803" y="2516722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56346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345376" y="2436943"/>
              <a:ext cx="646112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+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971290" y="2516722"/>
              <a:ext cx="15049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2854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1665312" y="3429636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43000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143280" y="3429636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21308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3573679" y="3381921"/>
              <a:ext cx="392191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650071" y="4404995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13065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3974489" y="4404995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4</a:t>
              </a:r>
            </a:p>
          </p:txBody>
        </p:sp>
        <p:sp>
          <p:nvSpPr>
            <p:cNvPr id="35" name="TextBox 26"/>
            <p:cNvSpPr txBox="1">
              <a:spLocks noChangeArrowheads="1"/>
            </p:cNvSpPr>
            <p:nvPr/>
          </p:nvSpPr>
          <p:spPr bwMode="auto">
            <a:xfrm>
              <a:off x="3479775" y="4399955"/>
              <a:ext cx="476426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559266" y="5395595"/>
              <a:ext cx="205654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 65040</a:t>
              </a: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3913529" y="5395596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  <a:latin typeface=".VnCentury Schoolbook" pitchFamily="34" charset="0"/>
                </a:rPr>
                <a:t>5</a:t>
              </a:r>
            </a:p>
          </p:txBody>
        </p:sp>
        <p:sp>
          <p:nvSpPr>
            <p:cNvPr id="38" name="TextBox 26"/>
            <p:cNvSpPr txBox="1">
              <a:spLocks noChangeArrowheads="1"/>
            </p:cNvSpPr>
            <p:nvPr/>
          </p:nvSpPr>
          <p:spPr bwMode="auto">
            <a:xfrm>
              <a:off x="3455059" y="5349874"/>
              <a:ext cx="364765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: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593" y="3007379"/>
            <a:ext cx="5168213" cy="2484920"/>
            <a:chOff x="-20016" y="2436943"/>
            <a:chExt cx="6315946" cy="3869187"/>
          </a:xfrm>
        </p:grpSpPr>
        <p:pic>
          <p:nvPicPr>
            <p:cNvPr id="39" name="图片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21464" r="2554" b="57651"/>
            <a:stretch>
              <a:fillRect/>
            </a:stretch>
          </p:blipFill>
          <p:spPr>
            <a:xfrm>
              <a:off x="-20016" y="2612622"/>
              <a:ext cx="1995290" cy="816378"/>
            </a:xfrm>
            <a:prstGeom prst="rect">
              <a:avLst/>
            </a:prstGeom>
          </p:spPr>
        </p:pic>
        <p:pic>
          <p:nvPicPr>
            <p:cNvPr id="40" name="图片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40367" r="2554" b="38748"/>
            <a:stretch>
              <a:fillRect/>
            </a:stretch>
          </p:blipFill>
          <p:spPr>
            <a:xfrm>
              <a:off x="71423" y="3524518"/>
              <a:ext cx="1894537" cy="775155"/>
            </a:xfrm>
            <a:prstGeom prst="rect">
              <a:avLst/>
            </a:prstGeom>
          </p:spPr>
        </p:pic>
        <p:pic>
          <p:nvPicPr>
            <p:cNvPr id="41" name="图片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59588" r="2554" b="20716"/>
            <a:stretch>
              <a:fillRect/>
            </a:stretch>
          </p:blipFill>
          <p:spPr>
            <a:xfrm>
              <a:off x="114304" y="4506012"/>
              <a:ext cx="1844790" cy="711819"/>
            </a:xfrm>
            <a:prstGeom prst="rect">
              <a:avLst/>
            </a:prstGeom>
          </p:spPr>
        </p:pic>
        <p:pic>
          <p:nvPicPr>
            <p:cNvPr id="42" name="图片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54" t="40367" r="2554" b="38748"/>
            <a:stretch>
              <a:fillRect/>
            </a:stretch>
          </p:blipFill>
          <p:spPr>
            <a:xfrm>
              <a:off x="114304" y="5423783"/>
              <a:ext cx="1894537" cy="775155"/>
            </a:xfrm>
            <a:prstGeom prst="rect">
              <a:avLst/>
            </a:prstGeom>
          </p:spPr>
        </p:pic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594803" y="2516722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6083</a:t>
              </a: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3345376" y="2436943"/>
              <a:ext cx="646112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+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3971290" y="2516722"/>
              <a:ext cx="15049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2378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1665312" y="3429636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28 763</a:t>
              </a: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4143280" y="3429636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23 359</a:t>
              </a:r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3573679" y="3381921"/>
              <a:ext cx="392191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1650071" y="4404995"/>
              <a:ext cx="180498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2570</a:t>
              </a: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3974489" y="4404995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5</a:t>
              </a:r>
            </a:p>
          </p:txBody>
        </p:sp>
        <p:sp>
          <p:nvSpPr>
            <p:cNvPr id="52" name="TextBox 26"/>
            <p:cNvSpPr txBox="1">
              <a:spLocks noChangeArrowheads="1"/>
            </p:cNvSpPr>
            <p:nvPr/>
          </p:nvSpPr>
          <p:spPr bwMode="auto">
            <a:xfrm>
              <a:off x="3479775" y="4399955"/>
              <a:ext cx="476426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1559266" y="5395595"/>
              <a:ext cx="2056548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 40 075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3913529" y="5395596"/>
              <a:ext cx="2152650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66"/>
                  </a:solidFill>
                  <a:latin typeface=".VnCentury Schoolbook" pitchFamily="34" charset="0"/>
                </a:rPr>
                <a:t>7</a:t>
              </a:r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3455059" y="5349874"/>
              <a:ext cx="364765" cy="91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Arial" pitchFamily="34" charset="0"/>
                </a:rPr>
                <a:t>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3076" y="1516597"/>
            <a:ext cx="3359924" cy="1447639"/>
            <a:chOff x="5083076" y="1516597"/>
            <a:chExt cx="3359924" cy="1447639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D604F846-8BA5-4D4C-8CDC-4F343222641B}"/>
                </a:ext>
              </a:extLst>
            </p:cNvPr>
            <p:cNvSpPr txBox="1"/>
            <p:nvPr/>
          </p:nvSpPr>
          <p:spPr>
            <a:xfrm>
              <a:off x="5083076" y="2216846"/>
              <a:ext cx="152638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UVF Aphrodite Pro" charset="0"/>
                  <a:ea typeface="UVF Aphrodite Pro" charset="0"/>
                  <a:cs typeface="UVF Aphrodite Pro" charset="0"/>
                  <a:sym typeface="+mn-lt"/>
                </a:rPr>
                <a:t>Làm vào vở</a:t>
              </a:r>
              <a:endParaRPr lang="en-US" sz="2000" b="1" dirty="0">
                <a:solidFill>
                  <a:schemeClr val="tx1"/>
                </a:solidFill>
                <a:latin typeface="UVF Aphrodite Pro" charset="0"/>
                <a:ea typeface="UVF Aphrodite Pro" charset="0"/>
                <a:cs typeface="UVF Aphrodite Pro" charset="0"/>
                <a:sym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rot="535382">
              <a:off x="6644809" y="1516597"/>
              <a:ext cx="1798191" cy="1447639"/>
              <a:chOff x="2498517" y="1618819"/>
              <a:chExt cx="1855441" cy="151183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2498517" y="1618819"/>
                <a:ext cx="1762098" cy="151183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3840902" y="1847139"/>
                <a:ext cx="513056" cy="51305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  6083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92393" y="258381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  2378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842961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031619" y="3685206"/>
            <a:ext cx="557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735258" y="3682682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6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398545" y="367426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4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792393" y="3690026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235535" y="1415062"/>
            <a:ext cx="37942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6083 + 2378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28763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23359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324281" y="3905902"/>
            <a:ext cx="14701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5405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105686" y="1553930"/>
            <a:ext cx="39238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28763 - 23359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547227" y="1471185"/>
            <a:ext cx="32130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2570 </a:t>
            </a: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x 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3" y="2385111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2570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  5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8030130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153744" y="4006902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872810" y="4011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580140" y="402023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3DE93B8B-A443-4E12-9ABC-1E28F5DE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345" y="402023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344527D0-D947-4D55-B143-E524788F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605" y="403035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498907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348012" y="1568526"/>
            <a:ext cx="2945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40075 : 7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40075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6"/>
            <a:ext cx="0" cy="160180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7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587063" y="312325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5387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lternate Process 4"/>
          <p:cNvSpPr/>
          <p:nvPr/>
        </p:nvSpPr>
        <p:spPr>
          <a:xfrm>
            <a:off x="5276850" y="2159000"/>
            <a:ext cx="7118350" cy="14478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  <a:latin typeface="UVF Perla" charset="0"/>
                <a:ea typeface="UVF Perla" charset="0"/>
                <a:cs typeface="UVF Perla" charset="0"/>
              </a:rPr>
              <a:t>BÀI: ÔN TẬP CÁC SỐ ĐẾN 100 000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UVF Chikita" charset="0"/>
                <a:ea typeface="UVF Chikita" charset="0"/>
                <a:cs typeface="UVF Chikita" charset="0"/>
              </a:rPr>
              <a:t>T</a:t>
            </a:r>
            <a:r>
              <a:rPr lang="vi-VN" sz="2800" dirty="0">
                <a:solidFill>
                  <a:srgbClr val="FF0000"/>
                </a:solidFill>
                <a:latin typeface="UVF Chikita" charset="0"/>
                <a:ea typeface="UVF Chikita" charset="0"/>
                <a:cs typeface="UVF Chikita" charset="0"/>
              </a:rPr>
              <a:t>iếp theo – trang 5</a:t>
            </a:r>
            <a:endParaRPr lang="en-US" sz="2800" dirty="0">
              <a:solidFill>
                <a:srgbClr val="FF0000"/>
              </a:solidFill>
              <a:latin typeface="UVF Chikita" charset="0"/>
              <a:ea typeface="UVF Chikita" charset="0"/>
              <a:cs typeface="UVF Chikita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436">
            <a:off x="9783763" y="87313"/>
            <a:ext cx="210026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5843">
            <a:off x="10810875" y="53736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2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56346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92393" y="258381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11181" y="2961093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  2854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8179843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7792392" y="3690026"/>
            <a:ext cx="21081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  59200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266194" y="1459567"/>
            <a:ext cx="36560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56346 + 2854</a:t>
            </a:r>
          </a:p>
        </p:txBody>
      </p:sp>
    </p:spTree>
    <p:extLst>
      <p:ext uri="{BB962C8B-B14F-4D97-AF65-F5344CB8AC3E}">
        <p14:creationId xmlns:p14="http://schemas.microsoft.com/office/powerpoint/2010/main" val="941617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43000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21308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074025" y="3905902"/>
            <a:ext cx="17204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21692</a:t>
            </a: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128396" y="1510853"/>
            <a:ext cx="36116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43000 - 21308</a:t>
            </a:r>
          </a:p>
        </p:txBody>
      </p:sp>
    </p:spTree>
    <p:extLst>
      <p:ext uri="{BB962C8B-B14F-4D97-AF65-F5344CB8AC3E}">
        <p14:creationId xmlns:p14="http://schemas.microsoft.com/office/powerpoint/2010/main" val="14596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43000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21308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074025" y="3905902"/>
            <a:ext cx="17204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21692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43000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21308</a:t>
            </a: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18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20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21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22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23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377665" y="1487616"/>
            <a:ext cx="305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13065 </a:t>
            </a: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x 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924323" y="2385111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13065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  4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8030130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8030130" y="4060992"/>
            <a:ext cx="20854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52260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018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1605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44448" y="909127"/>
            <a:ext cx="2715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65040 : 5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842760" y="1735118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65040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8805129" y="1804050"/>
            <a:ext cx="1369" cy="152800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806498" y="2491403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8920798" y="1682731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945880" y="244631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7368223" y="235424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7071579" y="23412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9250680" y="243838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7727165" y="333205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7984340" y="331776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9554979" y="243345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8025448" y="390196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8298498" y="39132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10176318" y="243021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8339773" y="448458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7687565" y="282725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7389531" y="281829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9866039" y="243760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3616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30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5" y="389274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2" y="3471883"/>
            <a:ext cx="6348413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22370" y="4151200"/>
            <a:ext cx="569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spc="-15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Bài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3: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Tính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giá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trị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của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biểu</a:t>
            </a:r>
            <a:r>
              <a:rPr lang="en-US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 </a:t>
            </a: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thức</a:t>
            </a:r>
            <a:endParaRPr lang="en-US" altLang="zh-CN" sz="3200" b="1" spc="-150" dirty="0">
              <a:solidFill>
                <a:srgbClr val="F13413"/>
              </a:solidFill>
              <a:latin typeface="Times New Roman" charset="0"/>
              <a:ea typeface="Times New Roman" charset="0"/>
              <a:cs typeface="Times New Roman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2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90380" y="2248133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7423" y="1307560"/>
            <a:ext cx="6856777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450166" y="1319912"/>
            <a:ext cx="6011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 noProof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Bài 3: Tính giá trị của biểu thức</a:t>
            </a: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3257 + 4659 - 1300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1007908" y="3206867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</a:t>
            </a:r>
          </a:p>
        </p:txBody>
      </p:sp>
      <p:sp>
        <p:nvSpPr>
          <p:cNvPr id="14" name="矩形 6"/>
          <p:cNvSpPr/>
          <p:nvPr/>
        </p:nvSpPr>
        <p:spPr>
          <a:xfrm>
            <a:off x="1048109" y="3887257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1045131" y="4609050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d) 9000 + 1000 : 2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70422" y="2498268"/>
            <a:ext cx="3542073" cy="2186354"/>
            <a:chOff x="5655793" y="1516597"/>
            <a:chExt cx="2787207" cy="1447639"/>
          </a:xfrm>
        </p:grpSpPr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D604F846-8BA5-4D4C-8CDC-4F343222641B}"/>
                </a:ext>
              </a:extLst>
            </p:cNvPr>
            <p:cNvSpPr txBox="1"/>
            <p:nvPr/>
          </p:nvSpPr>
          <p:spPr>
            <a:xfrm>
              <a:off x="5655793" y="1547810"/>
              <a:ext cx="152638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UVF Aphrodite Pro" charset="0"/>
                  <a:ea typeface="UVF Aphrodite Pro" charset="0"/>
                  <a:cs typeface="UVF Aphrodite Pro" charset="0"/>
                  <a:sym typeface="+mn-lt"/>
                </a:rPr>
                <a:t>Làm vào vở</a:t>
              </a:r>
              <a:endParaRPr lang="en-US" sz="2000" b="1" dirty="0">
                <a:solidFill>
                  <a:schemeClr val="tx1"/>
                </a:solidFill>
                <a:latin typeface="UVF Aphrodite Pro" charset="0"/>
                <a:ea typeface="UVF Aphrodite Pro" charset="0"/>
                <a:cs typeface="UVF Aphrodite Pro" charset="0"/>
                <a:sym typeface="+mn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 rot="535382">
              <a:off x="6644809" y="1516597"/>
              <a:ext cx="1798191" cy="1447639"/>
              <a:chOff x="2498517" y="1618819"/>
              <a:chExt cx="1855441" cy="151183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2498517" y="1618819"/>
                <a:ext cx="1762098" cy="151183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3840902" y="1847139"/>
                <a:ext cx="513056" cy="51305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99601" y="-2177036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363" y="934457"/>
            <a:ext cx="554700" cy="761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B524DE-E173-4262-84D7-98181EB018C3}"/>
              </a:ext>
            </a:extLst>
          </p:cNvPr>
          <p:cNvSpPr/>
          <p:nvPr/>
        </p:nvSpPr>
        <p:spPr>
          <a:xfrm>
            <a:off x="1570414" y="601835"/>
            <a:ext cx="5862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a) 3257 + 4659 – 1300  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9D2E9-CEE6-4D73-8F18-FD094E7163AB}"/>
              </a:ext>
            </a:extLst>
          </p:cNvPr>
          <p:cNvSpPr txBox="1"/>
          <p:nvPr/>
        </p:nvSpPr>
        <p:spPr>
          <a:xfrm>
            <a:off x="6114235" y="741530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7916 - 1300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FE7B70-AA78-4AD5-84C6-FFE4335757DB}"/>
              </a:ext>
            </a:extLst>
          </p:cNvPr>
          <p:cNvSpPr txBox="1"/>
          <p:nvPr/>
        </p:nvSpPr>
        <p:spPr>
          <a:xfrm>
            <a:off x="5579516" y="1218107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6616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D1C04B-9B63-4215-B9BF-CE2F57C1F857}"/>
              </a:ext>
            </a:extLst>
          </p:cNvPr>
          <p:cNvSpPr/>
          <p:nvPr/>
        </p:nvSpPr>
        <p:spPr>
          <a:xfrm>
            <a:off x="1626065" y="1771879"/>
            <a:ext cx="4027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b) 6000 – 1300 x 2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E53E8D-2E47-4A03-AB13-FD6625213F10}"/>
              </a:ext>
            </a:extLst>
          </p:cNvPr>
          <p:cNvSpPr txBox="1"/>
          <p:nvPr/>
        </p:nvSpPr>
        <p:spPr>
          <a:xfrm>
            <a:off x="5173005" y="1919737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6000 - 2600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968A3-1058-43CE-8001-98198F515060}"/>
              </a:ext>
            </a:extLst>
          </p:cNvPr>
          <p:cNvSpPr txBox="1"/>
          <p:nvPr/>
        </p:nvSpPr>
        <p:spPr>
          <a:xfrm>
            <a:off x="4840181" y="2380898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3400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D1C04B-9B63-4215-B9BF-CE2F57C1F857}"/>
              </a:ext>
            </a:extLst>
          </p:cNvPr>
          <p:cNvSpPr/>
          <p:nvPr/>
        </p:nvSpPr>
        <p:spPr>
          <a:xfrm>
            <a:off x="1644623" y="2807661"/>
            <a:ext cx="4507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c</a:t>
            </a:r>
            <a:r>
              <a:rPr lang="en-US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) (70850 – 50230) x 3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53E8D-2E47-4A03-AB13-FD6625213F10}"/>
              </a:ext>
            </a:extLst>
          </p:cNvPr>
          <p:cNvSpPr txBox="1"/>
          <p:nvPr/>
        </p:nvSpPr>
        <p:spPr>
          <a:xfrm>
            <a:off x="5929639" y="2941928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20620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968A3-1058-43CE-8001-98198F515060}"/>
              </a:ext>
            </a:extLst>
          </p:cNvPr>
          <p:cNvSpPr txBox="1"/>
          <p:nvPr/>
        </p:nvSpPr>
        <p:spPr>
          <a:xfrm>
            <a:off x="5459450" y="3418505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61860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D1C04B-9B63-4215-B9BF-CE2F57C1F857}"/>
              </a:ext>
            </a:extLst>
          </p:cNvPr>
          <p:cNvSpPr/>
          <p:nvPr/>
        </p:nvSpPr>
        <p:spPr>
          <a:xfrm>
            <a:off x="1644623" y="3858302"/>
            <a:ext cx="4507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c </a:t>
            </a:r>
            <a:r>
              <a:rPr lang="en-US" altLang="zh-CN" sz="3200" noProof="1">
                <a:latin typeface="Times New Roman" pitchFamily="18" charset="0"/>
                <a:cs typeface="Times New Roman" pitchFamily="18" charset="0"/>
                <a:sym typeface="+mn-lt"/>
              </a:rPr>
              <a:t>) 9000 + 1000 : 2 =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E53E8D-2E47-4A03-AB13-FD6625213F10}"/>
              </a:ext>
            </a:extLst>
          </p:cNvPr>
          <p:cNvSpPr txBox="1"/>
          <p:nvPr/>
        </p:nvSpPr>
        <p:spPr>
          <a:xfrm>
            <a:off x="5329942" y="3991301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D968A3-1058-43CE-8001-98198F515060}"/>
              </a:ext>
            </a:extLst>
          </p:cNvPr>
          <p:cNvSpPr txBox="1"/>
          <p:nvPr/>
        </p:nvSpPr>
        <p:spPr>
          <a:xfrm>
            <a:off x="4854494" y="4485316"/>
            <a:ext cx="341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9500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  <p:bldP spid="28" grpId="0"/>
      <p:bldP spid="29" grpId="0"/>
      <p:bldP spid="30" grpId="0"/>
      <p:bldP spid="19" grpId="0"/>
      <p:bldP spid="23" grpId="0"/>
      <p:bldP spid="26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6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3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40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41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42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43" name="文本框 15"/>
          <p:cNvSpPr txBox="1"/>
          <p:nvPr/>
        </p:nvSpPr>
        <p:spPr>
          <a:xfrm>
            <a:off x="4072083" y="4390274"/>
            <a:ext cx="38146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 dirty="0" err="1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</a:t>
            </a:r>
            <a:r>
              <a:rPr lang="en-US" altLang="zh-CN" sz="3600" spc="-150" dirty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 4. </a:t>
            </a:r>
            <a:r>
              <a:rPr lang="vi-VN" altLang="zh-CN" sz="3600" spc="-150" dirty="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Tìm x</a:t>
            </a:r>
            <a:endParaRPr lang="zh-CN" altLang="en-US" sz="3600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7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19"/>
          <p:cNvPicPr>
            <a:picLocks noChangeAspect="1"/>
          </p:cNvPicPr>
          <p:nvPr/>
        </p:nvPicPr>
        <p:blipFill rotWithShape="1">
          <a:blip r:embed="rId2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/>
          <a:srcRect b="44485"/>
          <a:stretch>
            <a:fillRect/>
          </a:stretch>
        </p:blipFill>
        <p:spPr>
          <a:xfrm>
            <a:off x="4123954" y="845113"/>
            <a:ext cx="1431900" cy="940573"/>
          </a:xfrm>
          <a:prstGeom prst="rect">
            <a:avLst/>
          </a:prstGeom>
        </p:spPr>
      </p:pic>
      <p:sp>
        <p:nvSpPr>
          <p:cNvPr id="7" name="矩形: 圆角 10"/>
          <p:cNvSpPr/>
          <p:nvPr/>
        </p:nvSpPr>
        <p:spPr>
          <a:xfrm>
            <a:off x="490380" y="2248133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矩形 6"/>
          <p:cNvSpPr/>
          <p:nvPr/>
        </p:nvSpPr>
        <p:spPr>
          <a:xfrm>
            <a:off x="1010885" y="2501236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+ 875 = 9936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4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4" name="矩形 6"/>
          <p:cNvSpPr/>
          <p:nvPr/>
        </p:nvSpPr>
        <p:spPr>
          <a:xfrm>
            <a:off x="1007908" y="3206867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725 = 8259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1048109" y="3887257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x 2 = 4826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6" name="矩形 6"/>
          <p:cNvSpPr/>
          <p:nvPr/>
        </p:nvSpPr>
        <p:spPr>
          <a:xfrm>
            <a:off x="1045131" y="4609050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 3 = 1532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 rot="297705">
            <a:off x="4664417" y="2664155"/>
            <a:ext cx="3876379" cy="2517430"/>
            <a:chOff x="5655793" y="1516597"/>
            <a:chExt cx="2787207" cy="1447639"/>
          </a:xfrm>
        </p:grpSpPr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D604F846-8BA5-4D4C-8CDC-4F343222641B}"/>
                </a:ext>
              </a:extLst>
            </p:cNvPr>
            <p:cNvSpPr txBox="1"/>
            <p:nvPr/>
          </p:nvSpPr>
          <p:spPr>
            <a:xfrm>
              <a:off x="5655793" y="1547810"/>
              <a:ext cx="152638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UVF Aphrodite Pro" charset="0"/>
                  <a:ea typeface="UVF Aphrodite Pro" charset="0"/>
                  <a:cs typeface="UVF Aphrodite Pro" charset="0"/>
                  <a:sym typeface="+mn-lt"/>
                </a:rPr>
                <a:t>Làm vào vở</a:t>
              </a:r>
              <a:endParaRPr lang="en-US" sz="2000" b="1" dirty="0">
                <a:solidFill>
                  <a:schemeClr val="tx1"/>
                </a:solidFill>
                <a:latin typeface="UVF Aphrodite Pro" charset="0"/>
                <a:ea typeface="UVF Aphrodite Pro" charset="0"/>
                <a:cs typeface="UVF Aphrodite Pro" charset="0"/>
                <a:sym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 rot="535382">
              <a:off x="6644809" y="1516597"/>
              <a:ext cx="1798191" cy="1447639"/>
              <a:chOff x="2498517" y="1618819"/>
              <a:chExt cx="1855441" cy="151183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2498517" y="1618819"/>
                <a:ext cx="1762098" cy="151183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45673">
                <a:off x="3840902" y="1847139"/>
                <a:ext cx="513056" cy="5130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67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6" name="矩形 6"/>
          <p:cNvSpPr/>
          <p:nvPr/>
        </p:nvSpPr>
        <p:spPr>
          <a:xfrm>
            <a:off x="6307639" y="1343540"/>
            <a:ext cx="5923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a)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+ 875 = 9936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8061427" y="2177615"/>
            <a:ext cx="5923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9936 – 875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       9061</a:t>
            </a:r>
            <a:endParaRPr lang="en-US" altLang="zh-CN" sz="4000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3" name="矩形 6"/>
          <p:cNvSpPr/>
          <p:nvPr/>
        </p:nvSpPr>
        <p:spPr>
          <a:xfrm>
            <a:off x="6153829" y="1347734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725 = 8259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4" name="矩形 6"/>
          <p:cNvSpPr/>
          <p:nvPr/>
        </p:nvSpPr>
        <p:spPr>
          <a:xfrm>
            <a:off x="7427848" y="2173420"/>
            <a:ext cx="5147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8259 + 725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     </a:t>
            </a: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8984</a:t>
            </a:r>
            <a:endParaRPr lang="en-US" altLang="zh-CN" sz="4000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472">
            <a:off x="8850257" y="1480952"/>
            <a:ext cx="3123879" cy="31238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205">
            <a:off x="9191836" y="4398995"/>
            <a:ext cx="19431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7835">
            <a:off x="6630767" y="229114"/>
            <a:ext cx="1122760" cy="1122760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rot="16200000">
            <a:off x="-878951" y="-871659"/>
            <a:ext cx="8608610" cy="6850707"/>
          </a:xfrm>
          <a:prstGeom prst="homePlate">
            <a:avLst/>
          </a:prstGeom>
          <a:solidFill>
            <a:srgbClr val="EFF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212" y="1947264"/>
            <a:ext cx="6130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nhẩm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phép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cộng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phép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trừ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chia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nl-NL" sz="3600" dirty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36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600" dirty="0"/>
          </a:p>
        </p:txBody>
      </p:sp>
      <p:sp>
        <p:nvSpPr>
          <p:cNvPr id="14" name="Pentagon 13"/>
          <p:cNvSpPr/>
          <p:nvPr/>
        </p:nvSpPr>
        <p:spPr>
          <a:xfrm rot="16200000">
            <a:off x="-881650" y="-881792"/>
            <a:ext cx="8608610" cy="6856105"/>
          </a:xfrm>
          <a:prstGeom prst="homePlate">
            <a:avLst/>
          </a:prstGeom>
          <a:solidFill>
            <a:srgbClr val="FFF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049" y="2847561"/>
            <a:ext cx="6280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trị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3600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nl-NL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34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7" grpId="1"/>
      <p:bldP spid="14" grpId="0" animBg="1"/>
      <p:bldP spid="14" grpId="1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1605"/>
            <a:ext cx="6162676" cy="6162676"/>
          </a:xfrm>
          <a:prstGeom prst="rect">
            <a:avLst/>
          </a:prstGeom>
        </p:spPr>
      </p:pic>
      <p:pic>
        <p:nvPicPr>
          <p:cNvPr id="6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7" name="图片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8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9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9" name="矩形 6"/>
          <p:cNvSpPr/>
          <p:nvPr/>
        </p:nvSpPr>
        <p:spPr>
          <a:xfrm>
            <a:off x="6392799" y="1343540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x 2 = 4826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0" name="矩形 6"/>
          <p:cNvSpPr/>
          <p:nvPr/>
        </p:nvSpPr>
        <p:spPr>
          <a:xfrm>
            <a:off x="7636263" y="2113447"/>
            <a:ext cx="5147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 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4826 : 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 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2413</a:t>
            </a:r>
            <a:endParaRPr lang="en-US" altLang="zh-CN" sz="4000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1" name="矩形 6"/>
          <p:cNvSpPr/>
          <p:nvPr/>
        </p:nvSpPr>
        <p:spPr>
          <a:xfrm>
            <a:off x="6420958" y="1366449"/>
            <a:ext cx="514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chemeClr val="accent1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 3 = 1532</a:t>
            </a:r>
            <a:endParaRPr lang="en-US" altLang="zh-CN" sz="4000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2" name="矩形 6"/>
          <p:cNvSpPr/>
          <p:nvPr/>
        </p:nvSpPr>
        <p:spPr>
          <a:xfrm>
            <a:off x="7051426" y="2114988"/>
            <a:ext cx="5147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</a:t>
            </a: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x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= 1532 x 3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vi-VN" altLang="zh-CN" sz="4000" noProof="1">
                <a:solidFill>
                  <a:srgbClr val="FF0000"/>
                </a:solidFill>
                <a:latin typeface="UVF Lavanderia" charset="0"/>
                <a:ea typeface="UVF Lavanderia" charset="0"/>
                <a:cs typeface="UVF Lavanderia" charset="0"/>
                <a:sym typeface="+mn-lt"/>
              </a:rPr>
              <a:t>     x </a:t>
            </a:r>
            <a:r>
              <a:rPr lang="vi-VN" altLang="zh-CN" sz="4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= 4596</a:t>
            </a:r>
            <a:endParaRPr lang="en-US" altLang="zh-CN" sz="4000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3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62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6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3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130" y="-206432"/>
            <a:ext cx="5161259" cy="1803479"/>
          </a:xfrm>
          <a:prstGeom prst="rect">
            <a:avLst/>
          </a:prstGeom>
        </p:spPr>
      </p:pic>
      <p:pic>
        <p:nvPicPr>
          <p:cNvPr id="40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5770"/>
            <a:ext cx="12192000" cy="2521884"/>
          </a:xfrm>
          <a:prstGeom prst="rect">
            <a:avLst/>
          </a:prstGeom>
        </p:spPr>
      </p:pic>
      <p:pic>
        <p:nvPicPr>
          <p:cNvPr id="4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36" y="495203"/>
            <a:ext cx="2959593" cy="3064049"/>
          </a:xfrm>
          <a:prstGeom prst="rect">
            <a:avLst/>
          </a:prstGeom>
        </p:spPr>
      </p:pic>
      <p:sp>
        <p:nvSpPr>
          <p:cNvPr id="43" name="文本框 15"/>
          <p:cNvSpPr txBox="1"/>
          <p:nvPr/>
        </p:nvSpPr>
        <p:spPr>
          <a:xfrm>
            <a:off x="862014" y="3587732"/>
            <a:ext cx="10627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spc="-150" dirty="0" err="1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Bà</a:t>
            </a:r>
            <a:r>
              <a:rPr lang="vi-VN" altLang="zh-CN" sz="3200" b="1" spc="-150" dirty="0">
                <a:solidFill>
                  <a:srgbClr val="F13413"/>
                </a:solidFill>
                <a:latin typeface="Times New Roman" charset="0"/>
                <a:ea typeface="Times New Roman" charset="0"/>
                <a:cs typeface="Times New Roman" charset="0"/>
                <a:sym typeface="+mn-lt"/>
              </a:rPr>
              <a:t>i 5: </a:t>
            </a:r>
            <a:r>
              <a:rPr lang="vi-VN" altLang="zh-CN" sz="3200" spc="-150" dirty="0">
                <a:latin typeface="Times New Roman" charset="0"/>
                <a:ea typeface="Times New Roman" charset="0"/>
                <a:cs typeface="Times New Roman" charset="0"/>
                <a:sym typeface="+mn-lt"/>
              </a:rPr>
              <a:t>Một nhà sản xuất trong 4 ngày được 680 chiếc ti vi. Hỏi trong 7 ngày nhà máy đó sản xuất được bao nhiêu chiếc ti vi, biết số ti vi sản xuất mỗi ngày là như nhau?</a:t>
            </a:r>
            <a:endParaRPr lang="en-US" altLang="zh-CN" sz="3200" spc="-150" dirty="0">
              <a:latin typeface="Times New Roman" charset="0"/>
              <a:ea typeface="Times New Roman" charset="0"/>
              <a:cs typeface="Times New Roman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656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59784" y="-1726826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9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2356" y="1527195"/>
            <a:ext cx="9385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Bài giải</a:t>
            </a:r>
          </a:p>
          <a:p>
            <a:r>
              <a:rPr lang="vi-VN" sz="3600" dirty="0">
                <a:latin typeface="Times New Roman" charset="0"/>
                <a:ea typeface="Times New Roman" charset="0"/>
                <a:cs typeface="Times New Roman" charset="0"/>
              </a:rPr>
              <a:t>Một ngày nhà máy sản xuất được số chiếc ti vi là:</a:t>
            </a:r>
          </a:p>
          <a:p>
            <a:r>
              <a:rPr lang="vi-VN" sz="3600" dirty="0">
                <a:latin typeface="Times New Roman" charset="0"/>
                <a:ea typeface="Times New Roman" charset="0"/>
                <a:cs typeface="Times New Roman" charset="0"/>
              </a:rPr>
              <a:t>	680 : 4 = 170 (chiếc)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2356" y="3395512"/>
            <a:ext cx="9937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charset="0"/>
                <a:ea typeface="Times New Roman" charset="0"/>
                <a:cs typeface="Times New Roman" charset="0"/>
              </a:rPr>
              <a:t>Bảy ngày nhà máy đó sản xuất được số chiếc ti vi là:</a:t>
            </a:r>
          </a:p>
          <a:p>
            <a:r>
              <a:rPr lang="vi-VN" sz="3600" dirty="0">
                <a:latin typeface="Times New Roman" charset="0"/>
                <a:ea typeface="Times New Roman" charset="0"/>
                <a:cs typeface="Times New Roman" charset="0"/>
              </a:rPr>
              <a:t>	170 x 7 = 1190 (chiếc)</a:t>
            </a:r>
          </a:p>
          <a:p>
            <a:r>
              <a:rPr lang="vi-VN" sz="3600" dirty="0">
                <a:latin typeface="Times New Roman" charset="0"/>
                <a:ea typeface="Times New Roman" charset="0"/>
                <a:cs typeface="Times New Roman" charset="0"/>
              </a:rPr>
              <a:t>		     Đáp số: 1190 chiếc tivi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20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</a:t>
            </a:r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</a:t>
            </a:r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các</a:t>
            </a:r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 1: Tính nhẩm</a:t>
            </a:r>
            <a:endParaRPr lang="zh-CN" altLang="en-US" sz="3600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 rot="21358903">
            <a:off x="1300453" y="848440"/>
            <a:ext cx="4549645" cy="154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nhanh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 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(70000- 20000) = ?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70000 – 20000 = ?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: 6 = ?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1030</Words>
  <Application>Microsoft Office PowerPoint</Application>
  <PresentationFormat>Widescreen</PresentationFormat>
  <Paragraphs>362</Paragraphs>
  <Slides>34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等线</vt:lpstr>
      <vt:lpstr>微软雅黑</vt:lpstr>
      <vt:lpstr>.VnCentury Schoolbook</vt:lpstr>
      <vt:lpstr>Aharoni</vt:lpstr>
      <vt:lpstr>Arial</vt:lpstr>
      <vt:lpstr>Calibri</vt:lpstr>
      <vt:lpstr>Times New Roman</vt:lpstr>
      <vt:lpstr>UTM Banque</vt:lpstr>
      <vt:lpstr>UTM Cooper Black</vt:lpstr>
      <vt:lpstr>UVF Aphrodite Pro</vt:lpstr>
      <vt:lpstr>UVF Chikita</vt:lpstr>
      <vt:lpstr>UVF Lavanderia</vt:lpstr>
      <vt:lpstr>UVF Perla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nguyenngocbich1107@gmail.com</cp:lastModifiedBy>
  <cp:revision>104</cp:revision>
  <dcterms:created xsi:type="dcterms:W3CDTF">2017-03-13T01:56:00Z</dcterms:created>
  <dcterms:modified xsi:type="dcterms:W3CDTF">2022-09-15T16:47:28Z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