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8" r:id="rId7"/>
    <p:sldMasterId id="2147483750" r:id="rId8"/>
    <p:sldMasterId id="2147483775" r:id="rId9"/>
  </p:sldMasterIdLst>
  <p:notesMasterIdLst>
    <p:notesMasterId r:id="rId37"/>
  </p:notesMasterIdLst>
  <p:handoutMasterIdLst>
    <p:handoutMasterId r:id="rId38"/>
  </p:handoutMasterIdLst>
  <p:sldIdLst>
    <p:sldId id="632" r:id="rId10"/>
    <p:sldId id="633" r:id="rId11"/>
    <p:sldId id="630" r:id="rId12"/>
    <p:sldId id="511" r:id="rId13"/>
    <p:sldId id="617" r:id="rId14"/>
    <p:sldId id="512" r:id="rId15"/>
    <p:sldId id="620" r:id="rId16"/>
    <p:sldId id="516" r:id="rId17"/>
    <p:sldId id="515" r:id="rId18"/>
    <p:sldId id="608" r:id="rId19"/>
    <p:sldId id="495" r:id="rId20"/>
    <p:sldId id="579" r:id="rId21"/>
    <p:sldId id="578" r:id="rId22"/>
    <p:sldId id="610" r:id="rId23"/>
    <p:sldId id="596" r:id="rId24"/>
    <p:sldId id="589" r:id="rId25"/>
    <p:sldId id="590" r:id="rId26"/>
    <p:sldId id="593" r:id="rId27"/>
    <p:sldId id="595" r:id="rId28"/>
    <p:sldId id="594" r:id="rId29"/>
    <p:sldId id="611" r:id="rId30"/>
    <p:sldId id="604" r:id="rId31"/>
    <p:sldId id="625" r:id="rId32"/>
    <p:sldId id="622" r:id="rId33"/>
    <p:sldId id="623" r:id="rId34"/>
    <p:sldId id="566" r:id="rId35"/>
    <p:sldId id="631" r:id="rId36"/>
  </p:sldIdLst>
  <p:sldSz cx="9144000" cy="6858000" type="screen4x3"/>
  <p:notesSz cx="986948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84"/>
    <a:srgbClr val="FF92A4"/>
    <a:srgbClr val="CC6600"/>
    <a:srgbClr val="0000FF"/>
    <a:srgbClr val="008000"/>
    <a:srgbClr val="FF0000"/>
    <a:srgbClr val="FF99CC"/>
    <a:srgbClr val="FFCCFF"/>
    <a:srgbClr val="CC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4" autoAdjust="0"/>
    <p:restoredTop sz="94523" autoAdjust="0"/>
  </p:normalViewPr>
  <p:slideViewPr>
    <p:cSldViewPr>
      <p:cViewPr varScale="1">
        <p:scale>
          <a:sx n="63" d="100"/>
          <a:sy n="63" d="100"/>
        </p:scale>
        <p:origin x="7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AC3B-9E1E-4032-BE9A-2EDB5B0EE85F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600DD-EF5A-4CE5-880A-B4CE85DB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6B3D7-452E-415B-AE11-96C612626044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49" y="3199488"/>
            <a:ext cx="789559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CDA3-A8B1-42D5-A72C-0829BD72D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96CA6-C354-4E00-BF06-4E51883090E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65A53-7CAF-464D-BD1A-1115512B187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F49E7-1CC5-4468-B627-CD02E63095E9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9714" name="Rectangle 7"/>
          <p:cNvSpPr txBox="1">
            <a:spLocks noGrp="1" noChangeArrowheads="1"/>
          </p:cNvSpPr>
          <p:nvPr/>
        </p:nvSpPr>
        <p:spPr bwMode="auto">
          <a:xfrm>
            <a:off x="5590426" y="6397806"/>
            <a:ext cx="4276778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33ECC4-68DA-4F36-9257-C1B145BBB515}" type="slidenum">
              <a:rPr lang="en-US" sz="1200" smtClean="0">
                <a:solidFill>
                  <a:prstClr val="black"/>
                </a:solidFill>
                <a:latin typeface="Arial Unicode MS" pitchFamily="34" charset="-128"/>
                <a:cs typeface="Arial" charset="0"/>
              </a:rPr>
              <a:pPr algn="r"/>
              <a:t>26</a:t>
            </a:fld>
            <a:endParaRPr lang="en-US" sz="1200">
              <a:solidFill>
                <a:prstClr val="black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851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535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65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0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05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347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5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2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93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4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6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47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2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9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73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61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87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45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52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34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2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41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84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23114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743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5128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8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2967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9824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99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7013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8754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991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6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3715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8830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1827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7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099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231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290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894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545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2982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4697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2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7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2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16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4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09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4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38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0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543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0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22787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570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8623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930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2395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280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458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728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2711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995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5822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114E-C227-4984-96D3-4E0C535D1A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921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4935B-A6DD-4707-ABF6-BABA5A995F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6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4134A-C3C7-4304-9BE8-A36D54E3F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74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DD8C-7B36-43BD-AB78-3943150EB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296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6F8D-6C51-4378-A13E-7F73CA8ADB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57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87F6-9045-4C23-9D13-F608A03BC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31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5548-CD44-4882-A5C2-16F20C0CAF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80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97A6A-DE83-487B-B432-FD976D7A6F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420D8-8E4A-496E-896C-5523518C5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3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CA32-A223-451E-9D3D-8A169D90E4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29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AC9AF-2355-4A27-A781-222FF2EA8F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203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59338C-E80E-44F4-903F-95D141ABCB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8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112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092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94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49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6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4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03BACA8-4A61-4A3D-A4B6-76A84A56C3E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audio" Target="../media/audio1.wav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5.jpe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.jpe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3.jpeg"/><Relationship Id="rId7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0">
            <a:extLst>
              <a:ext uri="{FF2B5EF4-FFF2-40B4-BE49-F238E27FC236}">
                <a16:creationId xmlns:a16="http://schemas.microsoft.com/office/drawing/2014/main" id="{EA168F15-961B-4963-8C3C-1859C16639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961237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21">
            <a:extLst>
              <a:ext uri="{FF2B5EF4-FFF2-40B4-BE49-F238E27FC236}">
                <a16:creationId xmlns:a16="http://schemas.microsoft.com/office/drawing/2014/main" id="{C14F1182-0071-4E9C-93BC-2F9E7F9CCF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100" y="3048000"/>
            <a:ext cx="7543800" cy="150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Lang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29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uống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Trồng lúa, khoai, đỗ, cây ăn quả, rau, dưa hấu,... 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Nuôi tằm, ươm tơ, dệt vải…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Đúc đồng: giáo, mác, mũi tên, rìu, lưỡi cày,…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Đóng thuyền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562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riu luoi x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06" y="533400"/>
            <a:ext cx="4224588" cy="4895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0200" y="5562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rìu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7" descr="test1339726903hinh9-600x460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6087" r="18222" b="18840"/>
          <a:stretch>
            <a:fillRect/>
          </a:stretch>
        </p:blipFill>
        <p:spPr bwMode="auto">
          <a:xfrm>
            <a:off x="165100" y="533400"/>
            <a:ext cx="4121329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71941"/>
          <a:stretch>
            <a:fillRect/>
          </a:stretch>
        </p:blipFill>
        <p:spPr bwMode="auto">
          <a:xfrm>
            <a:off x="4594860" y="323898"/>
            <a:ext cx="4314190" cy="328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0" r="52618"/>
          <a:stretch>
            <a:fillRect/>
          </a:stretch>
        </p:blipFill>
        <p:spPr bwMode="auto">
          <a:xfrm>
            <a:off x="304800" y="323898"/>
            <a:ext cx="3898900" cy="328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 trang suc bang 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86200"/>
            <a:ext cx="3898900" cy="2552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mages muong va muoi dong 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0" y="3886200"/>
            <a:ext cx="432435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5800" y="64008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6400800"/>
            <a:ext cx="441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Muôi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3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0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292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1299" y="5255567"/>
            <a:ext cx="39624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/>
              </a:rPr>
              <a:t>Đồ gốm thời Hùng V</a:t>
            </a:r>
            <a:r>
              <a:rPr lang="vi-VN" sz="2000" b="1">
                <a:solidFill>
                  <a:srgbClr val="0000FF"/>
                </a:solidFill>
                <a:latin typeface="Times New Roman"/>
              </a:rPr>
              <a:t>ươ</a:t>
            </a:r>
            <a:r>
              <a:rPr lang="en-US" sz="2000" b="1">
                <a:solidFill>
                  <a:srgbClr val="0000FF"/>
                </a:solidFill>
                <a:latin typeface="Times New Roman"/>
              </a:rPr>
              <a:t>ng</a:t>
            </a:r>
            <a:endParaRPr lang="en-US" sz="2000" b="1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1026" name="Picture 2" descr="C:\Users\Administrator\Desktop\image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53000" y="5255567"/>
            <a:ext cx="350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Các loại chiến thuyền thời Hùng V</a:t>
            </a:r>
            <a:r>
              <a:rPr lang="vi-VN" sz="2000" b="1">
                <a:solidFill>
                  <a:srgbClr val="0000FF"/>
                </a:solidFill>
                <a:cs typeface="Times New Roman" pitchFamily="18" charset="0"/>
              </a:rPr>
              <a:t>ươ</a:t>
            </a: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ng </a:t>
            </a:r>
          </a:p>
          <a:p>
            <a:pPr algn="ctr">
              <a:spcBef>
                <a:spcPts val="0"/>
              </a:spcBef>
            </a:pP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(trang trí trên trống </a:t>
            </a:r>
            <a:r>
              <a:rPr lang="vi-VN" sz="2000" b="1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967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lúa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khoai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dưa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hấu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,... 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Nuôi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tằm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ươm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tơ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dệt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vải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Đúc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mác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mũi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rìu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lưỡi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cày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,…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gốm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Đóng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thuyền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Cơm, xôi.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Bánh chưng, bánh giầy.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Uống rượu.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Làm mắm.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Búi tóc, cạo trọc đầu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Nhuộm răng đen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Xăm mình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3" grpId="0"/>
      <p:bldP spid="430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4" name="Picture 4" descr="huong-dan-cach-lam-va-goi-banh-chung-ngay-tet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577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5" name="Picture 5" descr="banh-chung-mon-ngon-ngay-t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565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7" name="Picture 7" descr="64beadade0c9df2cb43ed1c11b9364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90925"/>
            <a:ext cx="43307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8" name="Picture 8" descr="1418433885-banh-giay-kep-cha-sp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641725"/>
            <a:ext cx="4689475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2901950" y="2977713"/>
            <a:ext cx="3098800" cy="132802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Bánh chưng, bánh dày</a:t>
            </a:r>
          </a:p>
        </p:txBody>
      </p:sp>
      <p:pic>
        <p:nvPicPr>
          <p:cNvPr id="476170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1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2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3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ách làm bánh chưng_000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0"/>
            <a:ext cx="8686800" cy="6610350"/>
          </a:xfrm>
        </p:spPr>
      </p:pic>
    </p:spTree>
    <p:extLst>
      <p:ext uri="{BB962C8B-B14F-4D97-AF65-F5344CB8AC3E}">
        <p14:creationId xmlns:p14="http://schemas.microsoft.com/office/powerpoint/2010/main" val="4290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4" name="Picture 6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1938"/>
            <a:ext cx="8636000" cy="64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3581400" y="3302000"/>
            <a:ext cx="233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Kiểu tóc</a:t>
            </a:r>
          </a:p>
        </p:txBody>
      </p:sp>
    </p:spTree>
    <p:extLst>
      <p:ext uri="{BB962C8B-B14F-4D97-AF65-F5344CB8AC3E}">
        <p14:creationId xmlns:p14="http://schemas.microsoft.com/office/powerpoint/2010/main" val="18246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8" name="Picture 4" descr="2428572578fe226e2b6e_zps5deeaa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584700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9" name="Picture 5" descr="Bo-suu-tap-trang-s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0"/>
            <a:ext cx="43338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0" name="Picture 6" descr="4adf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25"/>
            <a:ext cx="47625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1" name="Picture 7" descr="2_7_1286372869_21_doco061010-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429000"/>
            <a:ext cx="420052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72" name="Text Box 8"/>
          <p:cNvSpPr txBox="1">
            <a:spLocks noChangeArrowheads="1"/>
          </p:cNvSpPr>
          <p:nvPr/>
        </p:nvSpPr>
        <p:spPr bwMode="auto">
          <a:xfrm>
            <a:off x="25400" y="6172200"/>
            <a:ext cx="26162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Trang sức</a:t>
            </a:r>
          </a:p>
        </p:txBody>
      </p:sp>
      <p:pic>
        <p:nvPicPr>
          <p:cNvPr id="472073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4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5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6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0" name="Picture 4" descr="L4 (FILEminimize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" y="3429000"/>
            <a:ext cx="4582319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1" name="Picture 5" descr="tynTraThomThieuBongMeHien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29000"/>
            <a:ext cx="4498975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2" name="Picture 6" descr="trauca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465613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3" name="Picture 7" descr="800px-Trầu_cánh_phượ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177801"/>
            <a:ext cx="44196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5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6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7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8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9E5BE-1F01-41A9-9058-47BBDFB60155}"/>
              </a:ext>
            </a:extLst>
          </p:cNvPr>
          <p:cNvSpPr txBox="1"/>
          <p:nvPr/>
        </p:nvSpPr>
        <p:spPr>
          <a:xfrm>
            <a:off x="1295400" y="2146280"/>
            <a:ext cx="6553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270510" algn="just"/>
            <a:r>
              <a:rPr lang="en-US" sz="24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Nắm đ­ược một số sự kiện về nhà nư­ớc Văn Lang:</a:t>
            </a:r>
          </a:p>
          <a:p>
            <a:pPr marL="252730" indent="-342900" algn="just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Khoảng 700 năm TCN nư­ớc Văn Lang, nhà nước đầu tiên trong lịch sử dân tộc ta ra đời.</a:t>
            </a:r>
          </a:p>
          <a:p>
            <a:pPr marL="252730" indent="-342900" algn="just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Ng­ười  Lạc Việt biết  làm ruộng, ư­ơm tơ, dệt lụa, đúc đồng, làm vũ khí và công cụ sản xuất.</a:t>
            </a:r>
          </a:p>
          <a:p>
            <a:pPr marL="252730" indent="-342900" algn="just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Ngư­ời Lạc Việt ở nhà sàn, họp nhau thành các bản , làng.</a:t>
            </a:r>
          </a:p>
          <a:p>
            <a:pPr marL="252730" indent="-342900" algn="just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Ngư­ời Lạc Việt có tục nhuộm răng, ăn trầu, ngày lễ hội thư­ờng đua thuyền, đấu vật.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65139-C849-4630-9174-4A5E85EECF3E}"/>
              </a:ext>
            </a:extLst>
          </p:cNvPr>
          <p:cNvSpPr txBox="1"/>
          <p:nvPr/>
        </p:nvSpPr>
        <p:spPr>
          <a:xfrm>
            <a:off x="3200400" y="1371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420619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 descr="000 nguoi lu nhuom rang den 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5" name="Picture 3" descr="kinh-nhuom-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0"/>
            <a:ext cx="46355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6" name="Picture 4" descr="phu-nu-viet-nam-trong-mat-nguoi-nuoc-ngo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246438"/>
            <a:ext cx="4089400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7" name="Picture 5" descr="Kieu-lam-dep-ky-quac-tu-giam-voi-song-va-phan-nguoi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263"/>
            <a:ext cx="4854575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9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0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1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2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3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7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8" name="Picture 1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9" name="Picture 1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0" name="Picture 1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1" name="Picture 1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Trồng lúa, khoai, đỗ, cây ăn quả, rau, dưa hấu,... 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Nuôi tằm, ươm tơ, dệt vải…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Đúc đồng: giáo, mác, mũi tên, rìu, lưỡi cày,…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Cơm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xôi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Bánh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chưng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bánh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dày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Uống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rượu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mắm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Búi tóc, cạo trọc đầu.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Nhuộm răng đen.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1" y="2144208"/>
            <a:ext cx="13239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5" y="2176437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228600"/>
            <a:ext cx="9001125" cy="636588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5" grpId="0"/>
      <p:bldP spid="430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105400" y="2971800"/>
            <a:ext cx="434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C¶nh gi· g¹o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(trang trÝ trªn trèng ®ång)</a:t>
            </a:r>
          </a:p>
        </p:txBody>
      </p:sp>
      <p:pic>
        <p:nvPicPr>
          <p:cNvPr id="3074" name="Picture 2" descr="C:\Users\Administrator\Desktop\tải xuố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" b="2703"/>
          <a:stretch/>
        </p:blipFill>
        <p:spPr bwMode="auto">
          <a:xfrm>
            <a:off x="4953000" y="1"/>
            <a:ext cx="4203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h__thi_van_lang_5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3726" r="3225" b="4431"/>
          <a:stretch/>
        </p:blipFill>
        <p:spPr bwMode="auto">
          <a:xfrm>
            <a:off x="0" y="-31475"/>
            <a:ext cx="4572000" cy="28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04800" y="2910299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 sàn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81400"/>
            <a:ext cx="5943600" cy="2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67000" y="6070372"/>
            <a:ext cx="434361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C¶nh ng</a:t>
            </a:r>
            <a:r>
              <a:rPr lang="vi-VN" sz="200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­êi nh¶y móa trªn thuyÒn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        (h×nh trªn trèng ®ång)</a:t>
            </a:r>
          </a:p>
        </p:txBody>
      </p:sp>
    </p:spTree>
    <p:extLst>
      <p:ext uri="{BB962C8B-B14F-4D97-AF65-F5344CB8AC3E}">
        <p14:creationId xmlns:p14="http://schemas.microsoft.com/office/powerpoint/2010/main" val="2607399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666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lúa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khoai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dưa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hấu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,... 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Nuôi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tằm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ươm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tơ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dệt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vải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Đúc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mác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mũi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rìu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lưỡi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cày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,…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gốm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Đóng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thuyền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Cơm, xôi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Bánh chưng, bánh dày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Uống rượu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Làm mắm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Búi tóc, cạo trọc đầu.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Nhuộm răng đen.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1" y="2144208"/>
            <a:ext cx="13239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5" y="2176437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228600"/>
            <a:ext cx="9001125" cy="636588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33019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ap_20090712024045595-66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3347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n Tinh, Thủy Tinh</a:t>
            </a:r>
          </a:p>
        </p:txBody>
      </p:sp>
    </p:spTree>
    <p:extLst>
      <p:ext uri="{BB962C8B-B14F-4D97-AF65-F5344CB8AC3E}">
        <p14:creationId xmlns:p14="http://schemas.microsoft.com/office/powerpoint/2010/main" val="33242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409eaa9e25d81adeb0436972c02c51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/>
          <a:stretch/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3347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Sự tích Mai An Tiêm</a:t>
            </a:r>
          </a:p>
        </p:txBody>
      </p:sp>
    </p:spTree>
    <p:extLst>
      <p:ext uri="{BB962C8B-B14F-4D97-AF65-F5344CB8AC3E}">
        <p14:creationId xmlns:p14="http://schemas.microsoft.com/office/powerpoint/2010/main" val="33939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14500" y="5778500"/>
            <a:ext cx="609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CC0000"/>
              </a:solidFill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.”</a:t>
            </a:r>
          </a:p>
          <a:p>
            <a:pPr algn="ctr"/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                               </a:t>
            </a:r>
          </a:p>
        </p:txBody>
      </p:sp>
      <p:sp>
        <p:nvSpPr>
          <p:cNvPr id="498691" name="Text Box 9"/>
          <p:cNvSpPr txBox="1">
            <a:spLocks noChangeArrowheads="1"/>
          </p:cNvSpPr>
          <p:nvPr/>
        </p:nvSpPr>
        <p:spPr bwMode="auto">
          <a:xfrm>
            <a:off x="1524000" y="5470525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19/9/1954</a:t>
            </a:r>
          </a:p>
        </p:txBody>
      </p:sp>
      <p:pic>
        <p:nvPicPr>
          <p:cNvPr id="498692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"/>
            <a:ext cx="9116060" cy="523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B24CF-ECF4-45E4-8A61-919C526AAA54}"/>
              </a:ext>
            </a:extLst>
          </p:cNvPr>
          <p:cNvSpPr txBox="1"/>
          <p:nvPr/>
        </p:nvSpPr>
        <p:spPr>
          <a:xfrm>
            <a:off x="457200" y="21336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19050" cmpd="sng">
                  <a:solidFill>
                    <a:srgbClr val="DE7584"/>
                  </a:solidFill>
                  <a:prstDash val="solid"/>
                </a:ln>
                <a:solidFill>
                  <a:srgbClr val="FF92A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Chúc các con </a:t>
            </a:r>
          </a:p>
          <a:p>
            <a:pPr algn="ctr"/>
            <a:r>
              <a:rPr lang="en-US" sz="6600" b="1">
                <a:ln w="19050" cmpd="sng">
                  <a:solidFill>
                    <a:srgbClr val="DE7584"/>
                  </a:solidFill>
                  <a:prstDash val="solid"/>
                </a:ln>
                <a:solidFill>
                  <a:srgbClr val="FF92A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chăm ngoan, học tốt !</a:t>
            </a:r>
          </a:p>
        </p:txBody>
      </p:sp>
    </p:spTree>
    <p:extLst>
      <p:ext uri="{BB962C8B-B14F-4D97-AF65-F5344CB8AC3E}">
        <p14:creationId xmlns:p14="http://schemas.microsoft.com/office/powerpoint/2010/main" val="2495284264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5" y="838200"/>
            <a:ext cx="8725575" cy="51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934200" y="25908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2017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8500" y="1885156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48100" y="2418556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381875" y="2475706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725069" y="2455862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505869" y="2465387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8500" y="2580481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82800" y="26098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700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38200" y="2471738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714500" y="3573968"/>
            <a:ext cx="591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Trục thời gian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1300" y="1876286"/>
            <a:ext cx="149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TCN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680200" y="1814046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SCN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9375" y="2958306"/>
            <a:ext cx="26765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Chúa Giê -su ra </a:t>
            </a:r>
            <a:r>
              <a:rPr lang="vi-VN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277394" y="2482453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81300" y="2647156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179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13" grpId="0"/>
      <p:bldP spid="14" grpId="0"/>
      <p:bldP spid="14" grpId="1"/>
      <p:bldP spid="15" grpId="0"/>
      <p:bldP spid="15" grpId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914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Điền thông tin thích hợp vào bảng sau: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9596"/>
              </p:ext>
            </p:extLst>
          </p:nvPr>
        </p:nvGraphicFramePr>
        <p:xfrm>
          <a:off x="419100" y="1905000"/>
          <a:ext cx="8305800" cy="271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8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 n</a:t>
                      </a:r>
                      <a:r>
                        <a:rPr lang="vi-VN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tiên của ng</a:t>
                      </a:r>
                      <a:r>
                        <a:rPr lang="vi-VN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Lạc Việt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0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 n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0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iểm ra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859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 vực hình thành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00500" y="271803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V</a:t>
            </a:r>
            <a:r>
              <a:rPr lang="vi-VN" b="1">
                <a:solidFill>
                  <a:srgbClr val="FF0000"/>
                </a:solidFill>
              </a:rPr>
              <a:t>ă</a:t>
            </a:r>
            <a:r>
              <a:rPr lang="en-US" b="1">
                <a:solidFill>
                  <a:srgbClr val="FF0000"/>
                </a:solidFill>
              </a:rPr>
              <a:t>n Lang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3200" y="3256478"/>
            <a:ext cx="46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Khoảng 700 n</a:t>
            </a:r>
            <a:r>
              <a:rPr lang="vi-VN" b="1">
                <a:solidFill>
                  <a:srgbClr val="FF0000"/>
                </a:solidFill>
              </a:rPr>
              <a:t>ă</a:t>
            </a:r>
            <a:r>
              <a:rPr lang="en-US" b="1">
                <a:solidFill>
                  <a:srgbClr val="FF0000"/>
                </a:solidFill>
              </a:rPr>
              <a:t>m TCN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13200" y="3779698"/>
            <a:ext cx="516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Khu vực sông Hồng, sông Mã, </a:t>
            </a:r>
          </a:p>
          <a:p>
            <a:r>
              <a:rPr lang="en-US" b="1">
                <a:solidFill>
                  <a:srgbClr val="FF0000"/>
                </a:solidFill>
              </a:rPr>
              <a:t>sông Cả</a:t>
            </a:r>
          </a:p>
        </p:txBody>
      </p:sp>
    </p:spTree>
    <p:extLst>
      <p:ext uri="{BB962C8B-B14F-4D97-AF65-F5344CB8AC3E}">
        <p14:creationId xmlns:p14="http://schemas.microsoft.com/office/powerpoint/2010/main" val="9158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883400" y="2514601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87700" y="1943101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97300" y="2400301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331075" y="2427584"/>
            <a:ext cx="228600" cy="1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74269" y="2437607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455069" y="2447132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25800" y="2495551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78025" y="2495551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700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87500" y="1943101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</a:rPr>
              <a:t>nước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Văn</a:t>
            </a:r>
            <a:r>
              <a:rPr lang="en-US" sz="2000" b="1" dirty="0">
                <a:solidFill>
                  <a:srgbClr val="008000"/>
                </a:solidFill>
              </a:rPr>
              <a:t> Lang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87400" y="2453483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5"/>
          <p:cNvSpPr>
            <a:spLocks/>
          </p:cNvSpPr>
          <p:nvPr/>
        </p:nvSpPr>
        <p:spPr bwMode="auto">
          <a:xfrm rot="16200000">
            <a:off x="4839891" y="700484"/>
            <a:ext cx="406400" cy="4987131"/>
          </a:xfrm>
          <a:prstGeom prst="leftBrace">
            <a:avLst>
              <a:gd name="adj1" fmla="val 134115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581400" y="3505200"/>
            <a:ext cx="4086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Khoảng 2717 năm</a:t>
            </a:r>
          </a:p>
        </p:txBody>
      </p:sp>
    </p:spTree>
    <p:extLst>
      <p:ext uri="{BB962C8B-B14F-4D97-AF65-F5344CB8AC3E}">
        <p14:creationId xmlns:p14="http://schemas.microsoft.com/office/powerpoint/2010/main" val="34404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9" name="Picture 29" descr="11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"/>
            <a:ext cx="8801100" cy="62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698500" y="6338887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LƯỢC ĐỒ BẮC BỘ VÀ BẮC TRUNG BỘ</a:t>
            </a:r>
          </a:p>
        </p:txBody>
      </p:sp>
    </p:spTree>
    <p:extLst>
      <p:ext uri="{BB962C8B-B14F-4D97-AF65-F5344CB8AC3E}">
        <p14:creationId xmlns:p14="http://schemas.microsoft.com/office/powerpoint/2010/main" val="13774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7525" y="1566179"/>
            <a:ext cx="2603623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975879"/>
            <a:ext cx="4754442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4366529"/>
            <a:ext cx="2943226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2350" y="5795279"/>
            <a:ext cx="169801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042537" y="2667142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061587" y="4057792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099687" y="5467492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15982" y="1638300"/>
            <a:ext cx="358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Vua Hùng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048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Lạc t</a:t>
            </a:r>
            <a:r>
              <a:rPr lang="vi-VN" sz="3600" b="1"/>
              <a:t>ướng</a:t>
            </a:r>
            <a:r>
              <a:rPr lang="en-US" sz="3600" b="1"/>
              <a:t>, lạc hầu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4082" y="4394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Lạc dân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5867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Nô tì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523409"/>
            <a:ext cx="6568952" cy="730935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0000"/>
                </a:solidFill>
              </a:rPr>
              <a:t>Các tầng lớp trong xã hội V</a:t>
            </a:r>
            <a:r>
              <a:rPr lang="vi-VN" sz="2800" b="1">
                <a:solidFill>
                  <a:srgbClr val="000000"/>
                </a:solidFill>
              </a:rPr>
              <a:t>ă</a:t>
            </a:r>
            <a:r>
              <a:rPr lang="en-US" sz="2800" b="1">
                <a:solidFill>
                  <a:srgbClr val="000000"/>
                </a:solidFill>
              </a:rPr>
              <a:t>n Lang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4" name="Picture 6" descr="Mausoleum_of_Hung_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62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6629400" y="6027003"/>
            <a:ext cx="255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Lăng Vua Hùng (Phú Thọ)</a:t>
            </a:r>
          </a:p>
        </p:txBody>
      </p:sp>
    </p:spTree>
    <p:extLst>
      <p:ext uri="{BB962C8B-B14F-4D97-AF65-F5344CB8AC3E}">
        <p14:creationId xmlns:p14="http://schemas.microsoft.com/office/powerpoint/2010/main" val="3944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2965</TotalTime>
  <Words>855</Words>
  <Application>Microsoft Office PowerPoint</Application>
  <PresentationFormat>On-screen Show (4:3)</PresentationFormat>
  <Paragraphs>153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Gulim</vt:lpstr>
      <vt:lpstr>.VnTime</vt:lpstr>
      <vt:lpstr>Arial</vt:lpstr>
      <vt:lpstr>Arial Unicode MS</vt:lpstr>
      <vt:lpstr>Calibri</vt:lpstr>
      <vt:lpstr>Times New Roman</vt:lpstr>
      <vt:lpstr>Wingdings</vt:lpstr>
      <vt:lpstr>-쉬리B</vt:lpstr>
      <vt:lpstr>-쉬리M</vt:lpstr>
      <vt:lpstr>-윤명조120</vt:lpstr>
      <vt:lpstr>-윤명조230</vt:lpstr>
      <vt:lpstr>Default Design</vt:lpstr>
      <vt:lpstr>Office Theme</vt:lpstr>
      <vt:lpstr>1_Office Theme</vt:lpstr>
      <vt:lpstr>B042</vt:lpstr>
      <vt:lpstr>1_B042</vt:lpstr>
      <vt:lpstr>1_Default Design</vt:lpstr>
      <vt:lpstr>2_B042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Hà My Ngô</cp:lastModifiedBy>
  <cp:revision>358</cp:revision>
  <dcterms:created xsi:type="dcterms:W3CDTF">2008-10-26T20:54:47Z</dcterms:created>
  <dcterms:modified xsi:type="dcterms:W3CDTF">2021-09-16T16:30:49Z</dcterms:modified>
</cp:coreProperties>
</file>