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7"/>
  </p:notesMasterIdLst>
  <p:sldIdLst>
    <p:sldId id="256" r:id="rId5"/>
    <p:sldId id="258" r:id="rId6"/>
    <p:sldId id="275" r:id="rId7"/>
    <p:sldId id="289" r:id="rId8"/>
    <p:sldId id="266" r:id="rId9"/>
    <p:sldId id="277" r:id="rId10"/>
    <p:sldId id="288" r:id="rId11"/>
    <p:sldId id="267" r:id="rId12"/>
    <p:sldId id="279" r:id="rId13"/>
    <p:sldId id="268" r:id="rId14"/>
    <p:sldId id="281" r:id="rId15"/>
    <p:sldId id="269" r:id="rId16"/>
    <p:sldId id="282" r:id="rId17"/>
    <p:sldId id="270" r:id="rId18"/>
    <p:sldId id="283" r:id="rId19"/>
    <p:sldId id="271" r:id="rId20"/>
    <p:sldId id="284" r:id="rId21"/>
    <p:sldId id="285" r:id="rId22"/>
    <p:sldId id="272" r:id="rId23"/>
    <p:sldId id="286" r:id="rId24"/>
    <p:sldId id="287" r:id="rId25"/>
    <p:sldId id="274" r:id="rId26"/>
  </p:sldIdLst>
  <p:sldSz cx="9144000" cy="5143500" type="screen16x9"/>
  <p:notesSz cx="6858000" cy="9144000"/>
  <p:embeddedFontLst>
    <p:embeddedFont>
      <p:font typeface="HL Hoctro" panose="02000000000000000000" pitchFamily="2" charset="0"/>
      <p:regular r:id="rId28"/>
    </p:embeddedFont>
    <p:embeddedFont>
      <p:font typeface="宋体" panose="02010600030101010101" pitchFamily="2" charset="-122"/>
      <p:regular r:id="rId29"/>
    </p:embeddedFont>
    <p:embeddedFont>
      <p:font typeface="DFPOP1-W9" panose="020B0604020202020204" charset="-128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Arial-Rounded" panose="020B0500000000000000" charset="0"/>
      <p:regular r:id="rId35"/>
    </p:embeddedFont>
  </p:embeddedFontLst>
  <p:custDataLst>
    <p:tags r:id="rId3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89"/>
            <p14:sldId id="266"/>
            <p14:sldId id="277"/>
            <p14:sldId id="288"/>
          </p14:sldIdLst>
        </p14:section>
        <p14:section name="Tiết 2" id="{47239A1A-9B72-4DA5-96A7-F8786F163078}">
          <p14:sldIdLst>
            <p14:sldId id="267"/>
            <p14:sldId id="279"/>
            <p14:sldId id="268"/>
            <p14:sldId id="281"/>
          </p14:sldIdLst>
        </p14:section>
        <p14:section name="Tiết 3" id="{8DB3B22B-32B6-4C3F-838D-DF98A9DBE4B7}">
          <p14:sldIdLst>
            <p14:sldId id="269"/>
            <p14:sldId id="282"/>
            <p14:sldId id="270"/>
            <p14:sldId id="283"/>
          </p14:sldIdLst>
        </p14:section>
        <p14:section name="Tiết 4" id="{30D029CA-39C5-4833-936C-43C5EF842993}">
          <p14:sldIdLst>
            <p14:sldId id="271"/>
            <p14:sldId id="284"/>
            <p14:sldId id="285"/>
            <p14:sldId id="272"/>
            <p14:sldId id="286"/>
            <p14:sldId id="287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EF2A19"/>
    <a:srgbClr val="F14420"/>
    <a:srgbClr val="679C31"/>
    <a:srgbClr val="920000"/>
    <a:srgbClr val="F56636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364" autoAdjust="0"/>
  </p:normalViewPr>
  <p:slideViewPr>
    <p:cSldViewPr snapToGrid="0">
      <p:cViewPr varScale="1">
        <p:scale>
          <a:sx n="109" d="100"/>
          <a:sy n="109" d="100"/>
        </p:scale>
        <p:origin x="691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01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2083312" y="2779630"/>
            <a:ext cx="4872801" cy="68733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LÍNH CỨU HỎA</a:t>
            </a:r>
            <a:endParaRPr lang="zh-CN" alt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809810" y="1610151"/>
            <a:ext cx="1620957" cy="955919"/>
            <a:chOff x="3282361" y="1815065"/>
            <a:chExt cx="1620957" cy="95591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47654"/>
              <a:ext cx="1620957" cy="92333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>
                  <a:solidFill>
                    <a:srgbClr val="7030A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</a:t>
              </a:r>
              <a:r>
                <a:rPr lang="en-US" altLang="zh-CN" sz="5400" b="1" dirty="0" smtClean="0">
                  <a:solidFill>
                    <a:srgbClr val="7030A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5" grpId="0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16076" y="995310"/>
            <a:ext cx="78658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 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 vở câu 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cho câu hỏi 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 và c </a:t>
            </a:r>
          </a:p>
          <a:p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ở 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mục 3</a:t>
            </a:r>
            <a:endParaRPr lang="zh-CN" altLang="en-US" sz="3200" b="1" dirty="0"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383461" y="1868145"/>
            <a:ext cx="6990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Lính cứu hỏa dùng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3479825" y="1858655"/>
            <a:ext cx="3226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(…).</a:t>
            </a:r>
            <a:endParaRPr lang="zh-CN" altLang="en-US" sz="40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3553691" y="1875535"/>
            <a:ext cx="55608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vòi phun nước dập tắt đám cháy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419835" y="2723553"/>
            <a:ext cx="83672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 nghĩ những người lính cứu hỏa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6178187" y="2727389"/>
            <a:ext cx="3226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(…).</a:t>
            </a:r>
            <a:endParaRPr lang="zh-CN" altLang="en-US" sz="36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6162320" y="2714368"/>
            <a:ext cx="5316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rất dũng cảm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  <p:bldP spid="8" grpId="0"/>
      <p:bldP spid="12" grpId="0"/>
      <p:bldP spid="12" grpId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7" y="311614"/>
            <a:ext cx="8505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22787" y="828025"/>
            <a:ext cx="8544231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sẵn sàng              tính mạng             chuyên dụng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tài </a:t>
            </a:r>
            <a:r>
              <a:rPr lang="en-US" altLang="zh-CN" sz="28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sản                  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đèn </a:t>
            </a:r>
            <a:r>
              <a:rPr lang="en-US" altLang="zh-CN" sz="28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báo hiệu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419835" y="1983841"/>
            <a:ext cx="8367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Giống xe cứu hỏa, xe cứu thương cũng có</a:t>
            </a:r>
            <a:endParaRPr lang="en-US" altLang="zh-CN" sz="28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6941865" y="1965424"/>
            <a:ext cx="13200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(…).</a:t>
            </a:r>
            <a:endParaRPr lang="zh-CN" altLang="en-US" sz="32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6941865" y="1973411"/>
            <a:ext cx="5296834" cy="530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đèn báo hiệu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419835" y="2557297"/>
            <a:ext cx="8367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b. Chúng ta cần bảo vệ             của nhà trường.</a:t>
            </a:r>
            <a:endParaRPr lang="en-US" altLang="zh-CN" sz="28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3522132" y="2528167"/>
            <a:ext cx="3226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(…).</a:t>
            </a:r>
            <a:endParaRPr lang="zh-CN" altLang="en-US" sz="36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3762840" y="2570830"/>
            <a:ext cx="1729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ài sản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0" grpId="1"/>
      <p:bldP spid="11" grpId="0"/>
      <p:bldP spid="15" grpId="0"/>
      <p:bldP spid="16" grpId="0"/>
      <p:bldP spid="16" grpId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55864" y="365875"/>
            <a:ext cx="8873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Quan sát tranh và </a:t>
            </a:r>
            <a:r>
              <a:rPr lang="en-US" altLang="zh-CN" sz="28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dùng từ ngữ trong khung để nói theo tranh </a:t>
            </a:r>
            <a:endParaRPr lang="zh-CN" altLang="en-US" sz="28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35" y="889095"/>
            <a:ext cx="7377429" cy="425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56964" cy="5143500"/>
          </a:xfrm>
          <a:prstGeom prst="rect">
            <a:avLst/>
          </a:prstGeom>
        </p:spPr>
      </p:pic>
      <p:sp>
        <p:nvSpPr>
          <p:cNvPr id="7" name="Hình chữ nhật: Góc Tròn 1">
            <a:extLst>
              <a:ext uri="{FF2B5EF4-FFF2-40B4-BE49-F238E27FC236}">
                <a16:creationId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5546329" y="997044"/>
            <a:ext cx="1571444" cy="4890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1">
            <a:extLst>
              <a:ext uri="{FF2B5EF4-FFF2-40B4-BE49-F238E27FC236}">
                <a16:creationId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5683826" y="1797144"/>
            <a:ext cx="1433947" cy="44729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ình chữ nhật: Góc Tròn 1">
            <a:extLst>
              <a:ext uri="{FF2B5EF4-FFF2-40B4-BE49-F238E27FC236}">
                <a16:creationId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7117773" y="1797144"/>
            <a:ext cx="1111827" cy="44729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24" y="997528"/>
            <a:ext cx="8590476" cy="1829060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3370144" y="1462552"/>
            <a:ext cx="1893235" cy="60957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òa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nhà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E70D5203-C913-4D7A-BAE1-08A9F14E5A39}"/>
              </a:ext>
            </a:extLst>
          </p:cNvPr>
          <p:cNvSpPr/>
          <p:nvPr/>
        </p:nvSpPr>
        <p:spPr>
          <a:xfrm>
            <a:off x="5247412" y="1457843"/>
            <a:ext cx="1990226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trí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tuệ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7168732" y="1462552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kh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óa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cửa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2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3401317" y="2217377"/>
            <a:ext cx="1893235" cy="60957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ứu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giúp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3" name="Hình chữ nhật: Góc Tròn 4">
            <a:extLst>
              <a:ext uri="{FF2B5EF4-FFF2-40B4-BE49-F238E27FC236}">
                <a16:creationId xmlns:a16="http://schemas.microsoft.com/office/drawing/2014/main" id="{E70D5203-C913-4D7A-BAE1-08A9F14E5A39}"/>
              </a:ext>
            </a:extLst>
          </p:cNvPr>
          <p:cNvSpPr/>
          <p:nvPr/>
        </p:nvSpPr>
        <p:spPr>
          <a:xfrm>
            <a:off x="5178768" y="2191886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nặng tr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ĩu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4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6986051" y="2196595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ưu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ý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504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83458" y="139217"/>
            <a:ext cx="8411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 dưới đây </a:t>
            </a:r>
            <a:endParaRPr lang="zh-CN" altLang="en-US" sz="2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8" y="600883"/>
            <a:ext cx="8303341" cy="454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3700" y="1638542"/>
            <a:ext cx="44582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LÍNH CỨU HỎA</a:t>
            </a:r>
            <a:endParaRPr lang="zh-CN" alt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43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22352"/>
            <a:ext cx="9143999" cy="612933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Lính cứu hỏa</a:t>
            </a:r>
            <a:endParaRPr lang="en-US" altLang="zh-CN" sz="3200" b="1" dirty="0">
              <a:solidFill>
                <a:srgbClr val="F14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smtClean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</a:t>
            </a:r>
            <a:r>
              <a:rPr lang="en-US" altLang="zh-CN" sz="2600" dirty="0" smtClean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Chuông báo cháy vang lên.   </a:t>
            </a:r>
            <a:r>
              <a:rPr lang="en-US" altLang="zh-CN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 người lính cứu hỏa lập tức mặc quần áo chữa cháy, đi ủng, đeo găng, đội mũ rồi lao lên xe.   </a:t>
            </a:r>
            <a:r>
              <a:rPr lang="en-US" altLang="zh-CN" sz="2600" dirty="0" smtClean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Chiếc xe cứu hỏa màu đỏ chứa đầy nước, bật đèn báo hiệu, rú còi.   </a:t>
            </a:r>
            <a:r>
              <a:rPr lang="en-US" altLang="zh-CN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Xe chạy như bay đến nơi có đám cháy.    </a:t>
            </a:r>
            <a:r>
              <a:rPr lang="en-US" altLang="zh-CN" sz="2600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Tại đây, ngọn lửa mỗi lúc một lớn.   </a:t>
            </a:r>
            <a:r>
              <a:rPr lang="en-US" altLang="zh-CN" sz="2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 người lính cứu hỏa lao tới, dùng vòi phun nước, dập tắt đám cháy.  </a:t>
            </a:r>
            <a:r>
              <a:rPr lang="en-US" altLang="zh-CN" sz="2600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 luôn quên mình để cứu tính mạng và tài sản của người dân.</a:t>
            </a:r>
          </a:p>
          <a:p>
            <a:pPr algn="just"/>
            <a:r>
              <a:rPr lang="en-US" altLang="zh-CN" sz="2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Cứu hỏa là một công việc rất nguy hiểm.   </a:t>
            </a:r>
            <a:r>
              <a:rPr lang="en-US" altLang="zh-CN" sz="2600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Nhưng những người lính cứu hỏa luôn sẵn sàng có mặt ở mọi nơi có hỏa hoạn. </a:t>
            </a:r>
          </a:p>
          <a:p>
            <a:pPr algn="just"/>
            <a:endParaRPr lang="en-US" altLang="zh-CN" sz="28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	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561111" y="872839"/>
            <a:ext cx="301336" cy="332508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4738256" y="893621"/>
            <a:ext cx="301336" cy="332508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lính cứu hỏ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9383" y="22352"/>
            <a:ext cx="609600" cy="609600"/>
          </a:xfrm>
          <a:prstGeom prst="rect">
            <a:avLst/>
          </a:prstGeom>
        </p:spPr>
      </p:pic>
      <p:sp>
        <p:nvSpPr>
          <p:cNvPr id="16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1766456" y="1758608"/>
            <a:ext cx="301336" cy="332508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474028" y="2091116"/>
            <a:ext cx="301336" cy="332508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4421332" y="2505839"/>
            <a:ext cx="301336" cy="332508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7971313" y="2091116"/>
            <a:ext cx="301336" cy="332508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6522039" y="2920767"/>
            <a:ext cx="301336" cy="332508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6522039" y="3682767"/>
            <a:ext cx="301336" cy="332508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346625" y="3682767"/>
            <a:ext cx="301336" cy="332508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20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92" y="15989"/>
            <a:ext cx="89257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Lính cứu hỏa</a:t>
            </a: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 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Chuông báo cháy vang 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lên. Những 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 lính cứu hỏa lập tức mặc quần áo chữa cháy, đi ủng, đeo găng, đội mũ rồi lao lên 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xe. Chiếc 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xe cứu hỏa màu đỏ chứa đầy nước, bật đèn báo hiệu, rú còi. 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Xe 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chạy như bay đến nơi có đám cháy. 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Tại 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đây, ngọn lửa mỗi lúc một lớn. 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 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 lính cứu hỏa lao tới, dùng vòi phun nước, dập tắt đám 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cháy. Họ 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luôn quên mình để cứu tính mạng và tài sản của người dân</a:t>
            </a:r>
            <a:r>
              <a:rPr lang="en-US" altLang="zh-CN" sz="2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</a:p>
          <a:p>
            <a:pPr algn="just"/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</a:t>
            </a:r>
            <a:r>
              <a:rPr lang="en-US" altLang="zh-CN" sz="2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Cứu hỏa là một công việc rất nguy </a:t>
            </a:r>
            <a:r>
              <a:rPr lang="en-US" altLang="zh-CN" sz="2800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hiểm. Nhưng </a:t>
            </a:r>
            <a:r>
              <a:rPr lang="en-US" altLang="zh-CN" sz="2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 người lính cứu hỏa luôn sẵn sàng có mặt ở mọi nơi có hỏa hoạn. </a:t>
            </a:r>
          </a:p>
        </p:txBody>
      </p:sp>
      <p:sp>
        <p:nvSpPr>
          <p:cNvPr id="5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339605" y="540331"/>
            <a:ext cx="301336" cy="332508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38269" y="3531465"/>
            <a:ext cx="301336" cy="332508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50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045029" y="34832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Trang phục của lính cứu hỏa gồm những gì?</a:t>
            </a:r>
            <a:endParaRPr lang="zh-CN" altLang="en-US" sz="3200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790754" y="163009"/>
            <a:ext cx="7291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b. </a:t>
            </a:r>
            <a:r>
              <a:rPr lang="en-US" altLang="zh-CN" sz="3200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Lính cứu hỏa dập tắt đám cháy bằng cách nào?</a:t>
            </a:r>
            <a:endParaRPr lang="zh-CN" altLang="en-US" sz="3200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66486" y="307322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c. Em nghĩ gì về những người lính cứu hỏa?</a:t>
            </a:r>
            <a:endParaRPr lang="zh-CN" altLang="en-US" sz="3200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37" y="1153390"/>
            <a:ext cx="4597494" cy="37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5" grpId="1"/>
      <p:bldP spid="7" grpId="0"/>
      <p:bldP spid="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2954521b-b4ab-4ce3-8aa8-8bfa99a4c36e"/>
    <ds:schemaRef ds:uri="http://schemas.microsoft.com/office/2006/documentManagement/typ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531</Words>
  <Application>Microsoft Office PowerPoint</Application>
  <PresentationFormat>On-screen Show (16:9)</PresentationFormat>
  <Paragraphs>83</Paragraphs>
  <Slides>22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HL Hoctro</vt:lpstr>
      <vt:lpstr>宋体</vt:lpstr>
      <vt:lpstr>DFPOP1-W9</vt:lpstr>
      <vt:lpstr>Calibri</vt:lpstr>
      <vt:lpstr>Arial-Rounded</vt:lpstr>
      <vt:lpstr>华康少女文字W5</vt:lpstr>
      <vt:lpstr>Times New Roman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66</cp:revision>
  <dcterms:created xsi:type="dcterms:W3CDTF">2020-08-13T09:19:08Z</dcterms:created>
  <dcterms:modified xsi:type="dcterms:W3CDTF">2022-05-20T14:20:19Z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