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5" r:id="rId3"/>
    <p:sldId id="276" r:id="rId4"/>
    <p:sldId id="280" r:id="rId5"/>
    <p:sldId id="286" r:id="rId6"/>
    <p:sldId id="281" r:id="rId7"/>
    <p:sldId id="282" r:id="rId8"/>
    <p:sldId id="283" r:id="rId9"/>
    <p:sldId id="284" r:id="rId10"/>
  </p:sldIdLst>
  <p:sldSz cx="9906000" cy="6858000" type="A4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FFCC"/>
    <a:srgbClr val="FFCC00"/>
    <a:srgbClr val="FF0066"/>
    <a:srgbClr val="009900"/>
    <a:srgbClr val="CC3300"/>
    <a:srgbClr val="FF99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14" y="43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1E903-4FE1-4C5C-A0BA-8B311C35E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6DB0F-4BA5-4946-A638-DC0234195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672F7-943F-41E9-B250-15DB3C93A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6AF75-A99B-4A6E-8622-D3FD67E17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BCA4B-C04A-4340-9D03-7F8DAD900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C7FF1-5898-4007-8042-CFE0D1989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FD8BB-C2A4-4BA0-B507-C9503FDC2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66BD8-0A9F-453E-9F33-AA10E0458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3B128-1F6D-4132-8AF3-91AB743CC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75057-C7CC-483E-A396-C0DC57F29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975C3-6EA1-4FFA-A61C-62B14F465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5A93793-1E3C-46B7-A66F-F2A4353CF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301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301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301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301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30188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4127500" y="395288"/>
            <a:ext cx="272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Tập làm v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n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0" y="1081088"/>
            <a:ext cx="9906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    1- Hãy 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ọc một 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oạn v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n tả ngoại hình của một con vật mà em yêu thích.  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0" y="2209800"/>
            <a:ext cx="9906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     2- Hãy 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ọc một 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oạn v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n tả hoạt 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ộng  của một con vật mà em yêu thích.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5" grpId="0"/>
      <p:bldP spid="82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4127500" y="395288"/>
            <a:ext cx="272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Tập làm v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n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0" y="838200"/>
            <a:ext cx="9906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CC"/>
                </a:solidFill>
                <a:latin typeface="Arial" charset="0"/>
              </a:rPr>
              <a:t>      Luyện tập xây dựng mở bài , kết bài 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CC"/>
                </a:solidFill>
                <a:latin typeface="Arial" charset="0"/>
              </a:rPr>
              <a:t>trong bài v</a:t>
            </a:r>
            <a:r>
              <a:rPr lang="vi-VN" b="1">
                <a:solidFill>
                  <a:srgbClr val="FF33CC"/>
                </a:solidFill>
                <a:latin typeface="Arial" charset="0"/>
              </a:rPr>
              <a:t>ă</a:t>
            </a:r>
            <a:r>
              <a:rPr lang="en-US" b="1">
                <a:solidFill>
                  <a:srgbClr val="FF33CC"/>
                </a:solidFill>
                <a:latin typeface="Arial" charset="0"/>
              </a:rPr>
              <a:t>n miêu tả con vật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4127500" y="395288"/>
            <a:ext cx="272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latin typeface="Arial" charset="0"/>
              </a:rPr>
              <a:t>Tập làm v</a:t>
            </a:r>
            <a:r>
              <a:rPr lang="vi-VN" sz="2400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chemeClr val="accent2"/>
                </a:solidFill>
                <a:latin typeface="Arial" charset="0"/>
              </a:rPr>
              <a:t>n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0" y="838200"/>
            <a:ext cx="990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CC"/>
                </a:solidFill>
                <a:latin typeface="Arial" charset="0"/>
              </a:rPr>
              <a:t>      Luyện tập xây dựng mở bài , kết bài 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CC"/>
                </a:solidFill>
                <a:latin typeface="Arial" charset="0"/>
              </a:rPr>
              <a:t>trong bài v</a:t>
            </a:r>
            <a:r>
              <a:rPr lang="vi-VN" sz="2400" b="1">
                <a:solidFill>
                  <a:srgbClr val="FF33CC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FF33CC"/>
                </a:solidFill>
                <a:latin typeface="Arial" charset="0"/>
              </a:rPr>
              <a:t>n miêu tả con vật  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0" y="1981200"/>
            <a:ext cx="335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latin typeface="Arial" charset="0"/>
              </a:rPr>
              <a:t>1-Đọc </a:t>
            </a:r>
            <a:r>
              <a:rPr lang="vi-VN" sz="2400" b="1">
                <a:solidFill>
                  <a:schemeClr val="accent2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chemeClr val="accent2"/>
                </a:solidFill>
                <a:latin typeface="Arial" charset="0"/>
              </a:rPr>
              <a:t>oạn v</a:t>
            </a:r>
            <a:r>
              <a:rPr lang="vi-VN" sz="2400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chemeClr val="accent2"/>
                </a:solidFill>
                <a:latin typeface="Arial" charset="0"/>
              </a:rPr>
              <a:t>n sau:  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28600" y="2527300"/>
            <a:ext cx="9317038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pPr algn="ctr"/>
            <a:r>
              <a:rPr lang="en-US" sz="1800" b="1">
                <a:solidFill>
                  <a:srgbClr val="993300"/>
                </a:solidFill>
                <a:latin typeface="Arial" charset="0"/>
              </a:rPr>
              <a:t>  </a:t>
            </a:r>
            <a:r>
              <a:rPr lang="en-US" sz="2400" b="1">
                <a:solidFill>
                  <a:srgbClr val="009900"/>
                </a:solidFill>
                <a:latin typeface="Arial" charset="0"/>
              </a:rPr>
              <a:t>Chim công múa</a:t>
            </a:r>
          </a:p>
          <a:p>
            <a:r>
              <a:rPr lang="en-US" sz="1800" b="1">
                <a:solidFill>
                  <a:srgbClr val="993300"/>
                </a:solidFill>
                <a:latin typeface="Arial" charset="0"/>
              </a:rPr>
              <a:t>   Mùa xuân tr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ă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m hoa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ua nở, ngàn lá khoe sức sống m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ơ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n mởn. Mùa xuân cũng là mùa công múa.</a:t>
            </a:r>
          </a:p>
          <a:p>
            <a:r>
              <a:rPr lang="en-US" sz="1800" b="1">
                <a:solidFill>
                  <a:srgbClr val="993300"/>
                </a:solidFill>
                <a:latin typeface="Arial" charset="0"/>
              </a:rPr>
              <a:t>       Công th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ư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ờng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i từng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ôi nhẩn nha kiếm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ă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n giữa rừng. Chim công cũng bới nh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ư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 gà,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ă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n mối,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ă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n kiến,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ă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n sâu bọ nh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ư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 gà nhà. Khi kiếm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ă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n hay nhởn nh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ơ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 dạo xung quanh những gốc cây cổ thụ hoặc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ậu trên cành cao,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uôi con công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ực thu lại nh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ư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 chiếc quạt giấy khép hờ. Nh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ư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ng khi con công mái kêu “ cút, cút” thì lập tức con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ực cũng lên tiếng “ực, ực”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áp lại,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ồng thời xoè bộ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uôi thành một chiếc ô rực rỡ che rợp cả con mái. Từng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ôi công suốt ngày kiếm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ă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n, suốt ngày múa vờn bên nhau.  Chiếc ô màu sắc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ẹp 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ến kì ảo sập xoè uốn l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ư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ợn d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ư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ới ánh nắng xuân ấm áp.</a:t>
            </a:r>
          </a:p>
          <a:p>
            <a:r>
              <a:rPr lang="en-US" sz="1800" b="1">
                <a:solidFill>
                  <a:srgbClr val="993300"/>
                </a:solidFill>
                <a:latin typeface="Arial" charset="0"/>
              </a:rPr>
              <a:t>   Quả không ngoa khi ng</a:t>
            </a:r>
            <a:r>
              <a:rPr lang="vi-VN" sz="1800" b="1">
                <a:solidFill>
                  <a:srgbClr val="993300"/>
                </a:solidFill>
                <a:latin typeface="Arial" charset="0"/>
              </a:rPr>
              <a:t>ư</a:t>
            </a:r>
            <a:r>
              <a:rPr lang="en-US" sz="1800" b="1">
                <a:solidFill>
                  <a:srgbClr val="993300"/>
                </a:solidFill>
                <a:latin typeface="Arial" charset="0"/>
              </a:rPr>
              <a:t>ời ta ví chim công là những nghệ sĩ múa của rừng xanh.</a:t>
            </a:r>
          </a:p>
          <a:p>
            <a:r>
              <a:rPr lang="en-US" sz="1800" b="1" i="1">
                <a:solidFill>
                  <a:srgbClr val="993300"/>
                </a:solidFill>
                <a:latin typeface="Arial" charset="0"/>
              </a:rPr>
              <a:t>                                                                                          </a:t>
            </a:r>
            <a:r>
              <a:rPr lang="en-US" sz="1800" b="1" i="1">
                <a:solidFill>
                  <a:schemeClr val="hlink"/>
                </a:solidFill>
                <a:latin typeface="Arial" charset="0"/>
              </a:rPr>
              <a:t>Theo Vi Hồng, Hồ Thuỳ Giang</a:t>
            </a:r>
          </a:p>
          <a:p>
            <a:r>
              <a:rPr lang="en-US" sz="1800" b="1">
                <a:solidFill>
                  <a:srgbClr val="993300"/>
                </a:solidFill>
                <a:latin typeface="Arial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317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4127500" y="395288"/>
            <a:ext cx="272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Tập làm v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n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0" y="838200"/>
            <a:ext cx="9906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CC"/>
                </a:solidFill>
                <a:latin typeface="Arial" charset="0"/>
              </a:rPr>
              <a:t>      Luyện tập xây dựng mở bài , kết bài 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CC"/>
                </a:solidFill>
                <a:latin typeface="Arial" charset="0"/>
              </a:rPr>
              <a:t>trong bài v</a:t>
            </a:r>
            <a:r>
              <a:rPr lang="vi-VN" b="1">
                <a:solidFill>
                  <a:srgbClr val="FF33CC"/>
                </a:solidFill>
                <a:latin typeface="Arial" charset="0"/>
              </a:rPr>
              <a:t>ă</a:t>
            </a:r>
            <a:r>
              <a:rPr lang="en-US" b="1">
                <a:solidFill>
                  <a:srgbClr val="FF33CC"/>
                </a:solidFill>
                <a:latin typeface="Arial" charset="0"/>
              </a:rPr>
              <a:t>n miêu tả con vật  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98438" y="1949450"/>
            <a:ext cx="53086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latin typeface="Arial" charset="0"/>
              </a:rPr>
              <a:t>  1-Trả lời  câu hỏi: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76213" y="2384425"/>
            <a:ext cx="9317037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 a- Tìm 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oạn mở bài và kết bài.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228600" y="2971800"/>
            <a:ext cx="8564563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 b- Các 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oạn trên giống những cách mở bài, kết bài nào 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ã học?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228600" y="3505200"/>
            <a:ext cx="93186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 c- Em có thể chọn những câu nào trong bài v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n trên:</a:t>
            </a:r>
          </a:p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           - Mở bài theo cách trực tiếp?</a:t>
            </a:r>
          </a:p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           - Kết bài theo cách mở rộng?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35846" grpId="0"/>
      <p:bldP spid="35847" grpId="0"/>
      <p:bldP spid="358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98438" y="1927225"/>
            <a:ext cx="9826625" cy="364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solidFill>
                  <a:srgbClr val="993300"/>
                </a:solidFill>
                <a:latin typeface="Arial" charset="0"/>
              </a:rPr>
              <a:t>      </a:t>
            </a:r>
          </a:p>
          <a:p>
            <a:pPr marL="342900" indent="-342900">
              <a:spcBef>
                <a:spcPct val="2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228600" y="1295400"/>
            <a:ext cx="5308600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>
                <a:solidFill>
                  <a:srgbClr val="993300"/>
                </a:solidFill>
                <a:latin typeface="Arial" charset="0"/>
              </a:rPr>
              <a:t>1- </a:t>
            </a:r>
            <a:r>
              <a:rPr lang="en-US" sz="2400" b="1">
                <a:latin typeface="Arial" charset="0"/>
              </a:rPr>
              <a:t>Đọc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oạn v</a:t>
            </a:r>
            <a:r>
              <a:rPr lang="vi-VN" sz="2400" b="1">
                <a:latin typeface="Arial" charset="0"/>
              </a:rPr>
              <a:t>ă</a:t>
            </a:r>
            <a:r>
              <a:rPr lang="en-US" sz="2400" b="1">
                <a:latin typeface="Arial" charset="0"/>
              </a:rPr>
              <a:t>n  và trả lời  câu hỏi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176213" y="1763713"/>
            <a:ext cx="9317037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a- Tìm 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oạn mở bài và kết bài.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228600" y="1752600"/>
            <a:ext cx="473551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*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 Đoạn mở bài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( 2 câu 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ầu):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228600" y="2057400"/>
            <a:ext cx="9677400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latin typeface="Arial" charset="0"/>
              </a:rPr>
              <a:t>           Mùa xuân tr</a:t>
            </a:r>
            <a:r>
              <a:rPr lang="vi-VN" sz="2400" b="1">
                <a:latin typeface="Arial" charset="0"/>
              </a:rPr>
              <a:t>ă</a:t>
            </a:r>
            <a:r>
              <a:rPr lang="en-US" sz="2400" b="1">
                <a:latin typeface="Arial" charset="0"/>
              </a:rPr>
              <a:t>m hoa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ua nở, ngàn lá khoe sức sống m</a:t>
            </a:r>
            <a:r>
              <a:rPr lang="vi-VN" sz="2400" b="1">
                <a:latin typeface="Arial" charset="0"/>
              </a:rPr>
              <a:t>ơ</a:t>
            </a:r>
            <a:r>
              <a:rPr lang="en-US" sz="2400" b="1">
                <a:latin typeface="Arial" charset="0"/>
              </a:rPr>
              <a:t>n mởn. Mùa xuân cũng là mùa công múa.</a:t>
            </a:r>
          </a:p>
          <a:p>
            <a:endParaRPr lang="en-US" sz="2400" b="1">
              <a:latin typeface="Arial" charset="0"/>
            </a:endParaRP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3810000" y="2743200"/>
            <a:ext cx="3775075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Kết bài mở rộng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304800" y="2743200"/>
            <a:ext cx="4202113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* 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Đoạn kết bài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(  câu cuối):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76200" y="3048000"/>
            <a:ext cx="96774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latin typeface="Arial" charset="0"/>
              </a:rPr>
              <a:t>           Quả không ngoa khi ng</a:t>
            </a:r>
            <a:r>
              <a:rPr lang="vi-VN" sz="2400" b="1">
                <a:latin typeface="Arial" charset="0"/>
              </a:rPr>
              <a:t>ư</a:t>
            </a:r>
            <a:r>
              <a:rPr lang="en-US" sz="2400" b="1">
                <a:latin typeface="Arial" charset="0"/>
              </a:rPr>
              <a:t>ời ta ví chim công là những nghệ sĩ múa của rừng xanh.</a:t>
            </a: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3886200" y="1752600"/>
            <a:ext cx="3775075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Mở bài gián tiếp</a:t>
            </a:r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304800" y="4191000"/>
            <a:ext cx="9318625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 c- Em có thể chọn những câu nào trong bài v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n trên:</a:t>
            </a:r>
          </a:p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           - Mở bài theo cách trực tiếp?</a:t>
            </a:r>
          </a:p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           - Kết bài theo cách mở rộng?</a:t>
            </a:r>
          </a:p>
        </p:txBody>
      </p:sp>
      <p:sp>
        <p:nvSpPr>
          <p:cNvPr id="6156" name="Text Box 13"/>
          <p:cNvSpPr txBox="1">
            <a:spLocks noChangeArrowheads="1"/>
          </p:cNvSpPr>
          <p:nvPr/>
        </p:nvSpPr>
        <p:spPr bwMode="auto">
          <a:xfrm>
            <a:off x="4127500" y="395288"/>
            <a:ext cx="272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latin typeface="Arial" charset="0"/>
              </a:rPr>
              <a:t>Tập làm v</a:t>
            </a:r>
            <a:r>
              <a:rPr lang="vi-VN" sz="2400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chemeClr val="accent2"/>
                </a:solidFill>
                <a:latin typeface="Arial" charset="0"/>
              </a:rPr>
              <a:t>n</a:t>
            </a:r>
          </a:p>
        </p:txBody>
      </p:sp>
      <p:sp>
        <p:nvSpPr>
          <p:cNvPr id="6157" name="Text Box 14"/>
          <p:cNvSpPr txBox="1">
            <a:spLocks noChangeArrowheads="1"/>
          </p:cNvSpPr>
          <p:nvPr/>
        </p:nvSpPr>
        <p:spPr bwMode="auto">
          <a:xfrm>
            <a:off x="0" y="838200"/>
            <a:ext cx="9906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CC"/>
                </a:solidFill>
                <a:latin typeface="Arial" charset="0"/>
              </a:rPr>
              <a:t>      Luyện tập xây dựng mở bài , kết bài trong bài v</a:t>
            </a:r>
            <a:r>
              <a:rPr lang="vi-VN" sz="2400" b="1">
                <a:solidFill>
                  <a:srgbClr val="FF33CC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FF33CC"/>
                </a:solidFill>
                <a:latin typeface="Arial" charset="0"/>
              </a:rPr>
              <a:t>n miêu tả con vật  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304800" y="4648200"/>
            <a:ext cx="9601200" cy="117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* Để kết bài theo kiểu không mở rộng, có thể chọn câu v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n sau:  </a:t>
            </a:r>
          </a:p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           Chiếc ô màu sắc 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ẹp 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ến kì ảo xập xoè uốn l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ợn d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ới ánh nắng xuân ấm áp.</a:t>
            </a:r>
          </a:p>
        </p:txBody>
      </p:sp>
      <p:sp>
        <p:nvSpPr>
          <p:cNvPr id="42001" name="Text Box 17"/>
          <p:cNvSpPr txBox="1">
            <a:spLocks noChangeArrowheads="1"/>
          </p:cNvSpPr>
          <p:nvPr/>
        </p:nvSpPr>
        <p:spPr bwMode="auto">
          <a:xfrm>
            <a:off x="5257800" y="4191000"/>
            <a:ext cx="2286000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latin typeface="Arial" charset="0"/>
              </a:rPr>
              <a:t>( bỏ </a:t>
            </a:r>
            <a:r>
              <a:rPr lang="vi-VN" sz="2400" b="1">
                <a:latin typeface="Arial" charset="0"/>
              </a:rPr>
              <a:t>đ</a:t>
            </a:r>
            <a:r>
              <a:rPr lang="en-US" sz="2400" b="1">
                <a:latin typeface="Arial" charset="0"/>
              </a:rPr>
              <a:t>i từ </a:t>
            </a:r>
            <a:r>
              <a:rPr lang="en-US" sz="2400" b="1">
                <a:solidFill>
                  <a:srgbClr val="009900"/>
                </a:solidFill>
                <a:latin typeface="Arial" charset="0"/>
              </a:rPr>
              <a:t>cũng</a:t>
            </a:r>
            <a:r>
              <a:rPr lang="en-US" sz="2400" b="1">
                <a:latin typeface="Arial" charset="0"/>
              </a:rPr>
              <a:t>)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           </a:t>
            </a:r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1371600" y="5715000"/>
            <a:ext cx="6934200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( Bỏ câu kết bài mở rộng: </a:t>
            </a:r>
            <a:r>
              <a:rPr lang="en-US" sz="2400" b="1">
                <a:solidFill>
                  <a:srgbClr val="009900"/>
                </a:solidFill>
                <a:latin typeface="Arial" charset="0"/>
              </a:rPr>
              <a:t>Quả không ngoa khi…)</a:t>
            </a:r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304800" y="3797300"/>
            <a:ext cx="96012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* Để mở bài theo kiểu trực tiếp, có thể chọn câu v</a:t>
            </a:r>
            <a:r>
              <a:rPr lang="vi-VN" sz="2400" b="1">
                <a:solidFill>
                  <a:srgbClr val="993300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n sau:</a:t>
            </a:r>
          </a:p>
          <a:p>
            <a:r>
              <a:rPr lang="en-US" sz="2400" b="1">
                <a:solidFill>
                  <a:srgbClr val="993300"/>
                </a:solidFill>
                <a:latin typeface="Arial" charset="0"/>
              </a:rPr>
              <a:t>       </a:t>
            </a:r>
            <a:r>
              <a:rPr lang="en-US" sz="2400" b="1">
                <a:latin typeface="Arial" charset="0"/>
              </a:rPr>
              <a:t>Mùa xuân cũng là mùa công múa.</a:t>
            </a:r>
            <a:r>
              <a:rPr lang="en-US" sz="2400" b="1">
                <a:solidFill>
                  <a:srgbClr val="993300"/>
                </a:solidFill>
                <a:latin typeface="Arial" charset="0"/>
              </a:rPr>
              <a:t>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2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2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2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  <p:bldP spid="41989" grpId="0"/>
      <p:bldP spid="41990" grpId="0"/>
      <p:bldP spid="41991" grpId="0"/>
      <p:bldP spid="41993" grpId="0"/>
      <p:bldP spid="41994" grpId="0"/>
      <p:bldP spid="41995" grpId="0"/>
      <p:bldP spid="41995" grpId="1"/>
      <p:bldP spid="42000" grpId="0"/>
      <p:bldP spid="42002" grpId="0"/>
      <p:bldP spid="4200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4127500" y="395288"/>
            <a:ext cx="272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Tập làm v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n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0" y="838200"/>
            <a:ext cx="9906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CC"/>
                </a:solidFill>
                <a:latin typeface="Arial" charset="0"/>
              </a:rPr>
              <a:t>      Luyện tập xây dựng mở bài , kết bài 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CC"/>
                </a:solidFill>
                <a:latin typeface="Arial" charset="0"/>
              </a:rPr>
              <a:t>trong bài v</a:t>
            </a:r>
            <a:r>
              <a:rPr lang="vi-VN" b="1">
                <a:solidFill>
                  <a:srgbClr val="FF33CC"/>
                </a:solidFill>
                <a:latin typeface="Arial" charset="0"/>
              </a:rPr>
              <a:t>ă</a:t>
            </a:r>
            <a:r>
              <a:rPr lang="en-US" b="1">
                <a:solidFill>
                  <a:srgbClr val="FF33CC"/>
                </a:solidFill>
                <a:latin typeface="Arial" charset="0"/>
              </a:rPr>
              <a:t>n miêu tả con vật  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198438" y="1949450"/>
            <a:ext cx="9707562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3200" b="1">
                <a:latin typeface="Arial" charset="0"/>
              </a:rPr>
              <a:t>2-Viết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oạn mở bài cho bài v</a:t>
            </a:r>
            <a:r>
              <a:rPr lang="vi-VN" sz="3200" b="1">
                <a:latin typeface="Arial" charset="0"/>
              </a:rPr>
              <a:t>ă</a:t>
            </a:r>
            <a:r>
              <a:rPr lang="en-US" sz="3200" b="1">
                <a:latin typeface="Arial" charset="0"/>
              </a:rPr>
              <a:t>n tả con vật em vừa làm trong tiết tập làm v</a:t>
            </a:r>
            <a:r>
              <a:rPr lang="vi-VN" sz="3200" b="1">
                <a:latin typeface="Arial" charset="0"/>
              </a:rPr>
              <a:t>ă</a:t>
            </a:r>
            <a:r>
              <a:rPr lang="en-US" sz="3200" b="1">
                <a:latin typeface="Arial" charset="0"/>
              </a:rPr>
              <a:t>n tr</a:t>
            </a:r>
            <a:r>
              <a:rPr lang="vi-VN" sz="3200" b="1">
                <a:latin typeface="Arial" charset="0"/>
              </a:rPr>
              <a:t>ư</a:t>
            </a:r>
            <a:r>
              <a:rPr lang="en-US" sz="3200" b="1">
                <a:latin typeface="Arial" charset="0"/>
              </a:rPr>
              <a:t>ớc theo cách mở bài gián tiếp. 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669925" y="2409825"/>
            <a:ext cx="28956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4486275" y="2387600"/>
            <a:ext cx="28956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1295400" y="2895600"/>
            <a:ext cx="36576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6019800" y="2895600"/>
            <a:ext cx="36576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4" grpId="0" animBg="1"/>
      <p:bldP spid="36875" grpId="0" animBg="1"/>
      <p:bldP spid="36876" grpId="0" animBg="1"/>
      <p:bldP spid="368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4127500" y="395288"/>
            <a:ext cx="272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Tập làm v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n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0" y="838200"/>
            <a:ext cx="9906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CC"/>
                </a:solidFill>
                <a:latin typeface="Arial" charset="0"/>
              </a:rPr>
              <a:t>      Luyện tập xây dựng mở bài , kết bài 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CC"/>
                </a:solidFill>
                <a:latin typeface="Arial" charset="0"/>
              </a:rPr>
              <a:t>trong bài v</a:t>
            </a:r>
            <a:r>
              <a:rPr lang="vi-VN" b="1">
                <a:solidFill>
                  <a:srgbClr val="FF33CC"/>
                </a:solidFill>
                <a:latin typeface="Arial" charset="0"/>
              </a:rPr>
              <a:t>ă</a:t>
            </a:r>
            <a:r>
              <a:rPr lang="en-US" b="1">
                <a:solidFill>
                  <a:srgbClr val="FF33CC"/>
                </a:solidFill>
                <a:latin typeface="Arial" charset="0"/>
              </a:rPr>
              <a:t>n miêu tả con vật  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0" y="2057400"/>
            <a:ext cx="9707563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3200" b="1">
                <a:latin typeface="Arial" charset="0"/>
              </a:rPr>
              <a:t>Em thích mở bài nào nhất? Vì sao? </a:t>
            </a:r>
          </a:p>
        </p:txBody>
      </p:sp>
      <p:sp>
        <p:nvSpPr>
          <p:cNvPr id="8197" name="Text Box 15"/>
          <p:cNvSpPr txBox="1">
            <a:spLocks noChangeArrowheads="1"/>
          </p:cNvSpPr>
          <p:nvPr/>
        </p:nvSpPr>
        <p:spPr bwMode="auto">
          <a:xfrm>
            <a:off x="0" y="2463800"/>
            <a:ext cx="9707563" cy="437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>
                <a:latin typeface="Arial" charset="0"/>
              </a:rPr>
              <a:t>         a- Ph</a:t>
            </a:r>
            <a:r>
              <a:rPr lang="vi-VN">
                <a:latin typeface="Arial" charset="0"/>
              </a:rPr>
              <a:t>ươ</a:t>
            </a:r>
            <a:r>
              <a:rPr lang="en-US">
                <a:latin typeface="Arial" charset="0"/>
              </a:rPr>
              <a:t>ng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ông vừa ửng hồng, không gian vẫn còn mờ ảo bởi màn s</a:t>
            </a:r>
            <a:r>
              <a:rPr lang="vi-VN">
                <a:latin typeface="Arial" charset="0"/>
              </a:rPr>
              <a:t>ươ</a:t>
            </a:r>
            <a:r>
              <a:rPr lang="en-US">
                <a:latin typeface="Arial" charset="0"/>
              </a:rPr>
              <a:t>ng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êm còn gi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kín. Bỗng một tiếng gà gáy vang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ộng xé tan màn s</a:t>
            </a:r>
            <a:r>
              <a:rPr lang="vi-VN">
                <a:latin typeface="Arial" charset="0"/>
              </a:rPr>
              <a:t>ươ</a:t>
            </a:r>
            <a:r>
              <a:rPr lang="en-US">
                <a:latin typeface="Arial" charset="0"/>
              </a:rPr>
              <a:t>ng sớm: “ Ò…ó…o!” làm cho mọi vật bừng tỉnh giấc. Đó là tiếng gáy của chú gà trống nhà em.</a:t>
            </a:r>
          </a:p>
          <a:p>
            <a:r>
              <a:rPr lang="en-US">
                <a:latin typeface="Arial" charset="0"/>
              </a:rPr>
              <a:t>          b- Đó là chú gà trống nòi mẹ cho em nuôi kể từ ngày chị em bắt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ầu sống tự lập. Mới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ó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ã n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m, sáu tuần tr</a:t>
            </a:r>
            <a:r>
              <a:rPr lang="vi-VN">
                <a:latin typeface="Arial" charset="0"/>
              </a:rPr>
              <a:t>ă</a:t>
            </a:r>
            <a:r>
              <a:rPr lang="en-US">
                <a:latin typeface="Arial" charset="0"/>
              </a:rPr>
              <a:t>ng trôi qua.</a:t>
            </a:r>
          </a:p>
          <a:p>
            <a:r>
              <a:rPr lang="en-US">
                <a:latin typeface="Arial" charset="0"/>
              </a:rPr>
              <a:t>           c- Để tạo nguồn thu nhập cho gia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ình, mẹ em nuôi một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àn gà. Trong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àn gà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ó, em thích nhất là chú gà trống.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4127500" y="395288"/>
            <a:ext cx="272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  <a:latin typeface="Arial" charset="0"/>
              </a:rPr>
              <a:t>Tập làm v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n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0" y="838200"/>
            <a:ext cx="9906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CC"/>
                </a:solidFill>
                <a:latin typeface="Arial" charset="0"/>
              </a:rPr>
              <a:t>      Luyện tập xây dựng mở bài , kết bài 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33CC"/>
                </a:solidFill>
                <a:latin typeface="Arial" charset="0"/>
              </a:rPr>
              <a:t>trong bài v</a:t>
            </a:r>
            <a:r>
              <a:rPr lang="vi-VN" b="1">
                <a:solidFill>
                  <a:srgbClr val="FF33CC"/>
                </a:solidFill>
                <a:latin typeface="Arial" charset="0"/>
              </a:rPr>
              <a:t>ă</a:t>
            </a:r>
            <a:r>
              <a:rPr lang="en-US" b="1">
                <a:solidFill>
                  <a:srgbClr val="FF33CC"/>
                </a:solidFill>
                <a:latin typeface="Arial" charset="0"/>
              </a:rPr>
              <a:t>n miêu tả con vật  </a:t>
            </a:r>
          </a:p>
        </p:txBody>
      </p:sp>
      <p:sp>
        <p:nvSpPr>
          <p:cNvPr id="9220" name="Text Box 10"/>
          <p:cNvSpPr txBox="1">
            <a:spLocks noChangeArrowheads="1"/>
          </p:cNvSpPr>
          <p:nvPr/>
        </p:nvSpPr>
        <p:spPr bwMode="auto">
          <a:xfrm>
            <a:off x="0" y="2133600"/>
            <a:ext cx="9707563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3200" b="1">
                <a:latin typeface="Arial" charset="0"/>
              </a:rPr>
              <a:t>3-Viết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oạn kết bài cho bài v</a:t>
            </a:r>
            <a:r>
              <a:rPr lang="vi-VN" sz="3200" b="1">
                <a:latin typeface="Arial" charset="0"/>
              </a:rPr>
              <a:t>ă</a:t>
            </a:r>
            <a:r>
              <a:rPr lang="en-US" sz="3200" b="1">
                <a:latin typeface="Arial" charset="0"/>
              </a:rPr>
              <a:t>n tả con vật em vừa làm trong tiết tập làm v</a:t>
            </a:r>
            <a:r>
              <a:rPr lang="vi-VN" sz="3200" b="1">
                <a:latin typeface="Arial" charset="0"/>
              </a:rPr>
              <a:t>ă</a:t>
            </a:r>
            <a:r>
              <a:rPr lang="en-US" sz="3200" b="1">
                <a:latin typeface="Arial" charset="0"/>
              </a:rPr>
              <a:t>n tr</a:t>
            </a:r>
            <a:r>
              <a:rPr lang="vi-VN" sz="3200" b="1">
                <a:latin typeface="Arial" charset="0"/>
              </a:rPr>
              <a:t>ư</a:t>
            </a:r>
            <a:r>
              <a:rPr lang="en-US" sz="3200" b="1">
                <a:latin typeface="Arial" charset="0"/>
              </a:rPr>
              <a:t>ớc theo cách kết bài mở rộng. </a:t>
            </a:r>
          </a:p>
        </p:txBody>
      </p:sp>
      <p:sp>
        <p:nvSpPr>
          <p:cNvPr id="38923" name="Line 11"/>
          <p:cNvSpPr>
            <a:spLocks noChangeShapeType="1"/>
          </p:cNvSpPr>
          <p:nvPr/>
        </p:nvSpPr>
        <p:spPr bwMode="auto">
          <a:xfrm>
            <a:off x="471488" y="2593975"/>
            <a:ext cx="28956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4287838" y="2571750"/>
            <a:ext cx="28956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5" name="Line 13"/>
          <p:cNvSpPr>
            <a:spLocks noChangeShapeType="1"/>
          </p:cNvSpPr>
          <p:nvPr/>
        </p:nvSpPr>
        <p:spPr bwMode="auto">
          <a:xfrm>
            <a:off x="1096963" y="3079750"/>
            <a:ext cx="36576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26" name="Line 14"/>
          <p:cNvSpPr>
            <a:spLocks noChangeShapeType="1"/>
          </p:cNvSpPr>
          <p:nvPr/>
        </p:nvSpPr>
        <p:spPr bwMode="auto">
          <a:xfrm>
            <a:off x="5821363" y="3079750"/>
            <a:ext cx="36576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3" grpId="0" animBg="1"/>
      <p:bldP spid="38924" grpId="0" animBg="1"/>
      <p:bldP spid="38925" grpId="0" animBg="1"/>
      <p:bldP spid="389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4127500" y="395288"/>
            <a:ext cx="2724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latin typeface="Arial" charset="0"/>
              </a:rPr>
              <a:t>Tập làm v</a:t>
            </a:r>
            <a:r>
              <a:rPr lang="vi-VN" sz="2400" b="1">
                <a:solidFill>
                  <a:schemeClr val="accent2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chemeClr val="accent2"/>
                </a:solidFill>
                <a:latin typeface="Arial" charset="0"/>
              </a:rPr>
              <a:t>n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0" y="838200"/>
            <a:ext cx="990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3" tIns="45712" rIns="91423" bIns="457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CC"/>
                </a:solidFill>
                <a:latin typeface="Arial" charset="0"/>
              </a:rPr>
              <a:t>      Luyện tập xây dựng mở bài , kết bài </a:t>
            </a:r>
          </a:p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33CC"/>
                </a:solidFill>
                <a:latin typeface="Arial" charset="0"/>
              </a:rPr>
              <a:t>trong bài v</a:t>
            </a:r>
            <a:r>
              <a:rPr lang="vi-VN" sz="2400" b="1">
                <a:solidFill>
                  <a:srgbClr val="FF33CC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FF33CC"/>
                </a:solidFill>
                <a:latin typeface="Arial" charset="0"/>
              </a:rPr>
              <a:t>n miêu tả con vật  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0" y="1905000"/>
            <a:ext cx="9707563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b="1">
                <a:solidFill>
                  <a:srgbClr val="009900"/>
                </a:solidFill>
                <a:latin typeface="Arial" charset="0"/>
              </a:rPr>
              <a:t>           Trong ba </a:t>
            </a:r>
            <a:r>
              <a:rPr lang="vi-VN" b="1">
                <a:solidFill>
                  <a:srgbClr val="009900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9900"/>
                </a:solidFill>
                <a:latin typeface="Arial" charset="0"/>
              </a:rPr>
              <a:t>oạn kết bài sau, </a:t>
            </a:r>
            <a:r>
              <a:rPr lang="vi-VN" b="1">
                <a:solidFill>
                  <a:srgbClr val="009900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9900"/>
                </a:solidFill>
                <a:latin typeface="Arial" charset="0"/>
              </a:rPr>
              <a:t>oạn kết nào có cách diễn </a:t>
            </a:r>
            <a:r>
              <a:rPr lang="vi-VN" b="1">
                <a:solidFill>
                  <a:srgbClr val="009900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9900"/>
                </a:solidFill>
                <a:latin typeface="Arial" charset="0"/>
              </a:rPr>
              <a:t>ạt sinh </a:t>
            </a:r>
            <a:r>
              <a:rPr lang="vi-VN" b="1">
                <a:solidFill>
                  <a:srgbClr val="009900"/>
                </a:solidFill>
                <a:latin typeface="Arial" charset="0"/>
              </a:rPr>
              <a:t>đ</a:t>
            </a:r>
            <a:r>
              <a:rPr lang="en-US" b="1">
                <a:solidFill>
                  <a:srgbClr val="009900"/>
                </a:solidFill>
                <a:latin typeface="Arial" charset="0"/>
              </a:rPr>
              <a:t>ộng nhất?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0" y="2971800"/>
            <a:ext cx="9906000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06" tIns="34203" rIns="68406" bIns="34203">
            <a:spAutoFit/>
          </a:bodyPr>
          <a:lstStyle/>
          <a:p>
            <a:r>
              <a:rPr lang="en-US" sz="2000">
                <a:latin typeface="Arial" charset="0"/>
              </a:rPr>
              <a:t>     a- Chú gà trống nhà em không những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ẹp mà còn biết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ánh thức mọi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vào mỗi buổi sáng.Chính vì thế, em rất yêu chú và ch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m sóc chú cẩn thận.</a:t>
            </a:r>
          </a:p>
          <a:p>
            <a:r>
              <a:rPr lang="en-US" sz="2000">
                <a:latin typeface="Arial" charset="0"/>
              </a:rPr>
              <a:t>      b- Chú là niềm tự hào kiêu hãnh của em với chúng bạn cùng xóm vì chú vừa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ẹp vừa oai vệ và dũng mãnh. Ngoài ra,  chú  còn  là  chiếc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ồng  hồ  báo  thức chính xác, vui nhộn, sống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ộng nhất mà các hãng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ồng hồ hiện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ại ngày nay chẳng bao giờ tạo ra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ợc. Hàng ngày,  em trả 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n chiếc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ồng hồ này bằng cách ch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m sóc nó thật chu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áo.</a:t>
            </a:r>
          </a:p>
          <a:p>
            <a:r>
              <a:rPr lang="en-US" sz="2000">
                <a:latin typeface="Arial" charset="0"/>
              </a:rPr>
              <a:t>       c- Em rất yêu quý chú gà trống nhà em. Chính vì có gà trống gáy sáng mà em biết dậy sớm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ể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i học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úng giờ. Em coi chú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ng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ời bạn thân và th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ờng xuyên dọn chuồng và cho chú 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 thật 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9&quot;/&gt;&lt;/object&gt;&lt;object type=&quot;3&quot; unique_id=&quot;10004&quot;&gt;&lt;property id=&quot;20148&quot; value=&quot;5&quot;/&gt;&lt;property id=&quot;20300&quot; value=&quot;Slide 2&quot;/&gt;&lt;property id=&quot;20307&quot; value=&quot;285&quot;/&gt;&lt;/object&gt;&lt;object type=&quot;3&quot; unique_id=&quot;10005&quot;&gt;&lt;property id=&quot;20148&quot; value=&quot;5&quot;/&gt;&lt;property id=&quot;20300&quot; value=&quot;Slide 3&quot;/&gt;&lt;property id=&quot;20307&quot; value=&quot;276&quot;/&gt;&lt;/object&gt;&lt;object type=&quot;3&quot; unique_id=&quot;10006&quot;&gt;&lt;property id=&quot;20148&quot; value=&quot;5&quot;/&gt;&lt;property id=&quot;20300&quot; value=&quot;Slide 4&quot;/&gt;&lt;property id=&quot;20307&quot; value=&quot;280&quot;/&gt;&lt;/object&gt;&lt;object type=&quot;3&quot; unique_id=&quot;10007&quot;&gt;&lt;property id=&quot;20148&quot; value=&quot;5&quot;/&gt;&lt;property id=&quot;20300&quot; value=&quot;Slide 5&quot;/&gt;&lt;property id=&quot;20307&quot; value=&quot;286&quot;/&gt;&lt;/object&gt;&lt;object type=&quot;3&quot; unique_id=&quot;10008&quot;&gt;&lt;property id=&quot;20148&quot; value=&quot;5&quot;/&gt;&lt;property id=&quot;20300&quot; value=&quot;Slide 6&quot;/&gt;&lt;property id=&quot;20307&quot; value=&quot;281&quot;/&gt;&lt;/object&gt;&lt;object type=&quot;3&quot; unique_id=&quot;10009&quot;&gt;&lt;property id=&quot;20148&quot; value=&quot;5&quot;/&gt;&lt;property id=&quot;20300&quot; value=&quot;Slide 7&quot;/&gt;&lt;property id=&quot;20307&quot; value=&quot;282&quot;/&gt;&lt;/object&gt;&lt;object type=&quot;3&quot; unique_id=&quot;10010&quot;&gt;&lt;property id=&quot;20148&quot; value=&quot;5&quot;/&gt;&lt;property id=&quot;20300&quot; value=&quot;Slide 8&quot;/&gt;&lt;property id=&quot;20307&quot; value=&quot;283&quot;/&gt;&lt;/object&gt;&lt;object type=&quot;3&quot; unique_id=&quot;10011&quot;&gt;&lt;property id=&quot;20148&quot; value=&quot;5&quot;/&gt;&lt;property id=&quot;20300&quot; value=&quot;Slide 9&quot;/&gt;&lt;property id=&quot;20307&quot; value=&quot;284&quot;/&gt;&lt;/object&gt;&lt;/object&gt;&lt;object type=&quot;8&quot; unique_id=&quot;10022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1224</Words>
  <Application>Microsoft Office PowerPoint</Application>
  <PresentationFormat>A4 Paper (210x297 mm)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.VnTime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NDB</dc:creator>
  <cp:lastModifiedBy>Microsoft account</cp:lastModifiedBy>
  <cp:revision>30</cp:revision>
  <dcterms:created xsi:type="dcterms:W3CDTF">2008-10-08T03:59:01Z</dcterms:created>
  <dcterms:modified xsi:type="dcterms:W3CDTF">2022-05-10T16:09:54Z</dcterms:modified>
</cp:coreProperties>
</file>