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3" r:id="rId2"/>
    <p:sldId id="257" r:id="rId3"/>
    <p:sldId id="273" r:id="rId4"/>
    <p:sldId id="289" r:id="rId5"/>
    <p:sldId id="274" r:id="rId6"/>
    <p:sldId id="287" r:id="rId7"/>
    <p:sldId id="288" r:id="rId8"/>
    <p:sldId id="290" r:id="rId9"/>
    <p:sldId id="291" r:id="rId10"/>
    <p:sldId id="292" r:id="rId11"/>
    <p:sldId id="294" r:id="rId12"/>
    <p:sldId id="293" r:id="rId13"/>
    <p:sldId id="295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9CCFF"/>
    <a:srgbClr val="33CC33"/>
    <a:srgbClr val="3333FF"/>
    <a:srgbClr val="FFFF99"/>
    <a:srgbClr val="FFFF00"/>
    <a:srgbClr val="FF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32" autoAdjust="0"/>
    <p:restoredTop sz="94660" autoAdjust="0"/>
  </p:normalViewPr>
  <p:slideViewPr>
    <p:cSldViewPr snapToGrid="0">
      <p:cViewPr varScale="1">
        <p:scale>
          <a:sx n="54" d="100"/>
          <a:sy n="54" d="100"/>
        </p:scale>
        <p:origin x="105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AD8D1D6-E412-49FC-B7FE-A3B983224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8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A6B2D-E06B-4DD9-9C66-420D70F4F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12C37-4CC1-4EFF-9878-A4658A67D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62428-532F-4553-A300-D05090B60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AB954-BE85-457D-BAEA-CE5307321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413FD-1D96-4DDE-AAAE-B092AA61C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6FADA-AEB9-410B-A7D8-24804FD32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B2BD4-F7B7-44D8-B571-F23164E94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C99D5-AF33-416F-8F7C-873361CC5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B98AC-535C-4183-9DFC-DD75F024C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5E81F-B517-4DFB-8342-A68D8F4F5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91B56-9BDB-467C-B016-7B270AAA64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66BA3-5798-4118-9F68-92D45096F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3C57558-BCA8-4E37-871B-EF9E4A92E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13" Type="http://schemas.openxmlformats.org/officeDocument/2006/relationships/image" Target="../media/image8.gif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.jpeg"/><Relationship Id="rId12" Type="http://schemas.openxmlformats.org/officeDocument/2006/relationships/image" Target="../media/image7.gif"/><Relationship Id="rId2" Type="http://schemas.openxmlformats.org/officeDocument/2006/relationships/audio" Target="file:///D:\Software\Hoa%20tau\LK%20Cha%20Cha%20Cha%20-%20Bambino%20-%20it's%20now%20or%20never.mp3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gif"/><Relationship Id="rId4" Type="http://schemas.openxmlformats.org/officeDocument/2006/relationships/audio" Target="../media/audio1.wav"/><Relationship Id="rId9" Type="http://schemas.openxmlformats.org/officeDocument/2006/relationships/image" Target="../media/image4.gif"/><Relationship Id="rId14" Type="http://schemas.openxmlformats.org/officeDocument/2006/relationships/image" Target="../media/image9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2"/>
          <p:cNvGraphicFramePr>
            <a:graphicFrameLocks noGrp="1" noChangeAspect="1"/>
          </p:cNvGraphicFramePr>
          <p:nvPr>
            <p:ph/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orelDRAW" r:id="rId5" imgW="4857274" imgH="6350079" progId="CorelDRAW.Graphic.13">
                  <p:embed/>
                </p:oleObj>
              </mc:Choice>
              <mc:Fallback>
                <p:oleObj name="CorelDRAW" r:id="rId5" imgW="4857274" imgH="6350079" progId="CorelDRAW.Graphic.1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chemeClr val="bg1">
                              <a:alpha val="35001"/>
                            </a:schemeClr>
                          </a:gs>
                          <a:gs pos="100000">
                            <a:schemeClr val="folHlink">
                              <a:alpha val="42998"/>
                            </a:schemeClr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8" descr="Lin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90800" y="1701800"/>
            <a:ext cx="4038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14" descr="17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48538" y="5105400"/>
            <a:ext cx="1338262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16" descr="14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1337773">
            <a:off x="0" y="5410200"/>
            <a:ext cx="1600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7" descr="15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05200" y="3886200"/>
            <a:ext cx="211455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3" name="LK Cha Cha Cha - Bambino - it's now or never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1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WordArt 44"/>
          <p:cNvSpPr>
            <a:spLocks noChangeArrowheads="1" noChangeShapeType="1" noTextEdit="1"/>
          </p:cNvSpPr>
          <p:nvPr/>
        </p:nvSpPr>
        <p:spPr bwMode="auto">
          <a:xfrm>
            <a:off x="2879725" y="2260600"/>
            <a:ext cx="3790950" cy="167481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PerspectiveBottomLeft"/>
              <a:lightRig rig="legacyFlat3" dir="t"/>
            </a:scene3d>
            <a:sp3d extrusionH="887400" prstMaterial="legacyMatte">
              <a:extrusionClr>
                <a:srgbClr val="66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HÁT</a:t>
            </a:r>
          </a:p>
        </p:txBody>
      </p:sp>
      <p:pic>
        <p:nvPicPr>
          <p:cNvPr id="1033" name="Picture 46" descr="IMG1-33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38200" y="3276600"/>
            <a:ext cx="180657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47" descr="0001-1"/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058464">
            <a:off x="1676400" y="1219200"/>
            <a:ext cx="51435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48" descr="0004-1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629400" y="685800"/>
            <a:ext cx="969963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49" descr="IMG1-33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 flipH="1">
            <a:off x="6172200" y="3657600"/>
            <a:ext cx="17002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  <p:sndAc>
      <p:stSnd>
        <p:snd r:embed="rId4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2018" fill="hold"/>
                                        <p:tgtEl>
                                          <p:spTgt spid="112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9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 3. Thêm chủ ngữ, vị ngữ vào chỗ trống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ể có các câu hoàn chỉnh: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07975" y="1217613"/>
            <a:ext cx="8478838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a) Vì sao chuột th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ờng gặm các vật cứng? Không giống với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ng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ời và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nhiều loài vật khác,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của chuột mỗi ngày một mọc dài ra, cho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ến khi chuột chết mới thôi. Nếu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cứ mọc dài mãi nh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 vậy, dĩ nhiên là rất v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ớng víu. Để mài cho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mòn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i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 3. Thêm chủ ngữ, vị ngữ vào chỗ trống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ể có các câu hoàn chỉnh: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1549400"/>
            <a:ext cx="9144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a) Vì sao chuột th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ờng gặm các vật cứng? Không giống với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ng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ời và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nhiều loài vật khác,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của chuột mỗi ngày một mọc dài ra, cho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ến khi chuột chết mới thôi. Nếu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cứ mọc dài mãi nh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 vậy, dĩ nhiên là rất v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ớng víu. Để mài cho 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mòn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i, 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chuột gặm các </a:t>
            </a:r>
            <a:r>
              <a:rPr lang="vi-VN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ồ vật cứng</a:t>
            </a:r>
            <a:r>
              <a:rPr lang="en-US" b="1" i="1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261938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 3. Thêm chủ ngữ, vị ngữ vào chỗ trống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ể có các câu hoàn chỉnh: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1633538"/>
            <a:ext cx="9144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b) Vì sao lợn th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ờng  lấy mõm dũi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ất lên? Chúng ta biết rằng các giống lợn nuôi hiện nay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ều có nguồn gốc từ lợn rừng. Mũi và mồm lợn rừng rất dài, x</a:t>
            </a:r>
            <a:r>
              <a:rPr lang="vi-VN">
                <a:latin typeface="Arial" charset="0"/>
              </a:rPr>
              <a:t>ươ</a:t>
            </a:r>
            <a:r>
              <a:rPr lang="en-US">
                <a:latin typeface="Arial" charset="0"/>
              </a:rPr>
              <a:t>ng mũi rất cứng. Để tìm thức 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n, …. Thói quen dũi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ất của lợn nhà bắt nguồn từ cách tìm kiếm thức 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 của lợn rừng.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261938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  <a:latin typeface="Arial" charset="0"/>
              </a:rPr>
              <a:t> 3. Thêm chủ ngữ, vị ngữ vào chỗ trống </a:t>
            </a:r>
            <a:r>
              <a:rPr lang="vi-VN" sz="36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0000FF"/>
                </a:solidFill>
                <a:latin typeface="Arial" charset="0"/>
              </a:rPr>
              <a:t>ể có các câu hoàn chỉnh: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 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0" y="1633538"/>
            <a:ext cx="9144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Arial" charset="0"/>
              </a:rPr>
              <a:t> b) Vì sao lợn th</a:t>
            </a:r>
            <a:r>
              <a:rPr lang="vi-VN" sz="3600">
                <a:latin typeface="Arial" charset="0"/>
              </a:rPr>
              <a:t>ư</a:t>
            </a:r>
            <a:r>
              <a:rPr lang="en-US" sz="3600">
                <a:latin typeface="Arial" charset="0"/>
              </a:rPr>
              <a:t>ờng  lấy mõm dũi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ất lên? Chúng ta biết rằng các giống lợn nuôi hiện nay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ều có nguồn gốc từ lợn rừng. Mũi và mồm lợn rừng rất dài, x</a:t>
            </a:r>
            <a:r>
              <a:rPr lang="vi-VN" sz="3600">
                <a:latin typeface="Arial" charset="0"/>
              </a:rPr>
              <a:t>ươ</a:t>
            </a:r>
            <a:r>
              <a:rPr lang="en-US" sz="3600">
                <a:latin typeface="Arial" charset="0"/>
              </a:rPr>
              <a:t>ng mũi rất cứng. Để tìm thức </a:t>
            </a:r>
            <a:r>
              <a:rPr lang="vi-VN" sz="3600">
                <a:latin typeface="Arial" charset="0"/>
              </a:rPr>
              <a:t>ă</a:t>
            </a:r>
            <a:r>
              <a:rPr lang="en-US" sz="3600">
                <a:latin typeface="Arial" charset="0"/>
              </a:rPr>
              <a:t>n, </a:t>
            </a:r>
            <a:r>
              <a:rPr lang="en-US" sz="3600" b="1" i="1">
                <a:solidFill>
                  <a:srgbClr val="FF3300"/>
                </a:solidFill>
                <a:latin typeface="Arial" charset="0"/>
              </a:rPr>
              <a:t>chúng dùng</a:t>
            </a:r>
            <a:r>
              <a:rPr lang="en-US" sz="3600">
                <a:latin typeface="Arial" charset="0"/>
              </a:rPr>
              <a:t> </a:t>
            </a:r>
            <a:r>
              <a:rPr lang="en-US" sz="3600" b="1" i="1">
                <a:solidFill>
                  <a:srgbClr val="FF3300"/>
                </a:solidFill>
                <a:latin typeface="Arial" charset="0"/>
              </a:rPr>
              <a:t>cái mũi và mồm </a:t>
            </a:r>
            <a:r>
              <a:rPr lang="vi-VN" sz="3600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3600" b="1" i="1">
                <a:solidFill>
                  <a:srgbClr val="FF3300"/>
                </a:solidFill>
                <a:latin typeface="Arial" charset="0"/>
              </a:rPr>
              <a:t>ặc biệt </a:t>
            </a:r>
            <a:r>
              <a:rPr lang="vi-VN" sz="3600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3600" b="1" i="1">
                <a:solidFill>
                  <a:srgbClr val="FF3300"/>
                </a:solidFill>
                <a:latin typeface="Arial" charset="0"/>
              </a:rPr>
              <a:t>ó dũi </a:t>
            </a:r>
            <a:r>
              <a:rPr lang="vi-VN" sz="3600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3600" b="1" i="1">
                <a:solidFill>
                  <a:srgbClr val="FF3300"/>
                </a:solidFill>
                <a:latin typeface="Arial" charset="0"/>
              </a:rPr>
              <a:t>ất. </a:t>
            </a:r>
            <a:r>
              <a:rPr lang="en-US" sz="3600">
                <a:latin typeface="Arial" charset="0"/>
              </a:rPr>
              <a:t>Thói quen dũi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ất của lợn nhà bắt nguồn từ cách tìm kiếm thức </a:t>
            </a:r>
            <a:r>
              <a:rPr lang="vi-VN" sz="3600">
                <a:latin typeface="Arial" charset="0"/>
              </a:rPr>
              <a:t>ă</a:t>
            </a:r>
            <a:r>
              <a:rPr lang="en-US" sz="3600">
                <a:latin typeface="Arial" charset="0"/>
              </a:rPr>
              <a:t>n của lợn rừng.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ChangeArrowheads="1"/>
          </p:cNvSpPr>
          <p:nvPr/>
        </p:nvSpPr>
        <p:spPr bwMode="auto">
          <a:xfrm>
            <a:off x="0" y="5257800"/>
            <a:ext cx="9144000" cy="160020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66"/>
              </a:gs>
              <a:gs pos="100000">
                <a:srgbClr val="CC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0" y="0"/>
            <a:ext cx="9144000" cy="1752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7" name="AutoShape 28"/>
          <p:cNvSpPr>
            <a:spLocks noChangeArrowheads="1"/>
          </p:cNvSpPr>
          <p:nvPr/>
        </p:nvSpPr>
        <p:spPr bwMode="auto">
          <a:xfrm>
            <a:off x="104775" y="104775"/>
            <a:ext cx="9039225" cy="6629400"/>
          </a:xfrm>
          <a:prstGeom prst="roundRect">
            <a:avLst>
              <a:gd name="adj" fmla="val 7500"/>
            </a:avLst>
          </a:prstGeom>
          <a:noFill/>
          <a:ln w="127000" cmpd="tri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8" name="Text Box 31"/>
          <p:cNvSpPr txBox="1">
            <a:spLocks noChangeArrowheads="1"/>
          </p:cNvSpPr>
          <p:nvPr/>
        </p:nvSpPr>
        <p:spPr bwMode="auto">
          <a:xfrm>
            <a:off x="2405063" y="788988"/>
            <a:ext cx="50244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3079" name="WordArt 35"/>
          <p:cNvSpPr>
            <a:spLocks noChangeArrowheads="1" noChangeShapeType="1" noTextEdit="1"/>
          </p:cNvSpPr>
          <p:nvPr/>
        </p:nvSpPr>
        <p:spPr bwMode="auto">
          <a:xfrm>
            <a:off x="334963" y="2562225"/>
            <a:ext cx="8472487" cy="1516063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3333FF"/>
                </a:solidFill>
                <a:latin typeface="Arial"/>
                <a:cs typeface="Arial"/>
              </a:rPr>
              <a:t>Thêm trạng ngữ chỉ mục đích cho câu</a:t>
            </a:r>
            <a:endParaRPr lang="en-US" sz="3600" kern="10">
              <a:ln w="9525">
                <a:round/>
                <a:headEnd/>
                <a:tailEnd/>
              </a:ln>
              <a:solidFill>
                <a:srgbClr val="3333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0" y="0"/>
            <a:ext cx="3316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b="1" u="sng">
                <a:solidFill>
                  <a:srgbClr val="0033CC"/>
                </a:solidFill>
                <a:latin typeface="Arial" charset="0"/>
              </a:rPr>
              <a:t>I. Nhận xét: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0" y="601663"/>
            <a:ext cx="9144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1. Trạng ngữ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in nghiêng trong mẫu chuyện d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ới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ây trả lời câu hỏi gì?                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1917699" y="1928813"/>
            <a:ext cx="59039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333FF"/>
                </a:solidFill>
                <a:latin typeface="Arial" charset="0"/>
              </a:rPr>
              <a:t>Con </a:t>
            </a:r>
            <a:r>
              <a:rPr lang="en-US" b="1" dirty="0" err="1">
                <a:solidFill>
                  <a:srgbClr val="3333FF"/>
                </a:solidFill>
                <a:latin typeface="Arial" charset="0"/>
              </a:rPr>
              <a:t>cáo</a:t>
            </a:r>
            <a:r>
              <a:rPr lang="en-US" b="1" dirty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Arial" charset="0"/>
              </a:rPr>
              <a:t>và</a:t>
            </a:r>
            <a:r>
              <a:rPr lang="en-US" b="1" dirty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Arial" charset="0"/>
              </a:rPr>
              <a:t>chùm</a:t>
            </a:r>
            <a:r>
              <a:rPr lang="en-US" b="1" dirty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Arial" charset="0"/>
              </a:rPr>
              <a:t>nho</a:t>
            </a:r>
            <a:endParaRPr lang="en-US" b="1" dirty="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0" y="2754313"/>
            <a:ext cx="91440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	Một con cáo nhìn thấy những chùm nho chín mọng liền tìm cách hái chúng. Nh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ng loay hoay mãi, cáo ta vẫn không với tới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chùm nho. Để dẹp nỗi bực mình, Cáo bèn nói:</a:t>
            </a:r>
          </a:p>
          <a:p>
            <a:r>
              <a:rPr lang="en-US">
                <a:latin typeface="Arial" charset="0"/>
              </a:rPr>
              <a:t>	- Nho còn xanh lắm.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29708" grpId="0"/>
      <p:bldP spid="297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0"/>
            <a:ext cx="3316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b="1" u="sng">
                <a:solidFill>
                  <a:srgbClr val="0033CC"/>
                </a:solidFill>
                <a:latin typeface="Arial" charset="0"/>
              </a:rPr>
              <a:t>I. Nhận xét: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0" y="601663"/>
            <a:ext cx="9144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1. Trạng ngữ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in nghiêng trong mẫu chuyện d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ới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ây trả lời câu hỏi gì?                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0" y="2754313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	Trả lời cho câu hỏi Để làm gì?, Nhằm mục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ích gí?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/>
      <p:bldP spid="491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261938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 2. Loại trạng ngữ trên bổ sung cho câu ý nghĩa gì? 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0" y="16002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0" y="2655888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  Nó bổ sung ý nghĩa mục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ích cho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0" y="0"/>
            <a:ext cx="3316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b="1" u="sng">
                <a:solidFill>
                  <a:srgbClr val="0033CC"/>
                </a:solidFill>
                <a:latin typeface="Arial" charset="0"/>
              </a:rPr>
              <a:t>II- Ghi nhớ</a:t>
            </a:r>
          </a:p>
        </p:txBody>
      </p:sp>
      <p:sp>
        <p:nvSpPr>
          <p:cNvPr id="44041" name="AutoShape 9"/>
          <p:cNvSpPr>
            <a:spLocks noChangeArrowheads="1"/>
          </p:cNvSpPr>
          <p:nvPr/>
        </p:nvSpPr>
        <p:spPr bwMode="auto">
          <a:xfrm>
            <a:off x="265113" y="1300163"/>
            <a:ext cx="8655050" cy="52085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66"/>
              </a:gs>
              <a:gs pos="50000">
                <a:schemeClr val="bg1"/>
              </a:gs>
              <a:gs pos="100000">
                <a:srgbClr val="FFFF66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363538" y="2014538"/>
            <a:ext cx="8469312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1. Để nói lên mục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ích tiến hành sự việc nêu trong câu, ta có thể thêm vào câu những trạng ngữ chỉ mục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ích.</a:t>
            </a:r>
          </a:p>
          <a:p>
            <a:r>
              <a:rPr lang="en-US">
                <a:latin typeface="Arial" charset="0"/>
              </a:rPr>
              <a:t>2. Trạng ngữ chỉ mục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ích trả lời cho các câu hỏi </a:t>
            </a:r>
            <a:r>
              <a:rPr lang="en-US" b="1">
                <a:latin typeface="Arial" charset="0"/>
              </a:rPr>
              <a:t>Để làm gì? Nhằm mục </a:t>
            </a:r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ích gì?, Vì cái gì?...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  <p:bldP spid="44041" grpId="0" animBg="1"/>
      <p:bldP spid="440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693738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Arial" charset="0"/>
              </a:rPr>
              <a:t> 1. Tìm trạng ngữ chỉ mục </a:t>
            </a:r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ích trong những câu sau: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219710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a) Để tiêm phòng dịch cho trẻ em, tỉnh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ã cử nhiều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ội y tề vể các bản.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0" y="0"/>
            <a:ext cx="39481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b="1" u="sng">
                <a:solidFill>
                  <a:srgbClr val="0033CC"/>
                </a:solidFill>
                <a:latin typeface="Arial" charset="0"/>
              </a:rPr>
              <a:t>III- Luyện tập</a:t>
            </a:r>
          </a:p>
        </p:txBody>
      </p:sp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0" y="35687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 b) Vì tổ quốc thiếu niên sẵn sàng! </a:t>
            </a:r>
          </a:p>
        </p:txBody>
      </p:sp>
      <p:sp>
        <p:nvSpPr>
          <p:cNvPr id="8198" name="Text Box 9"/>
          <p:cNvSpPr txBox="1">
            <a:spLocks noChangeArrowheads="1"/>
          </p:cNvSpPr>
          <p:nvPr/>
        </p:nvSpPr>
        <p:spPr bwMode="auto">
          <a:xfrm>
            <a:off x="0" y="4613275"/>
            <a:ext cx="9144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 c) Nhằm giào dục ý thức bảo vệ môi tr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ờng cho học sinh, các tr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ờng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ã tổ chức nhiều hoạt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ộng thiết thực. </a:t>
            </a:r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762000" y="2808288"/>
            <a:ext cx="6465888" cy="22225"/>
          </a:xfrm>
          <a:prstGeom prst="line">
            <a:avLst/>
          </a:prstGeom>
          <a:noFill/>
          <a:ln w="38100" cmpd="dbl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>
            <a:off x="1022350" y="4200525"/>
            <a:ext cx="1938338" cy="22225"/>
          </a:xfrm>
          <a:prstGeom prst="line">
            <a:avLst/>
          </a:prstGeom>
          <a:noFill/>
          <a:ln w="38100" cmpd="dbl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935038" y="5267325"/>
            <a:ext cx="7032625" cy="22225"/>
          </a:xfrm>
          <a:prstGeom prst="line">
            <a:avLst/>
          </a:prstGeom>
          <a:noFill/>
          <a:ln w="38100" cmpd="dbl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325438" y="5875338"/>
            <a:ext cx="3832225" cy="22225"/>
          </a:xfrm>
          <a:prstGeom prst="line">
            <a:avLst/>
          </a:prstGeom>
          <a:noFill/>
          <a:ln w="38100" cmpd="dbl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8" grpId="0" animBg="1"/>
      <p:bldP spid="48139" grpId="0" animBg="1"/>
      <p:bldP spid="48140" grpId="0" animBg="1"/>
      <p:bldP spid="481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261938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 2.Tìm các trạng ngữ thích hợp chỉ mục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ích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ể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iền vào chổ trống: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2655888"/>
            <a:ext cx="914400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a) … , xã em vừa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ào một con m</a:t>
            </a:r>
            <a:r>
              <a:rPr lang="vi-VN">
                <a:latin typeface="Arial" charset="0"/>
              </a:rPr>
              <a:t>ươ</a:t>
            </a:r>
            <a:r>
              <a:rPr lang="en-US">
                <a:latin typeface="Arial" charset="0"/>
              </a:rPr>
              <a:t>ng</a:t>
            </a:r>
          </a:p>
          <a:p>
            <a:r>
              <a:rPr lang="en-US">
                <a:latin typeface="Arial" charset="0"/>
              </a:rPr>
              <a:t> b) … , chúng em quyết tâm học tập và rèn luyện thật tốt.</a:t>
            </a:r>
          </a:p>
          <a:p>
            <a:r>
              <a:rPr lang="en-US">
                <a:latin typeface="Arial" charset="0"/>
              </a:rPr>
              <a:t> c) … , em phải nâng tập thể dục.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 2.Tìm các trạng ngữ thích hợp chỉ mục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ích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ể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iền vào chổ trống: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0" y="1633538"/>
            <a:ext cx="91440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a) …                                                     , xã em vừa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ào một con m</a:t>
            </a:r>
            <a:r>
              <a:rPr lang="vi-VN">
                <a:latin typeface="Arial" charset="0"/>
              </a:rPr>
              <a:t>ươ</a:t>
            </a:r>
            <a:r>
              <a:rPr lang="en-US">
                <a:latin typeface="Arial" charset="0"/>
              </a:rPr>
              <a:t>ng</a:t>
            </a:r>
          </a:p>
          <a:p>
            <a:r>
              <a:rPr lang="en-US">
                <a:latin typeface="Arial" charset="0"/>
              </a:rPr>
              <a:t> b) …                                , chúng em quyết tâm học tập và rèn luyện thật tốt.</a:t>
            </a:r>
          </a:p>
          <a:p>
            <a:r>
              <a:rPr lang="en-US">
                <a:latin typeface="Arial" charset="0"/>
              </a:rPr>
              <a:t> c) …                                       , em phải nâng tập thể dục. 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542925" y="1652588"/>
            <a:ext cx="7315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solidFill>
                  <a:srgbClr val="3333FF"/>
                </a:solidFill>
                <a:latin typeface="Arial" charset="0"/>
              </a:rPr>
              <a:t> Để lấy n</a:t>
            </a:r>
            <a:r>
              <a:rPr lang="vi-VN" b="1" i="1">
                <a:solidFill>
                  <a:srgbClr val="3333FF"/>
                </a:solidFill>
                <a:latin typeface="Arial" charset="0"/>
              </a:rPr>
              <a:t>ư</a:t>
            </a:r>
            <a:r>
              <a:rPr lang="en-US" b="1" i="1">
                <a:solidFill>
                  <a:srgbClr val="3333FF"/>
                </a:solidFill>
                <a:latin typeface="Arial" charset="0"/>
              </a:rPr>
              <a:t>ớc t</a:t>
            </a:r>
            <a:r>
              <a:rPr lang="vi-VN" b="1" i="1">
                <a:solidFill>
                  <a:srgbClr val="3333FF"/>
                </a:solidFill>
                <a:latin typeface="Arial" charset="0"/>
              </a:rPr>
              <a:t>ư</a:t>
            </a:r>
            <a:r>
              <a:rPr lang="en-US" b="1" i="1">
                <a:solidFill>
                  <a:srgbClr val="3333FF"/>
                </a:solidFill>
                <a:latin typeface="Arial" charset="0"/>
              </a:rPr>
              <a:t>ới cho ruộng </a:t>
            </a:r>
            <a:r>
              <a:rPr lang="vi-VN" b="1" i="1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3333FF"/>
                </a:solidFill>
                <a:latin typeface="Arial" charset="0"/>
              </a:rPr>
              <a:t>ồng 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744538" y="2863850"/>
            <a:ext cx="44656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solidFill>
                  <a:srgbClr val="3333FF"/>
                </a:solidFill>
                <a:latin typeface="Arial" charset="0"/>
              </a:rPr>
              <a:t>Vì danh dự của lớp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709613" y="4051300"/>
            <a:ext cx="53800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solidFill>
                  <a:srgbClr val="3333FF"/>
                </a:solidFill>
                <a:latin typeface="Arial" charset="0"/>
              </a:rPr>
              <a:t>Để thân thể khỏe mạnh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/>
      <p:bldP spid="51206" grpId="0"/>
      <p:bldP spid="51207" grpId="0"/>
      <p:bldP spid="5120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3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73&quot;/&gt;&lt;/object&gt;&lt;object type=&quot;3&quot; unique_id=&quot;10006&quot;&gt;&lt;property id=&quot;20148&quot; value=&quot;5&quot;/&gt;&lt;property id=&quot;20300&quot; value=&quot;Slide 4&quot;/&gt;&lt;property id=&quot;20307&quot; value=&quot;289&quot;/&gt;&lt;/object&gt;&lt;object type=&quot;3&quot; unique_id=&quot;10007&quot;&gt;&lt;property id=&quot;20148&quot; value=&quot;5&quot;/&gt;&lt;property id=&quot;20300&quot; value=&quot;Slide 5&quot;/&gt;&lt;property id=&quot;20307&quot; value=&quot;274&quot;/&gt;&lt;/object&gt;&lt;object type=&quot;3&quot; unique_id=&quot;10008&quot;&gt;&lt;property id=&quot;20148&quot; value=&quot;5&quot;/&gt;&lt;property id=&quot;20300&quot; value=&quot;Slide 6&quot;/&gt;&lt;property id=&quot;20307&quot; value=&quot;287&quot;/&gt;&lt;/object&gt;&lt;object type=&quot;3&quot; unique_id=&quot;10009&quot;&gt;&lt;property id=&quot;20148&quot; value=&quot;5&quot;/&gt;&lt;property id=&quot;20300&quot; value=&quot;Slide 7&quot;/&gt;&lt;property id=&quot;20307&quot; value=&quot;288&quot;/&gt;&lt;/object&gt;&lt;object type=&quot;3&quot; unique_id=&quot;10010&quot;&gt;&lt;property id=&quot;20148&quot; value=&quot;5&quot;/&gt;&lt;property id=&quot;20300&quot; value=&quot;Slide 8&quot;/&gt;&lt;property id=&quot;20307&quot; value=&quot;290&quot;/&gt;&lt;/object&gt;&lt;object type=&quot;3&quot; unique_id=&quot;10011&quot;&gt;&lt;property id=&quot;20148&quot; value=&quot;5&quot;/&gt;&lt;property id=&quot;20300&quot; value=&quot;Slide 9&quot;/&gt;&lt;property id=&quot;20307&quot; value=&quot;291&quot;/&gt;&lt;/object&gt;&lt;object type=&quot;3&quot; unique_id=&quot;10012&quot;&gt;&lt;property id=&quot;20148&quot; value=&quot;5&quot;/&gt;&lt;property id=&quot;20300&quot; value=&quot;Slide 10&quot;/&gt;&lt;property id=&quot;20307&quot; value=&quot;292&quot;/&gt;&lt;/object&gt;&lt;object type=&quot;3&quot; unique_id=&quot;10013&quot;&gt;&lt;property id=&quot;20148&quot; value=&quot;5&quot;/&gt;&lt;property id=&quot;20300&quot; value=&quot;Slide 11&quot;/&gt;&lt;property id=&quot;20307&quot; value=&quot;294&quot;/&gt;&lt;/object&gt;&lt;object type=&quot;3&quot; unique_id=&quot;10014&quot;&gt;&lt;property id=&quot;20148&quot; value=&quot;5&quot;/&gt;&lt;property id=&quot;20300&quot; value=&quot;Slide 12&quot;/&gt;&lt;property id=&quot;20307&quot; value=&quot;293&quot;/&gt;&lt;/object&gt;&lt;object type=&quot;3&quot; unique_id=&quot;10015&quot;&gt;&lt;property id=&quot;20148&quot; value=&quot;5&quot;/&gt;&lt;property id=&quot;20300&quot; value=&quot;Slide 13&quot;/&gt;&lt;property id=&quot;20307&quot; value=&quot;295&quot;/&gt;&lt;/object&gt;&lt;/object&gt;&lt;object type=&quot;8&quot; unique_id=&quot;10030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1971</TotalTime>
  <Words>831</Words>
  <Application>Microsoft Office PowerPoint</Application>
  <PresentationFormat>On-screen Show (4:3)</PresentationFormat>
  <Paragraphs>47</Paragraphs>
  <Slides>13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VNI-Times</vt:lpstr>
      <vt:lpstr>Default Design</vt:lpstr>
      <vt:lpstr>CorelDRAW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PHONG VU COMPUTER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PHONG VU</dc:creator>
  <cp:lastModifiedBy>Microsoft account</cp:lastModifiedBy>
  <cp:revision>101</cp:revision>
  <dcterms:created xsi:type="dcterms:W3CDTF">2007-12-18T01:33:21Z</dcterms:created>
  <dcterms:modified xsi:type="dcterms:W3CDTF">2022-05-10T16:21:02Z</dcterms:modified>
</cp:coreProperties>
</file>