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2" r:id="rId4"/>
    <p:sldId id="259" r:id="rId5"/>
    <p:sldId id="260" r:id="rId6"/>
    <p:sldId id="261" r:id="rId7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000000"/>
    <a:srgbClr val="FFFFFF"/>
    <a:srgbClr val="0000FF"/>
    <a:srgbClr val="FF3300"/>
    <a:srgbClr val="9852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45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BE8727-F6B3-4C0D-A2B2-7466538D87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41E4F7-852B-46B9-ACC9-F226E751DF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8CF9FD-F7DB-4BF0-904D-89622D7922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56E29B-1713-4519-B881-DCA877A6B8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593E7A-E390-4EB4-A7E4-3094A3D155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1E9AD-4B26-4CCE-8CC6-594D3F5B96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D75F2B-AE99-481B-AA01-718610F3EB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B72CBC-F444-4FAE-83CB-B5AEFC70BF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6E4E0C-0F1A-4156-81C9-CEDE073C44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37B1DF-8BEF-4374-9737-0A66A40670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7DD19F-8AAA-431D-A75E-DF48109E91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4D6B82-1BAF-4692-978C-C9C1C65BC3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8DF63AC4-10BA-435E-9DCD-C031359467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0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0" i="0" u="none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  <a:noFill/>
        </p:spPr>
        <p:txBody>
          <a:bodyPr/>
          <a:lstStyle/>
          <a:p>
            <a:pPr eaLnBrk="1" hangingPunct="1"/>
            <a:r>
              <a:rPr lang="en-US" sz="3200" b="1" i="1" smtClean="0"/>
              <a:t/>
            </a:r>
            <a:br>
              <a:rPr lang="en-US" sz="3200" b="1" i="1" smtClean="0"/>
            </a:br>
            <a:r>
              <a:rPr lang="en-US" sz="3200" b="1" u="sng" smtClean="0"/>
              <a:t>Luyện từ và câu</a:t>
            </a:r>
          </a:p>
        </p:txBody>
      </p:sp>
      <p:sp>
        <p:nvSpPr>
          <p:cNvPr id="2051" name="AutoShape 5"/>
          <p:cNvSpPr>
            <a:spLocks noGrp="1" noChangeArrowheads="1"/>
          </p:cNvSpPr>
          <p:nvPr>
            <p:ph type="body" idx="1"/>
          </p:nvPr>
        </p:nvSpPr>
        <p:spPr>
          <a:xfrm>
            <a:off x="990600" y="1219200"/>
            <a:ext cx="7086600" cy="1371600"/>
          </a:xfrm>
          <a:prstGeom prst="irregularSeal1">
            <a:avLst/>
          </a:prstGeom>
          <a:solidFill>
            <a:srgbClr val="CC99FF"/>
          </a:solidFill>
          <a:ln>
            <a:solidFill>
              <a:srgbClr val="FFFF00"/>
            </a:solidFill>
          </a:ln>
        </p:spPr>
        <p:txBody>
          <a:bodyPr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b="1" smtClean="0"/>
              <a:t>Kiểm tra bài cũ</a:t>
            </a: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609600" y="2362200"/>
            <a:ext cx="8229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2800">
                <a:solidFill>
                  <a:schemeClr val="tx2"/>
                </a:solidFill>
              </a:rPr>
              <a:t>     * </a:t>
            </a:r>
            <a:r>
              <a:rPr lang="en-US" sz="2800" i="1">
                <a:solidFill>
                  <a:schemeClr val="tx2"/>
                </a:solidFill>
              </a:rPr>
              <a:t>Trạng ngữ chỉ thời gian có tác dụng gì?</a:t>
            </a: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533400" y="3048000"/>
            <a:ext cx="8229600" cy="1066800"/>
          </a:xfrm>
          <a:prstGeom prst="rect">
            <a:avLst/>
          </a:prstGeom>
          <a:solidFill>
            <a:srgbClr val="00FFFF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sz="2800">
                <a:solidFill>
                  <a:schemeClr val="tx2"/>
                </a:solidFill>
              </a:rPr>
              <a:t>      Trạng ngữ chỉ thời gian có tác dụng xác định thời gian diễn ra</a:t>
            </a:r>
            <a:r>
              <a:rPr lang="en-US" sz="4400">
                <a:solidFill>
                  <a:schemeClr val="tx2"/>
                </a:solidFill>
              </a:rPr>
              <a:t> </a:t>
            </a:r>
            <a:r>
              <a:rPr lang="en-US" sz="2800">
                <a:solidFill>
                  <a:schemeClr val="tx2"/>
                </a:solidFill>
              </a:rPr>
              <a:t>sự việc nêu trong câu.</a:t>
            </a:r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457200" y="4267200"/>
            <a:ext cx="8229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2800">
                <a:solidFill>
                  <a:schemeClr val="tx2"/>
                </a:solidFill>
              </a:rPr>
              <a:t>      * </a:t>
            </a:r>
            <a:r>
              <a:rPr lang="en-US" sz="2800" i="1">
                <a:solidFill>
                  <a:schemeClr val="tx2"/>
                </a:solidFill>
              </a:rPr>
              <a:t>Trạng ngữ chỉ thời gian trả lời cho các câu hỏi nào?</a:t>
            </a: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533400" y="5029200"/>
            <a:ext cx="8229600" cy="1066800"/>
          </a:xfrm>
          <a:prstGeom prst="rect">
            <a:avLst/>
          </a:prstGeom>
          <a:solidFill>
            <a:srgbClr val="00FFFF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sz="2800">
                <a:solidFill>
                  <a:schemeClr val="tx2"/>
                </a:solidFill>
              </a:rPr>
              <a:t>      Trạng ngữ chỉ thời gian trả lời cho các câu hỏi </a:t>
            </a:r>
            <a:r>
              <a:rPr lang="en-US" sz="2800" b="1">
                <a:solidFill>
                  <a:schemeClr val="tx2"/>
                </a:solidFill>
              </a:rPr>
              <a:t>Bao giờ?, Khi nào?, Mấy giờ? …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609600" y="6172200"/>
            <a:ext cx="822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2800">
                <a:solidFill>
                  <a:schemeClr val="tx2"/>
                </a:solidFill>
              </a:rPr>
              <a:t>     * </a:t>
            </a:r>
            <a:r>
              <a:rPr lang="en-US" sz="2800" i="1">
                <a:solidFill>
                  <a:schemeClr val="tx2"/>
                </a:solidFill>
              </a:rPr>
              <a:t>Đặt câu có trạng ngữ chỉ thời gian.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1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1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9" grpId="0"/>
      <p:bldP spid="3080" grpId="0" animBg="1"/>
      <p:bldP spid="3082" grpId="0"/>
      <p:bldP spid="3083" grpId="0" animBg="1"/>
      <p:bldP spid="308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71600"/>
            <a:ext cx="9144000" cy="8382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800" b="1" smtClean="0">
                <a:solidFill>
                  <a:srgbClr val="0000FF"/>
                </a:solidFill>
              </a:rPr>
              <a:t>THÊM TRẠNG NGỮ CHỈ NGUYÊN NHÂN CHO CÂU</a:t>
            </a:r>
          </a:p>
        </p:txBody>
      </p:sp>
      <p:sp>
        <p:nvSpPr>
          <p:cNvPr id="3075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z="2800" b="1" i="1" smtClean="0"/>
              <a:t/>
            </a:r>
            <a:br>
              <a:rPr lang="en-US" sz="2800" b="1" i="1" smtClean="0"/>
            </a:br>
            <a:r>
              <a:rPr lang="en-US" sz="2800" b="1" u="sng" smtClean="0"/>
              <a:t>Luyện từ và câu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2209800"/>
            <a:ext cx="9144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800" b="1" u="sng"/>
              <a:t>I. Nhận xét:</a:t>
            </a:r>
          </a:p>
          <a:p>
            <a:pPr marL="342900" indent="-342900">
              <a:spcBef>
                <a:spcPct val="20000"/>
              </a:spcBef>
            </a:pPr>
            <a:r>
              <a:rPr lang="en-US" sz="2800"/>
              <a:t>1. Trạng ngữ được in nghiêng trong câu sau trả lời cho câu hỏi gì?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sz="2800"/>
              <a:t> </a:t>
            </a:r>
            <a:r>
              <a:rPr lang="en-US" sz="2800" i="1"/>
              <a:t>Vì vắng tiếng cười</a:t>
            </a:r>
            <a:r>
              <a:rPr lang="en-US" sz="2800"/>
              <a:t>, vương quốc nọ buồn chán kinh khủng.</a:t>
            </a: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76200" y="4267200"/>
            <a:ext cx="9067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800"/>
              <a:t> </a:t>
            </a:r>
            <a:r>
              <a:rPr lang="en-US" sz="2800">
                <a:solidFill>
                  <a:srgbClr val="0000FF"/>
                </a:solidFill>
              </a:rPr>
              <a:t>Trạng ngữ “</a:t>
            </a:r>
            <a:r>
              <a:rPr lang="en-US" sz="2800" i="1">
                <a:solidFill>
                  <a:srgbClr val="0000FF"/>
                </a:solidFill>
              </a:rPr>
              <a:t>Vì vắng tiếng cười”</a:t>
            </a:r>
            <a:r>
              <a:rPr lang="en-US" sz="2800">
                <a:solidFill>
                  <a:srgbClr val="0000FF"/>
                </a:solidFill>
              </a:rPr>
              <a:t> trả lời cho câu hỏi: </a:t>
            </a:r>
            <a:r>
              <a:rPr lang="en-US" sz="2800" i="1">
                <a:solidFill>
                  <a:srgbClr val="0000FF"/>
                </a:solidFill>
              </a:rPr>
              <a:t>Vì sao vương quốc nọ buồn chán kinh khủng?</a:t>
            </a: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76200" y="5257800"/>
            <a:ext cx="9067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800"/>
              <a:t> 2. Loại trạng ngữ trên bổ sung cho câu ý nghĩa gì?</a:t>
            </a: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228600" y="5791200"/>
            <a:ext cx="9067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800"/>
              <a:t> </a:t>
            </a:r>
            <a:r>
              <a:rPr lang="en-US" sz="2800">
                <a:solidFill>
                  <a:srgbClr val="0000FF"/>
                </a:solidFill>
              </a:rPr>
              <a:t>Trạng ngữ “</a:t>
            </a:r>
            <a:r>
              <a:rPr lang="en-US" sz="2800" i="1">
                <a:solidFill>
                  <a:srgbClr val="0000FF"/>
                </a:solidFill>
              </a:rPr>
              <a:t>Vì vắng tiếng cười</a:t>
            </a:r>
            <a:r>
              <a:rPr lang="en-US" sz="2800">
                <a:solidFill>
                  <a:srgbClr val="0000FF"/>
                </a:solidFill>
              </a:rPr>
              <a:t>” bổ sung ý nghĩa chỉ nguyên nhân cho câu.</a:t>
            </a:r>
          </a:p>
        </p:txBody>
      </p:sp>
      <p:sp>
        <p:nvSpPr>
          <p:cNvPr id="4106" name="AutoShape 10"/>
          <p:cNvSpPr>
            <a:spLocks noChangeArrowheads="1"/>
          </p:cNvSpPr>
          <p:nvPr/>
        </p:nvSpPr>
        <p:spPr bwMode="auto">
          <a:xfrm>
            <a:off x="2743200" y="1752600"/>
            <a:ext cx="3200400" cy="1066800"/>
          </a:xfrm>
          <a:prstGeom prst="irregularSeal1">
            <a:avLst/>
          </a:prstGeom>
          <a:solidFill>
            <a:srgbClr val="CC99FF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/>
            <a:r>
              <a:rPr lang="en-US" sz="3200" b="1"/>
              <a:t>Nhóm 2</a:t>
            </a:r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>
            <a:off x="533400" y="4114800"/>
            <a:ext cx="25146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1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2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  <p:bldP spid="4101" grpId="0"/>
      <p:bldP spid="4102" grpId="0"/>
      <p:bldP spid="4103" grpId="0"/>
      <p:bldP spid="4104" grpId="0"/>
      <p:bldP spid="4106" grpId="0" animBg="1"/>
      <p:bldP spid="4106" grpId="1" animBg="1"/>
      <p:bldP spid="410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9144000" cy="1143000"/>
          </a:xfrm>
          <a:noFill/>
        </p:spPr>
        <p:txBody>
          <a:bodyPr/>
          <a:lstStyle/>
          <a:p>
            <a:pPr eaLnBrk="1" hangingPunct="1"/>
            <a:r>
              <a:rPr lang="en-US" sz="2800" b="1" i="1" smtClean="0"/>
              <a:t/>
            </a:r>
            <a:br>
              <a:rPr lang="en-US" sz="2800" b="1" i="1" smtClean="0"/>
            </a:br>
            <a:r>
              <a:rPr lang="en-US" sz="2800" b="1" u="sng" smtClean="0"/>
              <a:t>Luyện từ và câu</a:t>
            </a:r>
            <a:br>
              <a:rPr lang="en-US" sz="2800" b="1" u="sng" smtClean="0"/>
            </a:br>
            <a:r>
              <a:rPr lang="en-US" sz="2800" b="1" smtClean="0">
                <a:solidFill>
                  <a:srgbClr val="0000FF"/>
                </a:solidFill>
              </a:rPr>
              <a:t>THÊM TRẠNG NGỮ CHỈ NGUYÊN NHÂN CHO CÂU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76200" y="2484438"/>
            <a:ext cx="4343400" cy="1401762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smtClean="0"/>
              <a:t>         Vì vắng tiếng cười, vương quốc nọ buồn chán kinh khủng.</a:t>
            </a: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4648200" y="2560638"/>
            <a:ext cx="4343400" cy="1325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 b="1"/>
              <a:t>      </a:t>
            </a:r>
            <a:r>
              <a:rPr lang="en-US" sz="2800"/>
              <a:t>Vương quốc nọ buồn chán kinh khủng.</a:t>
            </a: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228600" y="1752600"/>
            <a:ext cx="8686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 i="1"/>
              <a:t>Hãy so sánh hai câu sau:</a:t>
            </a:r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>
            <a:off x="4572000" y="25908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>
            <a:off x="1066800" y="2971800"/>
            <a:ext cx="25146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3" name="Rectangle 11"/>
          <p:cNvSpPr>
            <a:spLocks noChangeArrowheads="1"/>
          </p:cNvSpPr>
          <p:nvPr/>
        </p:nvSpPr>
        <p:spPr bwMode="auto">
          <a:xfrm>
            <a:off x="0" y="441960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2800">
                <a:solidFill>
                  <a:srgbClr val="0000FF"/>
                </a:solidFill>
              </a:rPr>
              <a:t>    </a:t>
            </a:r>
            <a:r>
              <a:rPr lang="en-US" sz="2800"/>
              <a:t>T</a:t>
            </a:r>
            <a:r>
              <a:rPr lang="en-US" sz="2800">
                <a:solidFill>
                  <a:schemeClr val="tx2"/>
                </a:solidFill>
              </a:rPr>
              <a:t>ại sao khi nói, khi viết ta có thể thêm trạng ngữ chỉ nguyên nhân cho câu? </a:t>
            </a:r>
          </a:p>
        </p:txBody>
      </p:sp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76200" y="533400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2800">
                <a:solidFill>
                  <a:srgbClr val="0000FF"/>
                </a:solidFill>
              </a:rPr>
              <a:t>   </a:t>
            </a:r>
            <a:r>
              <a:rPr lang="en-US" sz="2800"/>
              <a:t>T</a:t>
            </a:r>
            <a:r>
              <a:rPr lang="en-US" sz="2800">
                <a:solidFill>
                  <a:schemeClr val="tx2"/>
                </a:solidFill>
              </a:rPr>
              <a:t>rạng ngữ chỉ nguyên nhân trả lời cho các câu hỏi nào?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2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770" decel="100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770" decel="100000"/>
                                        <p:tgtEl>
                                          <p:spTgt spid="820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10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 build="p"/>
      <p:bldP spid="8199" grpId="0"/>
      <p:bldP spid="8200" grpId="0"/>
      <p:bldP spid="8201" grpId="0" animBg="1"/>
      <p:bldP spid="8202" grpId="0" animBg="1"/>
      <p:bldP spid="8203" grpId="0"/>
      <p:bldP spid="820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447800"/>
          </a:xfrm>
          <a:noFill/>
        </p:spPr>
        <p:txBody>
          <a:bodyPr/>
          <a:lstStyle/>
          <a:p>
            <a:pPr eaLnBrk="1" hangingPunct="1"/>
            <a:r>
              <a:rPr lang="en-US" sz="2800" b="1" i="1" smtClean="0"/>
              <a:t/>
            </a:r>
            <a:br>
              <a:rPr lang="en-US" sz="2800" b="1" i="1" smtClean="0"/>
            </a:br>
            <a:r>
              <a:rPr lang="en-US" sz="2800" b="1" u="sng" smtClean="0"/>
              <a:t>Luyện từ và câu</a:t>
            </a:r>
            <a:br>
              <a:rPr lang="en-US" sz="2800" b="1" u="sng" smtClean="0"/>
            </a:br>
            <a:r>
              <a:rPr lang="en-US" sz="2800" b="1" smtClean="0">
                <a:solidFill>
                  <a:srgbClr val="0000FF"/>
                </a:solidFill>
              </a:rPr>
              <a:t>THÊM TRẠNG NGỮ CHỈ NGUYÊN NHÂN CHO CÂU</a:t>
            </a: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0" y="1981200"/>
            <a:ext cx="9144000" cy="2590800"/>
          </a:xfrm>
          <a:prstGeom prst="rect">
            <a:avLst/>
          </a:prstGeom>
          <a:solidFill>
            <a:srgbClr val="00FFFF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sz="2400" b="1">
                <a:solidFill>
                  <a:schemeClr val="tx2"/>
                </a:solidFill>
              </a:rPr>
              <a:t>    </a:t>
            </a:r>
            <a:r>
              <a:rPr lang="en-US" sz="2800" b="1" u="sng">
                <a:solidFill>
                  <a:schemeClr val="tx2"/>
                </a:solidFill>
              </a:rPr>
              <a:t>II. Ghi nhớ:</a:t>
            </a:r>
            <a:r>
              <a:rPr lang="en-US" sz="2800">
                <a:solidFill>
                  <a:schemeClr val="tx2"/>
                </a:solidFill>
              </a:rPr>
              <a:t> </a:t>
            </a:r>
            <a:br>
              <a:rPr lang="en-US" sz="2800">
                <a:solidFill>
                  <a:schemeClr val="tx2"/>
                </a:solidFill>
              </a:rPr>
            </a:br>
            <a:r>
              <a:rPr lang="en-US" sz="2800">
                <a:solidFill>
                  <a:schemeClr val="tx2"/>
                </a:solidFill>
              </a:rPr>
              <a:t>    1. Để giải thích nguyên nhân của sự việc hoặc tình trạng nêu trong câu, ta có thể thêm vào câu những </a:t>
            </a:r>
            <a:r>
              <a:rPr lang="en-US" sz="2800" i="1">
                <a:solidFill>
                  <a:schemeClr val="tx2"/>
                </a:solidFill>
              </a:rPr>
              <a:t>trạng ngữ chỉ nguyên nhân.</a:t>
            </a:r>
            <a:r>
              <a:rPr lang="en-US" sz="2800">
                <a:solidFill>
                  <a:schemeClr val="tx2"/>
                </a:solidFill>
              </a:rPr>
              <a:t/>
            </a:r>
            <a:br>
              <a:rPr lang="en-US" sz="2800">
                <a:solidFill>
                  <a:schemeClr val="tx2"/>
                </a:solidFill>
              </a:rPr>
            </a:br>
            <a:r>
              <a:rPr lang="en-US" sz="2800">
                <a:solidFill>
                  <a:schemeClr val="tx2"/>
                </a:solidFill>
              </a:rPr>
              <a:t>    2. </a:t>
            </a:r>
            <a:r>
              <a:rPr lang="en-US" sz="2800" i="1">
                <a:solidFill>
                  <a:schemeClr val="tx2"/>
                </a:solidFill>
              </a:rPr>
              <a:t>Trạng ngữ chỉ nguyên nhân</a:t>
            </a:r>
            <a:r>
              <a:rPr lang="en-US" sz="2800">
                <a:solidFill>
                  <a:schemeClr val="tx2"/>
                </a:solidFill>
              </a:rPr>
              <a:t> trả lời cho các câu hỏi </a:t>
            </a:r>
            <a:r>
              <a:rPr lang="en-US" sz="2800" b="1">
                <a:solidFill>
                  <a:schemeClr val="tx2"/>
                </a:solidFill>
              </a:rPr>
              <a:t>Vì sao?, Nhờ đâu?, Tại đâu? …</a:t>
            </a:r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152400" y="4800600"/>
            <a:ext cx="9144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2800"/>
              <a:t>V</a:t>
            </a:r>
            <a:r>
              <a:rPr lang="en-US" sz="2800">
                <a:solidFill>
                  <a:schemeClr val="tx2"/>
                </a:solidFill>
              </a:rPr>
              <a:t>í dụ: - Nhờ siêng năng, Bắc đã vươn lên đầu lớp.</a:t>
            </a:r>
            <a:br>
              <a:rPr lang="en-US" sz="2800">
                <a:solidFill>
                  <a:schemeClr val="tx2"/>
                </a:solidFill>
              </a:rPr>
            </a:br>
            <a:r>
              <a:rPr lang="en-US" sz="2800">
                <a:solidFill>
                  <a:schemeClr val="tx2"/>
                </a:solidFill>
              </a:rPr>
              <a:t>           - Tại lười học, bạn ấy bị lưu ban.</a:t>
            </a:r>
            <a:br>
              <a:rPr lang="en-US" sz="2800">
                <a:solidFill>
                  <a:schemeClr val="tx2"/>
                </a:solidFill>
              </a:rPr>
            </a:br>
            <a:r>
              <a:rPr lang="en-US" sz="2800">
                <a:solidFill>
                  <a:schemeClr val="tx2"/>
                </a:solidFill>
              </a:rPr>
              <a:t>           - Vì xe hỏng, Lan đến trường muộn.</a:t>
            </a:r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>
            <a:off x="1524000" y="53340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1" name="Line 11"/>
          <p:cNvSpPr>
            <a:spLocks noChangeShapeType="1"/>
          </p:cNvSpPr>
          <p:nvPr/>
        </p:nvSpPr>
        <p:spPr bwMode="auto">
          <a:xfrm>
            <a:off x="1600200" y="57150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3" name="Line 13"/>
          <p:cNvSpPr>
            <a:spLocks noChangeShapeType="1"/>
          </p:cNvSpPr>
          <p:nvPr/>
        </p:nvSpPr>
        <p:spPr bwMode="auto">
          <a:xfrm>
            <a:off x="1524000" y="61722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 animBg="1"/>
      <p:bldP spid="5129" grpId="0"/>
      <p:bldP spid="5130" grpId="0" animBg="1"/>
      <p:bldP spid="5131" grpId="0" animBg="1"/>
      <p:bldP spid="513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066800"/>
            <a:ext cx="9144000" cy="2590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b="1" dirty="0" smtClean="0"/>
              <a:t>    </a:t>
            </a:r>
            <a:r>
              <a:rPr lang="en-US" sz="2400" b="1" u="sng" dirty="0" smtClean="0"/>
              <a:t>III. </a:t>
            </a:r>
            <a:r>
              <a:rPr lang="en-US" sz="2400" b="1" u="sng" dirty="0" err="1" smtClean="0"/>
              <a:t>Luyện</a:t>
            </a:r>
            <a:r>
              <a:rPr lang="en-US" sz="2400" b="1" u="sng" dirty="0" smtClean="0"/>
              <a:t> </a:t>
            </a:r>
            <a:r>
              <a:rPr lang="en-US" sz="2400" b="1" u="sng" dirty="0" err="1" smtClean="0"/>
              <a:t>tập</a:t>
            </a:r>
            <a:r>
              <a:rPr lang="en-US" sz="2400" b="1" u="sng" dirty="0" smtClean="0"/>
              <a:t>:</a:t>
            </a:r>
          </a:p>
          <a:p>
            <a:pPr eaLnBrk="1" hangingPunct="1">
              <a:buFontTx/>
              <a:buNone/>
            </a:pPr>
            <a:r>
              <a:rPr lang="en-US" sz="2400" b="1" dirty="0" smtClean="0"/>
              <a:t>    1.</a:t>
            </a:r>
            <a:r>
              <a:rPr lang="en-US" sz="2400" dirty="0" smtClean="0"/>
              <a:t> </a:t>
            </a:r>
            <a:r>
              <a:rPr lang="en-US" sz="2400" i="1" dirty="0" err="1" smtClean="0"/>
              <a:t>Tìm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trạng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ngữ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chỉ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nguyên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nhân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trong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những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câu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sau</a:t>
            </a:r>
            <a:r>
              <a:rPr lang="en-US" sz="2400" i="1" dirty="0" smtClean="0"/>
              <a:t>:</a:t>
            </a:r>
          </a:p>
          <a:p>
            <a:pPr eaLnBrk="1" hangingPunct="1">
              <a:buFontTx/>
              <a:buNone/>
            </a:pPr>
            <a:r>
              <a:rPr lang="en-US" sz="2400" dirty="0" smtClean="0"/>
              <a:t>    a) </a:t>
            </a:r>
            <a:r>
              <a:rPr lang="en-US" sz="2400" dirty="0" err="1" smtClean="0"/>
              <a:t>Chỉ</a:t>
            </a:r>
            <a:r>
              <a:rPr lang="en-US" sz="2400" dirty="0" smtClean="0"/>
              <a:t> </a:t>
            </a:r>
            <a:r>
              <a:rPr lang="en-US" sz="2400" dirty="0" err="1" smtClean="0"/>
              <a:t>ba</a:t>
            </a:r>
            <a:r>
              <a:rPr lang="en-US" sz="2400" dirty="0" smtClean="0"/>
              <a:t> </a:t>
            </a:r>
            <a:r>
              <a:rPr lang="en-US" sz="2400" dirty="0" err="1" smtClean="0"/>
              <a:t>tháng</a:t>
            </a:r>
            <a:r>
              <a:rPr lang="en-US" sz="2400" dirty="0" smtClean="0"/>
              <a:t> </a:t>
            </a:r>
            <a:r>
              <a:rPr lang="en-US" sz="2400" dirty="0" err="1" smtClean="0"/>
              <a:t>sau</a:t>
            </a:r>
            <a:r>
              <a:rPr lang="en-US" sz="2400" dirty="0" smtClean="0"/>
              <a:t>, </a:t>
            </a:r>
            <a:r>
              <a:rPr lang="en-US" sz="2400" dirty="0" err="1" smtClean="0"/>
              <a:t>nhờ</a:t>
            </a:r>
            <a:r>
              <a:rPr lang="en-US" sz="2400" dirty="0" smtClean="0"/>
              <a:t> </a:t>
            </a:r>
            <a:r>
              <a:rPr lang="en-US" sz="2400" dirty="0" err="1" smtClean="0"/>
              <a:t>siêng</a:t>
            </a:r>
            <a:r>
              <a:rPr lang="en-US" sz="2400" dirty="0" smtClean="0"/>
              <a:t> </a:t>
            </a:r>
            <a:r>
              <a:rPr lang="en-US" sz="2400" dirty="0" err="1" smtClean="0"/>
              <a:t>năng</a:t>
            </a:r>
            <a:r>
              <a:rPr lang="en-US" sz="2400" dirty="0" smtClean="0"/>
              <a:t>, </a:t>
            </a:r>
            <a:r>
              <a:rPr lang="en-US" sz="2400" dirty="0" err="1" smtClean="0"/>
              <a:t>cần</a:t>
            </a:r>
            <a:r>
              <a:rPr lang="en-US" sz="2400" dirty="0" smtClean="0"/>
              <a:t> </a:t>
            </a:r>
            <a:r>
              <a:rPr lang="en-US" sz="2400" dirty="0" err="1" smtClean="0"/>
              <a:t>cù</a:t>
            </a:r>
            <a:r>
              <a:rPr lang="en-US" sz="2400" dirty="0" smtClean="0"/>
              <a:t>, </a:t>
            </a:r>
            <a:r>
              <a:rPr lang="en-US" sz="2400" dirty="0" err="1" smtClean="0"/>
              <a:t>cậu</a:t>
            </a:r>
            <a:r>
              <a:rPr lang="en-US" sz="2400" dirty="0" smtClean="0"/>
              <a:t> </a:t>
            </a:r>
            <a:r>
              <a:rPr lang="en-US" sz="2400" dirty="0" err="1" smtClean="0"/>
              <a:t>vượt</a:t>
            </a:r>
            <a:r>
              <a:rPr lang="en-US" sz="2400" dirty="0" smtClean="0"/>
              <a:t> </a:t>
            </a:r>
            <a:r>
              <a:rPr lang="en-US" sz="2400" dirty="0" err="1" smtClean="0"/>
              <a:t>lên</a:t>
            </a:r>
            <a:r>
              <a:rPr lang="en-US" sz="2400" dirty="0" smtClean="0"/>
              <a:t> </a:t>
            </a:r>
            <a:r>
              <a:rPr lang="en-US" sz="2400" dirty="0" err="1" smtClean="0"/>
              <a:t>đầu</a:t>
            </a:r>
            <a:r>
              <a:rPr lang="en-US" sz="2400" dirty="0" smtClean="0"/>
              <a:t> </a:t>
            </a:r>
            <a:r>
              <a:rPr lang="en-US" sz="2400" dirty="0" err="1" smtClean="0"/>
              <a:t>lớp</a:t>
            </a:r>
            <a:r>
              <a:rPr lang="en-US" sz="2400" dirty="0" smtClean="0"/>
              <a:t>.</a:t>
            </a:r>
          </a:p>
          <a:p>
            <a:pPr eaLnBrk="1" hangingPunct="1">
              <a:buFontTx/>
              <a:buNone/>
            </a:pPr>
            <a:r>
              <a:rPr lang="en-US" sz="2400" dirty="0" smtClean="0"/>
              <a:t>    b) </a:t>
            </a:r>
            <a:r>
              <a:rPr lang="en-US" sz="2400" dirty="0" err="1" smtClean="0"/>
              <a:t>Vì</a:t>
            </a:r>
            <a:r>
              <a:rPr lang="en-US" sz="2400" dirty="0" smtClean="0"/>
              <a:t> </a:t>
            </a:r>
            <a:r>
              <a:rPr lang="en-US" sz="2400" dirty="0" err="1" smtClean="0"/>
              <a:t>rét</a:t>
            </a:r>
            <a:r>
              <a:rPr lang="en-US" sz="2400" dirty="0" smtClean="0"/>
              <a:t>, </a:t>
            </a:r>
            <a:r>
              <a:rPr lang="en-US" sz="2400" dirty="0" err="1" smtClean="0"/>
              <a:t>những</a:t>
            </a:r>
            <a:r>
              <a:rPr lang="en-US" sz="2400" dirty="0" smtClean="0"/>
              <a:t> </a:t>
            </a:r>
            <a:r>
              <a:rPr lang="en-US" sz="2400" dirty="0" err="1" smtClean="0"/>
              <a:t>cây</a:t>
            </a:r>
            <a:r>
              <a:rPr lang="en-US" sz="2400" dirty="0" smtClean="0"/>
              <a:t> </a:t>
            </a:r>
            <a:r>
              <a:rPr lang="en-US" sz="2400" dirty="0" err="1" smtClean="0"/>
              <a:t>lan</a:t>
            </a:r>
            <a:r>
              <a:rPr lang="en-US" sz="2400" dirty="0" smtClean="0"/>
              <a:t> </a:t>
            </a:r>
            <a:r>
              <a:rPr lang="en-US" sz="2400" dirty="0" err="1" smtClean="0"/>
              <a:t>trong</a:t>
            </a:r>
            <a:r>
              <a:rPr lang="en-US" sz="2400" dirty="0" smtClean="0"/>
              <a:t> </a:t>
            </a:r>
            <a:r>
              <a:rPr lang="en-US" sz="2400" dirty="0" err="1" smtClean="0"/>
              <a:t>chậu</a:t>
            </a:r>
            <a:r>
              <a:rPr lang="en-US" sz="2400" dirty="0" smtClean="0"/>
              <a:t> </a:t>
            </a:r>
            <a:r>
              <a:rPr lang="en-US" sz="2400" dirty="0" err="1" smtClean="0"/>
              <a:t>sắt</a:t>
            </a:r>
            <a:r>
              <a:rPr lang="en-US" sz="2400" dirty="0" smtClean="0"/>
              <a:t> </a:t>
            </a:r>
            <a:r>
              <a:rPr lang="en-US" sz="2400" dirty="0" err="1" smtClean="0"/>
              <a:t>lại</a:t>
            </a:r>
            <a:r>
              <a:rPr lang="en-US" sz="2400" dirty="0" smtClean="0"/>
              <a:t>.</a:t>
            </a:r>
          </a:p>
          <a:p>
            <a:pPr eaLnBrk="1" hangingPunct="1">
              <a:buFontTx/>
              <a:buNone/>
            </a:pPr>
            <a:r>
              <a:rPr lang="en-US" sz="2400" dirty="0" smtClean="0"/>
              <a:t>    c) </a:t>
            </a:r>
            <a:r>
              <a:rPr lang="en-US" sz="2400" dirty="0" err="1" smtClean="0"/>
              <a:t>Tại</a:t>
            </a:r>
            <a:r>
              <a:rPr lang="en-US" sz="2400" dirty="0" smtClean="0"/>
              <a:t> </a:t>
            </a:r>
            <a:r>
              <a:rPr lang="en-US" sz="2400" dirty="0" err="1" smtClean="0"/>
              <a:t>Hoa</a:t>
            </a:r>
            <a:r>
              <a:rPr lang="en-US" sz="2400" dirty="0" smtClean="0"/>
              <a:t> </a:t>
            </a:r>
            <a:r>
              <a:rPr lang="en-US" sz="2400" dirty="0" err="1" smtClean="0"/>
              <a:t>mà</a:t>
            </a:r>
            <a:r>
              <a:rPr lang="en-US" sz="2400" dirty="0" smtClean="0"/>
              <a:t> </a:t>
            </a:r>
            <a:r>
              <a:rPr lang="en-US" sz="2400" dirty="0" err="1" smtClean="0"/>
              <a:t>tổ</a:t>
            </a:r>
            <a:r>
              <a:rPr lang="en-US" sz="2400" dirty="0" smtClean="0"/>
              <a:t> </a:t>
            </a:r>
            <a:r>
              <a:rPr lang="en-US" sz="2400" dirty="0" err="1" smtClean="0"/>
              <a:t>không</a:t>
            </a:r>
            <a:r>
              <a:rPr lang="en-US" sz="2400" dirty="0" smtClean="0"/>
              <a:t> </a:t>
            </a:r>
            <a:r>
              <a:rPr lang="en-US" sz="2400" dirty="0" err="1" smtClean="0"/>
              <a:t>được</a:t>
            </a:r>
            <a:r>
              <a:rPr lang="en-US" sz="2400" dirty="0" smtClean="0"/>
              <a:t> </a:t>
            </a:r>
            <a:r>
              <a:rPr lang="en-US" sz="2400" dirty="0" err="1" smtClean="0"/>
              <a:t>khen</a:t>
            </a:r>
            <a:r>
              <a:rPr lang="en-US" sz="2400" dirty="0" smtClean="0"/>
              <a:t>.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-76200"/>
            <a:ext cx="9144000" cy="1066800"/>
          </a:xfrm>
          <a:noFill/>
        </p:spPr>
        <p:txBody>
          <a:bodyPr/>
          <a:lstStyle/>
          <a:p>
            <a:pPr eaLnBrk="1" hangingPunct="1"/>
            <a:r>
              <a:rPr lang="en-US" sz="2000" b="1" i="1" smtClean="0"/>
              <a:t/>
            </a:r>
            <a:br>
              <a:rPr lang="en-US" sz="2000" b="1" i="1" smtClean="0"/>
            </a:br>
            <a:r>
              <a:rPr lang="en-US" sz="2000" b="1" u="sng" smtClean="0"/>
              <a:t>Luyện từ và câu</a:t>
            </a:r>
            <a:br>
              <a:rPr lang="en-US" sz="2000" b="1" u="sng" smtClean="0"/>
            </a:br>
            <a:r>
              <a:rPr lang="en-US" sz="2000" b="1" smtClean="0">
                <a:solidFill>
                  <a:srgbClr val="0000FF"/>
                </a:solidFill>
              </a:rPr>
              <a:t>THÊM TRẠNG NGỮ CHỈ NGUYÊN NHÂN CHO CÂU</a:t>
            </a:r>
          </a:p>
        </p:txBody>
      </p:sp>
      <p:sp>
        <p:nvSpPr>
          <p:cNvPr id="6152" name="Line 8"/>
          <p:cNvSpPr>
            <a:spLocks noChangeShapeType="1"/>
          </p:cNvSpPr>
          <p:nvPr/>
        </p:nvSpPr>
        <p:spPr bwMode="auto">
          <a:xfrm>
            <a:off x="3352800" y="2438400"/>
            <a:ext cx="25146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>
            <a:off x="990600" y="3200400"/>
            <a:ext cx="6096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>
            <a:off x="876300" y="3676650"/>
            <a:ext cx="8382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161925" y="4038600"/>
            <a:ext cx="9067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 b="1" dirty="0"/>
              <a:t>   2.</a:t>
            </a:r>
            <a:r>
              <a:rPr lang="en-US" sz="2400" dirty="0"/>
              <a:t> </a:t>
            </a:r>
            <a:r>
              <a:rPr lang="en-US" sz="2400" i="1" dirty="0" err="1"/>
              <a:t>Điền</a:t>
            </a:r>
            <a:r>
              <a:rPr lang="en-US" sz="2400" i="1" dirty="0"/>
              <a:t> </a:t>
            </a:r>
            <a:r>
              <a:rPr lang="en-US" sz="2400" i="1" dirty="0" err="1"/>
              <a:t>các</a:t>
            </a:r>
            <a:r>
              <a:rPr lang="en-US" sz="2400" i="1" dirty="0"/>
              <a:t> </a:t>
            </a:r>
            <a:r>
              <a:rPr lang="en-US" sz="2400" i="1" dirty="0" err="1"/>
              <a:t>từ</a:t>
            </a:r>
            <a:r>
              <a:rPr lang="en-US" sz="2400" i="1" dirty="0"/>
              <a:t> </a:t>
            </a:r>
            <a:r>
              <a:rPr lang="en-US" sz="2400" b="1" dirty="0" err="1"/>
              <a:t>nhờ</a:t>
            </a:r>
            <a:r>
              <a:rPr lang="en-US" sz="2400" b="1" dirty="0"/>
              <a:t>, </a:t>
            </a:r>
            <a:r>
              <a:rPr lang="en-US" sz="2400" b="1" dirty="0" err="1"/>
              <a:t>vì</a:t>
            </a:r>
            <a:r>
              <a:rPr lang="en-US" sz="2400" i="1" dirty="0"/>
              <a:t> </a:t>
            </a:r>
            <a:r>
              <a:rPr lang="en-US" sz="2400" i="1" dirty="0" err="1"/>
              <a:t>hoặc</a:t>
            </a:r>
            <a:r>
              <a:rPr lang="en-US" sz="2400" i="1" dirty="0"/>
              <a:t> </a:t>
            </a:r>
            <a:r>
              <a:rPr lang="en-US" sz="2400" b="1" dirty="0" err="1"/>
              <a:t>tại</a:t>
            </a:r>
            <a:r>
              <a:rPr lang="en-US" sz="2400" b="1" dirty="0"/>
              <a:t> </a:t>
            </a:r>
            <a:r>
              <a:rPr lang="en-US" sz="2400" b="1" dirty="0" err="1"/>
              <a:t>vì</a:t>
            </a:r>
            <a:r>
              <a:rPr lang="en-US" sz="2400" i="1" dirty="0"/>
              <a:t> </a:t>
            </a:r>
            <a:r>
              <a:rPr lang="en-US" sz="2400" i="1" dirty="0" err="1"/>
              <a:t>vào</a:t>
            </a:r>
            <a:r>
              <a:rPr lang="en-US" sz="2400" i="1" dirty="0"/>
              <a:t> </a:t>
            </a:r>
            <a:r>
              <a:rPr lang="en-US" sz="2400" i="1" dirty="0" err="1"/>
              <a:t>chỗ</a:t>
            </a:r>
            <a:r>
              <a:rPr lang="en-US" sz="2400" i="1" dirty="0"/>
              <a:t> </a:t>
            </a:r>
            <a:r>
              <a:rPr lang="en-US" sz="2400" i="1" dirty="0" err="1"/>
              <a:t>trống</a:t>
            </a:r>
            <a:r>
              <a:rPr lang="en-US" sz="2400" i="1" dirty="0"/>
              <a:t>: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dirty="0"/>
              <a:t>   a)    … </a:t>
            </a:r>
            <a:r>
              <a:rPr lang="en-US" sz="2400" dirty="0" err="1"/>
              <a:t>học</a:t>
            </a:r>
            <a:r>
              <a:rPr lang="en-US" sz="2400" dirty="0"/>
              <a:t> </a:t>
            </a:r>
            <a:r>
              <a:rPr lang="en-US" sz="2400" dirty="0" err="1"/>
              <a:t>giỏi</a:t>
            </a:r>
            <a:r>
              <a:rPr lang="en-US" sz="2400" dirty="0"/>
              <a:t>, Nam </a:t>
            </a:r>
            <a:r>
              <a:rPr lang="en-US" sz="2400" dirty="0" err="1"/>
              <a:t>được</a:t>
            </a:r>
            <a:r>
              <a:rPr lang="en-US" sz="2400" dirty="0"/>
              <a:t> </a:t>
            </a:r>
            <a:r>
              <a:rPr lang="en-US" sz="2400" dirty="0" err="1"/>
              <a:t>cô</a:t>
            </a:r>
            <a:r>
              <a:rPr lang="en-US" sz="2400" dirty="0"/>
              <a:t> </a:t>
            </a:r>
            <a:r>
              <a:rPr lang="en-US" sz="2400" dirty="0" err="1"/>
              <a:t>giáo</a:t>
            </a:r>
            <a:r>
              <a:rPr lang="en-US" sz="2400" dirty="0"/>
              <a:t> </a:t>
            </a:r>
            <a:r>
              <a:rPr lang="en-US" sz="2400" dirty="0" err="1"/>
              <a:t>khen</a:t>
            </a:r>
            <a:r>
              <a:rPr lang="en-US" sz="2400" dirty="0"/>
              <a:t>.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dirty="0"/>
              <a:t>   b)    …   </a:t>
            </a:r>
            <a:r>
              <a:rPr lang="en-US" sz="2400" dirty="0" err="1"/>
              <a:t>bác</a:t>
            </a:r>
            <a:r>
              <a:rPr lang="en-US" sz="2400" dirty="0"/>
              <a:t> </a:t>
            </a:r>
            <a:r>
              <a:rPr lang="en-US" sz="2400" dirty="0" err="1"/>
              <a:t>lao</a:t>
            </a:r>
            <a:r>
              <a:rPr lang="en-US" sz="2400" dirty="0"/>
              <a:t> </a:t>
            </a:r>
            <a:r>
              <a:rPr lang="en-US" sz="2400" dirty="0" err="1"/>
              <a:t>công</a:t>
            </a:r>
            <a:r>
              <a:rPr lang="en-US" sz="2400" dirty="0"/>
              <a:t>, </a:t>
            </a:r>
            <a:r>
              <a:rPr lang="en-US" sz="2400" dirty="0" err="1"/>
              <a:t>sân</a:t>
            </a:r>
            <a:r>
              <a:rPr lang="en-US" sz="2400" dirty="0"/>
              <a:t> </a:t>
            </a:r>
            <a:r>
              <a:rPr lang="en-US" sz="2400" dirty="0" err="1"/>
              <a:t>trường</a:t>
            </a:r>
            <a:r>
              <a:rPr lang="en-US" sz="2400" dirty="0"/>
              <a:t> </a:t>
            </a:r>
            <a:r>
              <a:rPr lang="en-US" sz="2400" dirty="0" err="1"/>
              <a:t>lúc</a:t>
            </a:r>
            <a:r>
              <a:rPr lang="en-US" sz="2400" dirty="0"/>
              <a:t> </a:t>
            </a:r>
            <a:r>
              <a:rPr lang="en-US" sz="2400" dirty="0" err="1"/>
              <a:t>nào</a:t>
            </a:r>
            <a:r>
              <a:rPr lang="en-US" sz="2400" dirty="0"/>
              <a:t> </a:t>
            </a:r>
            <a:r>
              <a:rPr lang="en-US" sz="2400" dirty="0" err="1"/>
              <a:t>cũng</a:t>
            </a:r>
            <a:r>
              <a:rPr lang="en-US" sz="2400" dirty="0"/>
              <a:t> </a:t>
            </a:r>
            <a:r>
              <a:rPr lang="en-US" sz="2400" dirty="0" err="1"/>
              <a:t>sạch</a:t>
            </a:r>
            <a:r>
              <a:rPr lang="en-US" sz="2400" dirty="0"/>
              <a:t> </a:t>
            </a:r>
            <a:r>
              <a:rPr lang="en-US" sz="2400" dirty="0" err="1"/>
              <a:t>sẽ</a:t>
            </a:r>
            <a:r>
              <a:rPr lang="en-US" sz="2400" dirty="0"/>
              <a:t>.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dirty="0"/>
              <a:t>   c)    …     </a:t>
            </a:r>
            <a:r>
              <a:rPr lang="en-US" sz="2400" dirty="0" err="1"/>
              <a:t>mải</a:t>
            </a:r>
            <a:r>
              <a:rPr lang="en-US" sz="2400" dirty="0"/>
              <a:t> </a:t>
            </a:r>
            <a:r>
              <a:rPr lang="en-US" sz="2400" dirty="0" err="1"/>
              <a:t>chơi</a:t>
            </a:r>
            <a:r>
              <a:rPr lang="en-US" sz="2400" dirty="0"/>
              <a:t>, </a:t>
            </a:r>
            <a:r>
              <a:rPr lang="en-US" sz="2400" dirty="0" err="1"/>
              <a:t>Tuấn</a:t>
            </a:r>
            <a:r>
              <a:rPr lang="en-US" sz="2400" dirty="0"/>
              <a:t> </a:t>
            </a: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làm</a:t>
            </a:r>
            <a:r>
              <a:rPr lang="en-US" sz="2400" dirty="0"/>
              <a:t> </a:t>
            </a:r>
            <a:r>
              <a:rPr lang="en-US" sz="2400" dirty="0" err="1"/>
              <a:t>bài</a:t>
            </a:r>
            <a:r>
              <a:rPr lang="en-US" sz="2400" dirty="0"/>
              <a:t> </a:t>
            </a:r>
            <a:r>
              <a:rPr lang="en-US" sz="2400" dirty="0" err="1"/>
              <a:t>tập</a:t>
            </a:r>
            <a:r>
              <a:rPr lang="en-US" sz="2400" dirty="0"/>
              <a:t>.</a:t>
            </a:r>
          </a:p>
        </p:txBody>
      </p:sp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76200" y="5991224"/>
            <a:ext cx="9067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 b="1"/>
              <a:t>  3.</a:t>
            </a:r>
            <a:r>
              <a:rPr lang="en-US" sz="2400"/>
              <a:t> </a:t>
            </a:r>
            <a:r>
              <a:rPr lang="en-US" sz="2400" i="1"/>
              <a:t>Đặt một câu có trạng ngữ chỉ nguyên nhân.</a:t>
            </a:r>
          </a:p>
        </p:txBody>
      </p:sp>
      <p:sp>
        <p:nvSpPr>
          <p:cNvPr id="6158" name="Rectangle 14"/>
          <p:cNvSpPr>
            <a:spLocks noChangeArrowheads="1"/>
          </p:cNvSpPr>
          <p:nvPr/>
        </p:nvSpPr>
        <p:spPr bwMode="auto">
          <a:xfrm>
            <a:off x="609600" y="5343524"/>
            <a:ext cx="1219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 b="1"/>
              <a:t>   </a:t>
            </a:r>
            <a:r>
              <a:rPr lang="en-US" sz="2400">
                <a:solidFill>
                  <a:srgbClr val="FF3300"/>
                </a:solidFill>
              </a:rPr>
              <a:t>Tại vì</a:t>
            </a:r>
          </a:p>
        </p:txBody>
      </p:sp>
      <p:sp>
        <p:nvSpPr>
          <p:cNvPr id="6159" name="Rectangle 15"/>
          <p:cNvSpPr>
            <a:spLocks noChangeArrowheads="1"/>
          </p:cNvSpPr>
          <p:nvPr/>
        </p:nvSpPr>
        <p:spPr bwMode="auto">
          <a:xfrm>
            <a:off x="685800" y="4886324"/>
            <a:ext cx="1219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 b="1"/>
              <a:t>   </a:t>
            </a:r>
            <a:r>
              <a:rPr lang="en-US" sz="2400">
                <a:solidFill>
                  <a:srgbClr val="FF3300"/>
                </a:solidFill>
              </a:rPr>
              <a:t>Nhờ</a:t>
            </a:r>
          </a:p>
        </p:txBody>
      </p:sp>
      <p:sp>
        <p:nvSpPr>
          <p:cNvPr id="6160" name="Rectangle 16"/>
          <p:cNvSpPr>
            <a:spLocks noChangeArrowheads="1"/>
          </p:cNvSpPr>
          <p:nvPr/>
        </p:nvSpPr>
        <p:spPr bwMode="auto">
          <a:xfrm>
            <a:off x="685800" y="4429124"/>
            <a:ext cx="1219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 b="1" dirty="0"/>
              <a:t>   </a:t>
            </a:r>
            <a:r>
              <a:rPr lang="en-US" sz="2400" dirty="0" err="1">
                <a:solidFill>
                  <a:srgbClr val="FF3300"/>
                </a:solidFill>
              </a:rPr>
              <a:t>Vì</a:t>
            </a:r>
            <a:endParaRPr lang="en-US" sz="2400" dirty="0">
              <a:solidFill>
                <a:srgbClr val="FF3300"/>
              </a:solidFill>
            </a:endParaRPr>
          </a:p>
        </p:txBody>
      </p:sp>
      <p:sp>
        <p:nvSpPr>
          <p:cNvPr id="6161" name="Line 17"/>
          <p:cNvSpPr>
            <a:spLocks noChangeShapeType="1"/>
          </p:cNvSpPr>
          <p:nvPr/>
        </p:nvSpPr>
        <p:spPr bwMode="auto">
          <a:xfrm>
            <a:off x="857250" y="2438400"/>
            <a:ext cx="1828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800" decel="100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800" decel="100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800" decel="100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20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800" decel="1000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800" decel="1000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800" decel="1000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800" decel="1000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800" decel="1000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800" decel="1000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800" decel="1000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800" decel="1000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800" decel="1000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5" dur="20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  <p:bldP spid="6152" grpId="0" animBg="1"/>
      <p:bldP spid="6153" grpId="0" animBg="1"/>
      <p:bldP spid="6154" grpId="0" animBg="1"/>
      <p:bldP spid="6155" grpId="0"/>
      <p:bldP spid="6156" grpId="0"/>
      <p:bldP spid="6158" grpId="0"/>
      <p:bldP spid="6159" grpId="0"/>
      <p:bldP spid="6160" grpId="0"/>
      <p:bldP spid="6161" grpId="0" animBg="1"/>
      <p:bldP spid="6161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143000"/>
          </a:xfrm>
          <a:noFill/>
        </p:spPr>
        <p:txBody>
          <a:bodyPr/>
          <a:lstStyle/>
          <a:p>
            <a:pPr eaLnBrk="1" hangingPunct="1"/>
            <a:r>
              <a:rPr lang="en-US" sz="2800" b="1" i="1" smtClean="0"/>
              <a:t/>
            </a:r>
            <a:br>
              <a:rPr lang="en-US" sz="2800" b="1" i="1" smtClean="0"/>
            </a:br>
            <a:r>
              <a:rPr lang="en-US" sz="2800" b="1" u="sng" smtClean="0"/>
              <a:t>Luyện từ và câu</a:t>
            </a:r>
            <a:br>
              <a:rPr lang="en-US" sz="2800" b="1" u="sng" smtClean="0"/>
            </a:br>
            <a:r>
              <a:rPr lang="en-US" sz="2800" b="1" smtClean="0">
                <a:solidFill>
                  <a:srgbClr val="0000FF"/>
                </a:solidFill>
              </a:rPr>
              <a:t>THÊM TRẠNG NGỮ CHỈ NGUYÊN NHÂN CHO CÂU</a:t>
            </a:r>
          </a:p>
        </p:txBody>
      </p:sp>
      <p:sp>
        <p:nvSpPr>
          <p:cNvPr id="717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2819400"/>
          </a:xfrm>
          <a:solidFill>
            <a:srgbClr val="00FFFF"/>
          </a:solidFill>
          <a:ln>
            <a:solidFill>
              <a:srgbClr val="00FFFF"/>
            </a:solidFill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   </a:t>
            </a:r>
            <a:r>
              <a:rPr lang="en-US" sz="2800" b="1" u="sng" smtClean="0"/>
              <a:t>II. Ghi nhớ:</a:t>
            </a:r>
            <a:r>
              <a:rPr lang="en-US" sz="2800" smtClean="0"/>
              <a:t> </a:t>
            </a:r>
            <a:br>
              <a:rPr lang="en-US" sz="2800" smtClean="0"/>
            </a:br>
            <a:r>
              <a:rPr lang="en-US" sz="2800" smtClean="0"/>
              <a:t>    1. Để giải thích nguyên nhân của sự việc hoặc tình trạng nêu trong câu, ta có thể thêm vào câu những </a:t>
            </a:r>
            <a:r>
              <a:rPr lang="en-US" sz="2800" i="1" smtClean="0"/>
              <a:t>trạng ngữ chỉ nguyên nhân.</a:t>
            </a:r>
            <a:r>
              <a:rPr lang="en-US" sz="2800" smtClean="0"/>
              <a:t/>
            </a:r>
            <a:br>
              <a:rPr lang="en-US" sz="2800" smtClean="0"/>
            </a:br>
            <a:r>
              <a:rPr lang="en-US" sz="2800" smtClean="0"/>
              <a:t>    2. </a:t>
            </a:r>
            <a:r>
              <a:rPr lang="en-US" sz="2800" i="1" smtClean="0"/>
              <a:t>Trạng ngữ chỉ nguyên nhân</a:t>
            </a:r>
            <a:r>
              <a:rPr lang="en-US" sz="2800" smtClean="0"/>
              <a:t> trả lời cho các câu hỏi </a:t>
            </a:r>
            <a:r>
              <a:rPr lang="en-US" sz="2800" b="1" smtClean="0"/>
              <a:t>Vì sao?, Nhờ đâu?, Tại đâu? 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1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 Luyện từ và câu&amp;quot;&quot;/&gt;&lt;property id=&quot;20307&quot; value=&quot;257&quot;/&gt;&lt;/object&gt;&lt;object type=&quot;3&quot; unique_id=&quot;10004&quot;&gt;&lt;property id=&quot;20148&quot; value=&quot;5&quot;/&gt;&lt;property id=&quot;20300&quot; value=&quot;Slide 2 - &amp;quot; Luyện từ và câu&amp;quot;&quot;/&gt;&lt;property id=&quot;20307&quot; value=&quot;258&quot;/&gt;&lt;/object&gt;&lt;object type=&quot;3&quot; unique_id=&quot;10005&quot;&gt;&lt;property id=&quot;20148&quot; value=&quot;5&quot;/&gt;&lt;property id=&quot;20300&quot; value=&quot;Slide 3 - &amp;quot; Luyện từ và câu THÊM TRẠNG NGỮ CHỈ NGUYÊN NHÂN CHO CÂU&amp;quot;&quot;/&gt;&lt;property id=&quot;20307&quot; value=&quot;262&quot;/&gt;&lt;/object&gt;&lt;object type=&quot;3&quot; unique_id=&quot;10006&quot;&gt;&lt;property id=&quot;20148&quot; value=&quot;5&quot;/&gt;&lt;property id=&quot;20300&quot; value=&quot;Slide 4 - &amp;quot; Luyện từ và câu THÊM TRẠNG NGỮ CHỈ NGUYÊN NHÂN CHO CÂU&amp;quot;&quot;/&gt;&lt;property id=&quot;20307&quot; value=&quot;259&quot;/&gt;&lt;/object&gt;&lt;object type=&quot;3&quot; unique_id=&quot;10007&quot;&gt;&lt;property id=&quot;20148&quot; value=&quot;5&quot;/&gt;&lt;property id=&quot;20300&quot; value=&quot;Slide 5 - &amp;quot; Luyện từ và câu THÊM TRẠNG NGỮ CHỈ NGUYÊN NHÂN CHO CÂU&amp;quot;&quot;/&gt;&lt;property id=&quot;20307&quot; value=&quot;260&quot;/&gt;&lt;/object&gt;&lt;object type=&quot;3&quot; unique_id=&quot;10008&quot;&gt;&lt;property id=&quot;20148&quot; value=&quot;5&quot;/&gt;&lt;property id=&quot;20300&quot; value=&quot;Slide 6 - &amp;quot; Luyện từ và câu THÊM TRẠNG NGỮ CHỈ NGUYÊN NHÂN CHO CÂU&amp;quot;&quot;/&gt;&lt;property id=&quot;20307&quot; value=&quot;261&quot;/&gt;&lt;/object&gt;&lt;/object&gt;&lt;object type=&quot;8&quot; unique_id=&quot;10016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425</Words>
  <Application>Microsoft Office PowerPoint</Application>
  <PresentationFormat>On-screen Show (4:3)</PresentationFormat>
  <Paragraphs>41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Arial</vt:lpstr>
      <vt:lpstr>Default Design</vt:lpstr>
      <vt:lpstr> Luyện từ và câu</vt:lpstr>
      <vt:lpstr> Luyện từ và câu</vt:lpstr>
      <vt:lpstr> Luyện từ và câu THÊM TRẠNG NGỮ CHỈ NGUYÊN NHÂN CHO CÂU</vt:lpstr>
      <vt:lpstr> Luyện từ và câu THÊM TRẠNG NGỮ CHỈ NGUYÊN NHÂN CHO CÂU</vt:lpstr>
      <vt:lpstr> Luyện từ và câu THÊM TRẠNG NGỮ CHỈ NGUYÊN NHÂN CHO CÂU</vt:lpstr>
      <vt:lpstr> Luyện từ và câu THÊM TRẠNG NGỮ CHỈ NGUYÊN NHÂN CHO CÂU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</dc:creator>
  <cp:lastModifiedBy>Microsoft account</cp:lastModifiedBy>
  <cp:revision>19</cp:revision>
  <dcterms:created xsi:type="dcterms:W3CDTF">2011-04-19T04:36:43Z</dcterms:created>
  <dcterms:modified xsi:type="dcterms:W3CDTF">2022-05-05T01:26:57Z</dcterms:modified>
</cp:coreProperties>
</file>