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CC"/>
    <a:srgbClr val="000000"/>
    <a:srgbClr val="CC0000"/>
    <a:srgbClr val="FF0000"/>
    <a:srgbClr val="000099"/>
    <a:srgbClr val="FF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334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60A42-0D1B-408B-8A83-7F467D5E76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17338-5969-4441-92E1-BBDC1FC8B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1482D-8677-44E3-847F-1AF82D2BF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B3318-888D-48A1-A19E-42CA82523E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02E88-82D7-4D57-8B79-CEEDA0664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4608E-DD45-4720-863B-90008E28F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EAA26-0385-4E4F-8E45-BB0E7D69E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9184B-C2BE-4826-B72B-93C82AF67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5DB71-724C-4DF3-BA07-6A980C6EBA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1EF05-025D-4B00-B483-DDFF9FB173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61604-6AFC-409F-888B-688881D7E6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6E8A7-EDD1-4DE6-8C6E-6D2310D03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04F72-4AB8-4546-8551-85F003FEB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CB616E49-DDC2-4DB6-960A-961901B34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5791200"/>
            <a:ext cx="7239000" cy="762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FF00"/>
                </a:solidFill>
              </a:rPr>
              <a:t>- Đặt câu có trạng ngữ chỉ mục </a:t>
            </a:r>
            <a:r>
              <a:rPr lang="vi-VN" smtClean="0">
                <a:solidFill>
                  <a:srgbClr val="FFFF00"/>
                </a:solidFill>
              </a:rPr>
              <a:t>đ</a:t>
            </a:r>
            <a:r>
              <a:rPr lang="en-US" smtClean="0">
                <a:solidFill>
                  <a:srgbClr val="FFFF00"/>
                </a:solidFill>
              </a:rPr>
              <a:t>ích ?</a:t>
            </a: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981200" y="228600"/>
            <a:ext cx="51816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Kiểm tra bài cũ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8600" y="18288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>
                <a:solidFill>
                  <a:srgbClr val="FFFF00"/>
                </a:solidFill>
              </a:rPr>
              <a:t>+ Trạng ngữ chỉ mục </a:t>
            </a:r>
            <a:r>
              <a:rPr lang="vi-VN" sz="3200" b="0">
                <a:solidFill>
                  <a:srgbClr val="FFFF00"/>
                </a:solidFill>
              </a:rPr>
              <a:t>đ</a:t>
            </a:r>
            <a:r>
              <a:rPr lang="en-US" sz="3200" b="0">
                <a:solidFill>
                  <a:srgbClr val="FFFF00"/>
                </a:solidFill>
              </a:rPr>
              <a:t>ích có ý nghĩa gì trong câu?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28600" y="27432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 i="1">
                <a:solidFill>
                  <a:srgbClr val="000099"/>
                </a:solidFill>
              </a:rPr>
              <a:t>Trạng ngữ chỉ mục </a:t>
            </a:r>
            <a:r>
              <a:rPr lang="vi-VN" sz="3200" b="0" i="1">
                <a:solidFill>
                  <a:srgbClr val="000099"/>
                </a:solidFill>
              </a:rPr>
              <a:t>đ</a:t>
            </a:r>
            <a:r>
              <a:rPr lang="en-US" sz="3200" b="0" i="1">
                <a:solidFill>
                  <a:srgbClr val="000099"/>
                </a:solidFill>
              </a:rPr>
              <a:t>ích nói lên mục </a:t>
            </a:r>
            <a:r>
              <a:rPr lang="vi-VN" sz="3200" b="0" i="1">
                <a:solidFill>
                  <a:srgbClr val="000099"/>
                </a:solidFill>
              </a:rPr>
              <a:t>đ</a:t>
            </a:r>
            <a:r>
              <a:rPr lang="en-US" sz="3200" b="0" i="1">
                <a:solidFill>
                  <a:srgbClr val="000099"/>
                </a:solidFill>
              </a:rPr>
              <a:t>ích của sự việc nêu trong câu.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28600" y="37338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>
                <a:solidFill>
                  <a:srgbClr val="FFFF00"/>
                </a:solidFill>
              </a:rPr>
              <a:t>+ Trạng ngữ chỉ mục </a:t>
            </a:r>
            <a:r>
              <a:rPr lang="vi-VN" sz="3200" b="0">
                <a:solidFill>
                  <a:srgbClr val="FFFF00"/>
                </a:solidFill>
              </a:rPr>
              <a:t>đ</a:t>
            </a:r>
            <a:r>
              <a:rPr lang="en-US" sz="3200" b="0">
                <a:solidFill>
                  <a:srgbClr val="FFFF00"/>
                </a:solidFill>
              </a:rPr>
              <a:t>ích trả lời cho câu hỏi nào?</a:t>
            </a: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228600" y="4724400"/>
            <a:ext cx="876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3200" b="0" i="1">
                <a:solidFill>
                  <a:srgbClr val="000099"/>
                </a:solidFill>
              </a:rPr>
              <a:t>Trạng ngữ chỉ mục </a:t>
            </a:r>
            <a:r>
              <a:rPr lang="vi-VN" sz="3200" b="0" i="1">
                <a:solidFill>
                  <a:srgbClr val="000099"/>
                </a:solidFill>
              </a:rPr>
              <a:t>đ</a:t>
            </a:r>
            <a:r>
              <a:rPr lang="en-US" sz="3200" b="0" i="1">
                <a:solidFill>
                  <a:srgbClr val="000099"/>
                </a:solidFill>
              </a:rPr>
              <a:t>ích trả lời cho câu hỏi: </a:t>
            </a:r>
            <a:r>
              <a:rPr lang="en-US" sz="3200" i="1">
                <a:solidFill>
                  <a:srgbClr val="000099"/>
                </a:solidFill>
              </a:rPr>
              <a:t>Để làm gì?, Nhằm mục </a:t>
            </a:r>
            <a:r>
              <a:rPr lang="vi-VN" sz="3200" i="1">
                <a:solidFill>
                  <a:srgbClr val="000099"/>
                </a:solidFill>
              </a:rPr>
              <a:t>đ</a:t>
            </a:r>
            <a:r>
              <a:rPr lang="en-US" sz="3200" i="1">
                <a:solidFill>
                  <a:srgbClr val="000099"/>
                </a:solidFill>
              </a:rPr>
              <a:t>ích gì?, Vì cái gì?,…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052" grpId="0" animBg="1"/>
      <p:bldP spid="2053" grpId="0"/>
      <p:bldP spid="2054" grpId="0"/>
      <p:bldP spid="2055" grpId="0"/>
      <p:bldP spid="20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27300" y="1109663"/>
            <a:ext cx="35052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smtClean="0">
                <a:solidFill>
                  <a:srgbClr val="CC0000"/>
                </a:solidFill>
              </a:rPr>
              <a:t>Luyện từ và câu</a:t>
            </a:r>
            <a:r>
              <a:rPr lang="en-US" sz="4800" smtClean="0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8288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>
                <a:solidFill>
                  <a:srgbClr val="CC0000"/>
                </a:solidFill>
              </a:rPr>
              <a:t>MỞ RỘNG VỐN TỪ:   </a:t>
            </a:r>
            <a:r>
              <a:rPr lang="en-US" sz="3200" i="1">
                <a:solidFill>
                  <a:srgbClr val="CC0000"/>
                </a:solidFill>
              </a:rPr>
              <a:t>LẠC QUAN - YÊU ĐỜI</a:t>
            </a:r>
            <a:r>
              <a:rPr lang="en-US" sz="3200" i="1"/>
              <a:t> </a:t>
            </a:r>
          </a:p>
        </p:txBody>
      </p:sp>
      <p:pic>
        <p:nvPicPr>
          <p:cNvPr id="3091" name="Picture 19" descr="hoa phuong 2 chù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819400"/>
            <a:ext cx="73152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30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352800" y="457200"/>
            <a:ext cx="3276600" cy="5334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rgbClr val="CC0000"/>
                </a:solidFill>
              </a:rPr>
              <a:t>Luyện từ và câu</a:t>
            </a:r>
            <a:r>
              <a:rPr lang="en-US" smtClean="0"/>
              <a:t> </a:t>
            </a:r>
          </a:p>
        </p:txBody>
      </p:sp>
      <p:sp>
        <p:nvSpPr>
          <p:cNvPr id="5123" name="Rectangle 10"/>
          <p:cNvSpPr>
            <a:spLocks noChangeArrowheads="1"/>
          </p:cNvSpPr>
          <p:nvPr/>
        </p:nvSpPr>
        <p:spPr bwMode="auto">
          <a:xfrm>
            <a:off x="381000" y="1003300"/>
            <a:ext cx="845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>
                <a:solidFill>
                  <a:srgbClr val="CC0000"/>
                </a:solidFill>
              </a:rPr>
              <a:t>MỞ RỘNG VỐN TỪ:   </a:t>
            </a:r>
            <a:r>
              <a:rPr lang="en-US" sz="3200" i="1">
                <a:solidFill>
                  <a:srgbClr val="CC0000"/>
                </a:solidFill>
              </a:rPr>
              <a:t>LẠC QUAN - YÊU ĐỜI 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0" y="1676400"/>
            <a:ext cx="91440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0" u="sng">
                <a:solidFill>
                  <a:srgbClr val="FFFF00"/>
                </a:solidFill>
              </a:rPr>
              <a:t>Bài 1</a:t>
            </a:r>
            <a:r>
              <a:rPr lang="en-US" sz="2800" b="0">
                <a:solidFill>
                  <a:srgbClr val="FFFF00"/>
                </a:solidFill>
              </a:rPr>
              <a:t>: </a:t>
            </a:r>
            <a:r>
              <a:rPr lang="en-US" sz="2800" b="0" i="1">
                <a:solidFill>
                  <a:srgbClr val="FFFF00"/>
                </a:solidFill>
              </a:rPr>
              <a:t>Sau </a:t>
            </a:r>
            <a:r>
              <a:rPr lang="vi-VN" sz="2800" b="0" i="1">
                <a:solidFill>
                  <a:srgbClr val="FFFF00"/>
                </a:solidFill>
              </a:rPr>
              <a:t>đ</a:t>
            </a:r>
            <a:r>
              <a:rPr lang="en-US" sz="2800" b="0" i="1">
                <a:solidFill>
                  <a:srgbClr val="FFFF00"/>
                </a:solidFill>
              </a:rPr>
              <a:t>ây là một số từ phức chứa tiếng </a:t>
            </a:r>
            <a:r>
              <a:rPr lang="en-US" sz="2800" i="1">
                <a:solidFill>
                  <a:srgbClr val="FFFF00"/>
                </a:solidFill>
              </a:rPr>
              <a:t>vui: vui ch</a:t>
            </a:r>
            <a:r>
              <a:rPr lang="vi-VN" sz="2800" i="1">
                <a:solidFill>
                  <a:srgbClr val="FFFF00"/>
                </a:solidFill>
              </a:rPr>
              <a:t>ơ</a:t>
            </a:r>
            <a:r>
              <a:rPr lang="en-US" sz="2800" i="1">
                <a:solidFill>
                  <a:srgbClr val="FFFF00"/>
                </a:solidFill>
              </a:rPr>
              <a:t>i, vui lòng, góp vui, vui mừng, vui nhộn, vui s</a:t>
            </a:r>
            <a:r>
              <a:rPr lang="vi-VN" sz="2800" i="1">
                <a:solidFill>
                  <a:srgbClr val="FFFF00"/>
                </a:solidFill>
              </a:rPr>
              <a:t>ư</a:t>
            </a:r>
            <a:r>
              <a:rPr lang="en-US" sz="2800" i="1">
                <a:solidFill>
                  <a:srgbClr val="FFFF00"/>
                </a:solidFill>
              </a:rPr>
              <a:t>ớng, vui thích, vui thú, vui tính, mua vui, vui t</a:t>
            </a:r>
            <a:r>
              <a:rPr lang="vi-VN" sz="2800" i="1">
                <a:solidFill>
                  <a:srgbClr val="FFFF00"/>
                </a:solidFill>
              </a:rPr>
              <a:t>ươ</a:t>
            </a:r>
            <a:r>
              <a:rPr lang="en-US" sz="2800" i="1">
                <a:solidFill>
                  <a:srgbClr val="FFFF00"/>
                </a:solidFill>
              </a:rPr>
              <a:t>i, vui vẻ, vui vui.</a:t>
            </a:r>
            <a:r>
              <a:rPr lang="en-US" sz="2800" b="0" i="1">
                <a:solidFill>
                  <a:srgbClr val="FFFF00"/>
                </a:solidFill>
              </a:rPr>
              <a:t> Hãy xếp các từ ấy vào bốn nhóm sau: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0" y="34290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FFFF00"/>
                </a:solidFill>
              </a:rPr>
              <a:t>a) Từ chỉ hoạt </a:t>
            </a:r>
            <a:r>
              <a:rPr lang="vi-VN" sz="2800" b="0">
                <a:solidFill>
                  <a:srgbClr val="FFFF00"/>
                </a:solidFill>
              </a:rPr>
              <a:t>đ</a:t>
            </a:r>
            <a:r>
              <a:rPr lang="en-US" sz="2800" b="0">
                <a:solidFill>
                  <a:srgbClr val="FFFF00"/>
                </a:solidFill>
              </a:rPr>
              <a:t>ộng.                                        M: vui ch</a:t>
            </a:r>
            <a:r>
              <a:rPr lang="vi-VN" sz="2800" b="0">
                <a:solidFill>
                  <a:srgbClr val="FFFF00"/>
                </a:solidFill>
              </a:rPr>
              <a:t>ơ</a:t>
            </a:r>
            <a:r>
              <a:rPr lang="en-US" sz="2800" b="0">
                <a:solidFill>
                  <a:srgbClr val="FFFF00"/>
                </a:solidFill>
              </a:rPr>
              <a:t>i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0" y="4214813"/>
            <a:ext cx="9144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FFFF00"/>
                </a:solidFill>
              </a:rPr>
              <a:t>b) Từ chỉ cảm giác.                                          M: vui thích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0" y="50292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FFFF00"/>
                </a:solidFill>
              </a:rPr>
              <a:t>c) Từ chỉ tính tình.                                            M: vui tính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0" y="5800725"/>
            <a:ext cx="8839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FFFF00"/>
                </a:solidFill>
              </a:rPr>
              <a:t>d) Từ vừa chỉ tính tình vừa chỉ cảm giác.         M: vui vẻ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304800" y="3829050"/>
            <a:ext cx="518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000099"/>
                </a:solidFill>
              </a:rPr>
              <a:t>vui ch</a:t>
            </a:r>
            <a:r>
              <a:rPr lang="vi-VN" sz="2800" b="0">
                <a:solidFill>
                  <a:srgbClr val="000099"/>
                </a:solidFill>
              </a:rPr>
              <a:t>ơ</a:t>
            </a:r>
            <a:r>
              <a:rPr lang="en-US" sz="2800" b="0">
                <a:solidFill>
                  <a:srgbClr val="000099"/>
                </a:solidFill>
              </a:rPr>
              <a:t>i, góp vui, mua vui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304800" y="459105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000099"/>
                </a:solidFill>
              </a:rPr>
              <a:t>vui thích,vui lòng, vui s</a:t>
            </a:r>
            <a:r>
              <a:rPr lang="vi-VN" sz="2800" b="0">
                <a:solidFill>
                  <a:srgbClr val="000099"/>
                </a:solidFill>
              </a:rPr>
              <a:t>ư</a:t>
            </a:r>
            <a:r>
              <a:rPr lang="en-US" sz="2800" b="0">
                <a:solidFill>
                  <a:srgbClr val="000099"/>
                </a:solidFill>
              </a:rPr>
              <a:t>ớng, vui mừng, vui thú, vui vui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304800" y="5410200"/>
            <a:ext cx="601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000099"/>
                </a:solidFill>
              </a:rPr>
              <a:t>vui tính, vui nhộn, vui t</a:t>
            </a:r>
            <a:r>
              <a:rPr lang="vi-VN" sz="2800" b="0">
                <a:solidFill>
                  <a:srgbClr val="000099"/>
                </a:solidFill>
              </a:rPr>
              <a:t>ươ</a:t>
            </a:r>
            <a:r>
              <a:rPr lang="en-US" sz="2800" b="0">
                <a:solidFill>
                  <a:srgbClr val="000099"/>
                </a:solidFill>
              </a:rPr>
              <a:t>i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304800" y="6200775"/>
            <a:ext cx="533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000099"/>
                </a:solidFill>
              </a:rPr>
              <a:t>vui vẻ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/>
      <p:bldP spid="5132" grpId="0"/>
      <p:bldP spid="5133" grpId="0"/>
      <p:bldP spid="5134" grpId="0"/>
      <p:bldP spid="5135" grpId="0"/>
      <p:bldP spid="5136" grpId="0"/>
      <p:bldP spid="5137" grpId="0"/>
      <p:bldP spid="5138" grpId="0"/>
      <p:bldP spid="51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0" y="4441825"/>
            <a:ext cx="8915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0" u="sng">
                <a:solidFill>
                  <a:srgbClr val="FFFF00"/>
                </a:solidFill>
              </a:rPr>
              <a:t>Bài 2:</a:t>
            </a:r>
            <a:r>
              <a:rPr lang="en-US" sz="2800" b="0">
                <a:solidFill>
                  <a:srgbClr val="FFFF00"/>
                </a:solidFill>
              </a:rPr>
              <a:t> </a:t>
            </a:r>
            <a:r>
              <a:rPr lang="en-US" sz="2800" b="0" i="1">
                <a:solidFill>
                  <a:srgbClr val="FFFF00"/>
                </a:solidFill>
              </a:rPr>
              <a:t>Từ mỗi nhóm trên, chọn ra một từ </a:t>
            </a:r>
            <a:r>
              <a:rPr lang="vi-VN" sz="2800" b="0" i="1">
                <a:solidFill>
                  <a:srgbClr val="FFFF00"/>
                </a:solidFill>
              </a:rPr>
              <a:t>đ</a:t>
            </a:r>
            <a:r>
              <a:rPr lang="en-US" sz="2800" b="0" i="1">
                <a:solidFill>
                  <a:srgbClr val="FFFF00"/>
                </a:solidFill>
              </a:rPr>
              <a:t>ặt câu với từ </a:t>
            </a:r>
            <a:r>
              <a:rPr lang="vi-VN" sz="2800" b="0" i="1">
                <a:solidFill>
                  <a:srgbClr val="FFFF00"/>
                </a:solidFill>
              </a:rPr>
              <a:t>đ</a:t>
            </a:r>
            <a:r>
              <a:rPr lang="en-US" sz="2800" b="0" i="1">
                <a:solidFill>
                  <a:srgbClr val="FFFF00"/>
                </a:solidFill>
              </a:rPr>
              <a:t>ó</a:t>
            </a:r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0" y="1733550"/>
            <a:ext cx="845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FFFF00"/>
                </a:solidFill>
              </a:rPr>
              <a:t>a) Từ chỉ hoạt </a:t>
            </a:r>
            <a:r>
              <a:rPr lang="vi-VN" sz="2800" b="0">
                <a:solidFill>
                  <a:srgbClr val="FFFF00"/>
                </a:solidFill>
              </a:rPr>
              <a:t>đ</a:t>
            </a:r>
            <a:r>
              <a:rPr lang="en-US" sz="2800" b="0">
                <a:solidFill>
                  <a:srgbClr val="FFFF00"/>
                </a:solidFill>
              </a:rPr>
              <a:t>ộng:</a:t>
            </a:r>
            <a:r>
              <a:rPr lang="en-US" sz="2800" b="0"/>
              <a:t> </a:t>
            </a:r>
            <a:r>
              <a:rPr lang="en-US" sz="2800" b="0">
                <a:solidFill>
                  <a:srgbClr val="000099"/>
                </a:solidFill>
              </a:rPr>
              <a:t>vui ch</a:t>
            </a:r>
            <a:r>
              <a:rPr lang="vi-VN" sz="2800" b="0">
                <a:solidFill>
                  <a:srgbClr val="000099"/>
                </a:solidFill>
              </a:rPr>
              <a:t>ơ</a:t>
            </a:r>
            <a:r>
              <a:rPr lang="en-US" sz="2800" b="0">
                <a:solidFill>
                  <a:srgbClr val="000099"/>
                </a:solidFill>
              </a:rPr>
              <a:t>i, góp vui, mua vui                                   </a:t>
            </a:r>
          </a:p>
        </p:txBody>
      </p:sp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0" y="2392363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0">
                <a:solidFill>
                  <a:srgbClr val="FFFF00"/>
                </a:solidFill>
              </a:rPr>
              <a:t>b) Từ chỉ cảm giác:</a:t>
            </a:r>
            <a:r>
              <a:rPr lang="en-US" sz="2800" b="0"/>
              <a:t> </a:t>
            </a:r>
            <a:r>
              <a:rPr lang="en-US" sz="2800" b="0">
                <a:solidFill>
                  <a:srgbClr val="000099"/>
                </a:solidFill>
              </a:rPr>
              <a:t>vui thích,vui lòng, vui s</a:t>
            </a:r>
            <a:r>
              <a:rPr lang="vi-VN" sz="2800" b="0">
                <a:solidFill>
                  <a:srgbClr val="000099"/>
                </a:solidFill>
              </a:rPr>
              <a:t>ư</a:t>
            </a:r>
            <a:r>
              <a:rPr lang="en-US" sz="2800" b="0">
                <a:solidFill>
                  <a:srgbClr val="000099"/>
                </a:solidFill>
              </a:rPr>
              <a:t>ớng, vui mừng, vui thú, vui vui</a:t>
            </a:r>
            <a:r>
              <a:rPr lang="en-US" sz="2800" b="0"/>
              <a:t>                                         </a:t>
            </a:r>
          </a:p>
        </p:txBody>
      </p:sp>
      <p:sp>
        <p:nvSpPr>
          <p:cNvPr id="6149" name="Text Box 8"/>
          <p:cNvSpPr txBox="1">
            <a:spLocks noChangeArrowheads="1"/>
          </p:cNvSpPr>
          <p:nvPr/>
        </p:nvSpPr>
        <p:spPr bwMode="auto">
          <a:xfrm>
            <a:off x="0" y="3897313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FFFF00"/>
                </a:solidFill>
              </a:rPr>
              <a:t>d) Từ vừa chỉ tính tình vừa chỉ cảm giác:</a:t>
            </a:r>
            <a:r>
              <a:rPr lang="en-US" sz="2800" b="0"/>
              <a:t>  </a:t>
            </a:r>
            <a:r>
              <a:rPr lang="en-US" sz="2800" b="0">
                <a:solidFill>
                  <a:srgbClr val="000099"/>
                </a:solidFill>
              </a:rPr>
              <a:t>vui vẻ</a:t>
            </a:r>
          </a:p>
        </p:txBody>
      </p:sp>
      <p:sp>
        <p:nvSpPr>
          <p:cNvPr id="6150" name="Text Box 9"/>
          <p:cNvSpPr txBox="1">
            <a:spLocks noChangeArrowheads="1"/>
          </p:cNvSpPr>
          <p:nvPr/>
        </p:nvSpPr>
        <p:spPr bwMode="auto">
          <a:xfrm>
            <a:off x="0" y="33416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FFFF00"/>
                </a:solidFill>
              </a:rPr>
              <a:t>c) Từ chỉ tính tình:</a:t>
            </a:r>
            <a:r>
              <a:rPr lang="en-US" sz="2800" b="0"/>
              <a:t> </a:t>
            </a:r>
            <a:r>
              <a:rPr lang="en-US" sz="2800" b="0">
                <a:solidFill>
                  <a:srgbClr val="000099"/>
                </a:solidFill>
              </a:rPr>
              <a:t>vui tính, vui nhộn, vui t</a:t>
            </a:r>
            <a:r>
              <a:rPr lang="vi-VN" sz="2800" b="0">
                <a:solidFill>
                  <a:srgbClr val="000099"/>
                </a:solidFill>
              </a:rPr>
              <a:t>ươ</a:t>
            </a:r>
            <a:r>
              <a:rPr lang="en-US" sz="2800" b="0">
                <a:solidFill>
                  <a:srgbClr val="000099"/>
                </a:solidFill>
              </a:rPr>
              <a:t>i</a:t>
            </a:r>
          </a:p>
        </p:txBody>
      </p:sp>
      <p:sp>
        <p:nvSpPr>
          <p:cNvPr id="6151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3352800" y="457200"/>
            <a:ext cx="3276600" cy="5334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rgbClr val="CC0000"/>
                </a:solidFill>
              </a:rPr>
              <a:t>Luyện từ và câu </a:t>
            </a:r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381000" y="1003300"/>
            <a:ext cx="845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20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MỞ RỘNG VỐN TỪ:   </a:t>
            </a:r>
            <a:r>
              <a:rPr lang="en-US" sz="3200" i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LẠC QUAN - YÊU ĐỜI</a:t>
            </a:r>
            <a:r>
              <a:rPr lang="en-US" sz="3200" i="1">
                <a:solidFill>
                  <a:srgbClr val="CC0000"/>
                </a:solidFill>
                <a:latin typeface="Arial"/>
              </a:rPr>
              <a:t> 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1219200" y="5334000"/>
            <a:ext cx="586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0000FF"/>
                </a:solidFill>
              </a:rPr>
              <a:t>- Em rất </a:t>
            </a:r>
            <a:r>
              <a:rPr lang="en-US" sz="2800" b="0" u="sng">
                <a:solidFill>
                  <a:srgbClr val="0000FF"/>
                </a:solidFill>
              </a:rPr>
              <a:t>vui s</a:t>
            </a:r>
            <a:r>
              <a:rPr lang="vi-VN" sz="2800" b="0" u="sng">
                <a:solidFill>
                  <a:srgbClr val="0000FF"/>
                </a:solidFill>
              </a:rPr>
              <a:t>ư</a:t>
            </a:r>
            <a:r>
              <a:rPr lang="en-US" sz="2800" b="0" u="sng">
                <a:solidFill>
                  <a:srgbClr val="0000FF"/>
                </a:solidFill>
              </a:rPr>
              <a:t>ớng</a:t>
            </a:r>
            <a:r>
              <a:rPr lang="en-US" sz="2800" b="0">
                <a:solidFill>
                  <a:srgbClr val="0000FF"/>
                </a:solidFill>
              </a:rPr>
              <a:t> khi </a:t>
            </a:r>
            <a:r>
              <a:rPr lang="vi-VN" sz="2800" b="0">
                <a:solidFill>
                  <a:srgbClr val="0000FF"/>
                </a:solidFill>
              </a:rPr>
              <a:t>đ</a:t>
            </a:r>
            <a:r>
              <a:rPr lang="en-US" sz="2800" b="0">
                <a:solidFill>
                  <a:srgbClr val="0000FF"/>
                </a:solidFill>
              </a:rPr>
              <a:t>ạt </a:t>
            </a:r>
            <a:r>
              <a:rPr lang="vi-VN" sz="2800" b="0">
                <a:solidFill>
                  <a:srgbClr val="0000FF"/>
                </a:solidFill>
              </a:rPr>
              <a:t>đ</a:t>
            </a:r>
            <a:r>
              <a:rPr lang="en-US" sz="2800" b="0">
                <a:solidFill>
                  <a:srgbClr val="0000FF"/>
                </a:solidFill>
              </a:rPr>
              <a:t>iểm tốt.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1231900" y="5867400"/>
            <a:ext cx="6235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0000FF"/>
                </a:solidFill>
              </a:rPr>
              <a:t>- Trong lớp em, bạn nào cũng </a:t>
            </a:r>
            <a:r>
              <a:rPr lang="en-US" sz="2800" b="0" u="sng">
                <a:solidFill>
                  <a:srgbClr val="0000FF"/>
                </a:solidFill>
              </a:rPr>
              <a:t>vui vẻ</a:t>
            </a:r>
            <a:r>
              <a:rPr lang="en-US" sz="2800" b="0">
                <a:solidFill>
                  <a:srgbClr val="0000FF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60" grpId="0"/>
      <p:bldP spid="61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0" y="0"/>
            <a:ext cx="891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0" u="sng">
                <a:solidFill>
                  <a:srgbClr val="FFFF00"/>
                </a:solidFill>
              </a:rPr>
              <a:t>Bài 3:</a:t>
            </a:r>
            <a:r>
              <a:rPr lang="en-US" sz="2400" b="0">
                <a:solidFill>
                  <a:srgbClr val="FFFF00"/>
                </a:solidFill>
              </a:rPr>
              <a:t> </a:t>
            </a:r>
            <a:r>
              <a:rPr lang="en-US" sz="2400" b="0" i="1">
                <a:solidFill>
                  <a:srgbClr val="FFFF00"/>
                </a:solidFill>
              </a:rPr>
              <a:t>Thi tìm các từ miêu tả tiếng c</a:t>
            </a:r>
            <a:r>
              <a:rPr lang="vi-VN" sz="2400" b="0" i="1">
                <a:solidFill>
                  <a:srgbClr val="FFFF00"/>
                </a:solidFill>
              </a:rPr>
              <a:t>ư</a:t>
            </a:r>
            <a:r>
              <a:rPr lang="en-US" sz="2400" b="0" i="1">
                <a:solidFill>
                  <a:srgbClr val="FFFF00"/>
                </a:solidFill>
              </a:rPr>
              <a:t>ời và </a:t>
            </a:r>
            <a:r>
              <a:rPr lang="vi-VN" sz="2400" b="0" i="1">
                <a:solidFill>
                  <a:srgbClr val="FFFF00"/>
                </a:solidFill>
              </a:rPr>
              <a:t>đ</a:t>
            </a:r>
            <a:r>
              <a:rPr lang="en-US" sz="2400" b="0" i="1">
                <a:solidFill>
                  <a:srgbClr val="FFFF00"/>
                </a:solidFill>
              </a:rPr>
              <a:t>ặt câu với mỗi từ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0" y="838200"/>
            <a:ext cx="891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0">
                <a:solidFill>
                  <a:srgbClr val="000099"/>
                </a:solidFill>
              </a:rPr>
              <a:t>M: - c</a:t>
            </a:r>
            <a:r>
              <a:rPr lang="vi-VN" sz="2400" b="0">
                <a:solidFill>
                  <a:srgbClr val="000099"/>
                </a:solidFill>
              </a:rPr>
              <a:t>ư</a:t>
            </a:r>
            <a:r>
              <a:rPr lang="en-US" sz="2400" b="0">
                <a:solidFill>
                  <a:srgbClr val="000099"/>
                </a:solidFill>
              </a:rPr>
              <a:t>ời khanh khách       Em bé thích chí c</a:t>
            </a:r>
            <a:r>
              <a:rPr lang="vi-VN" sz="2400" b="0">
                <a:solidFill>
                  <a:srgbClr val="000099"/>
                </a:solidFill>
              </a:rPr>
              <a:t>ư</a:t>
            </a:r>
            <a:r>
              <a:rPr lang="en-US" sz="2400" b="0">
                <a:solidFill>
                  <a:srgbClr val="000099"/>
                </a:solidFill>
              </a:rPr>
              <a:t>ời khanh khách</a:t>
            </a:r>
            <a:endParaRPr lang="en-US" sz="2400" b="0" i="1">
              <a:solidFill>
                <a:srgbClr val="000099"/>
              </a:solidFill>
            </a:endParaRP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3892550" y="1184275"/>
            <a:ext cx="381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0" y="1676400"/>
            <a:ext cx="891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0">
                <a:solidFill>
                  <a:srgbClr val="FFFF00"/>
                </a:solidFill>
              </a:rPr>
              <a:t>     </a:t>
            </a:r>
            <a:r>
              <a:rPr lang="en-US" sz="2400" b="0">
                <a:solidFill>
                  <a:srgbClr val="000099"/>
                </a:solidFill>
              </a:rPr>
              <a:t>- C</a:t>
            </a:r>
            <a:r>
              <a:rPr lang="vi-VN" sz="2400" b="0">
                <a:solidFill>
                  <a:srgbClr val="000099"/>
                </a:solidFill>
              </a:rPr>
              <a:t>ư</a:t>
            </a:r>
            <a:r>
              <a:rPr lang="en-US" sz="2400" b="0">
                <a:solidFill>
                  <a:srgbClr val="000099"/>
                </a:solidFill>
              </a:rPr>
              <a:t>ời rúc rích          Mấy bạn c</a:t>
            </a:r>
            <a:r>
              <a:rPr lang="vi-VN" sz="2400" b="0">
                <a:solidFill>
                  <a:srgbClr val="000099"/>
                </a:solidFill>
              </a:rPr>
              <a:t>ư</a:t>
            </a:r>
            <a:r>
              <a:rPr lang="en-US" sz="2400" b="0">
                <a:solidFill>
                  <a:srgbClr val="000099"/>
                </a:solidFill>
              </a:rPr>
              <a:t>ời rúc rích, có vẻ thú vị lắm</a:t>
            </a:r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3109913" y="2011363"/>
            <a:ext cx="457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 rot="-245045">
            <a:off x="304800" y="2362200"/>
            <a:ext cx="4419600" cy="1828800"/>
            <a:chOff x="912" y="336"/>
            <a:chExt cx="4512" cy="1488"/>
          </a:xfrm>
        </p:grpSpPr>
        <p:sp>
          <p:nvSpPr>
            <p:cNvPr id="7186" name="AutoShape 10"/>
            <p:cNvSpPr>
              <a:spLocks noChangeArrowheads="1"/>
            </p:cNvSpPr>
            <p:nvPr/>
          </p:nvSpPr>
          <p:spPr bwMode="auto">
            <a:xfrm>
              <a:off x="912" y="336"/>
              <a:ext cx="4512" cy="1488"/>
            </a:xfrm>
            <a:prstGeom prst="cloudCallout">
              <a:avLst>
                <a:gd name="adj1" fmla="val -43750"/>
                <a:gd name="adj2" fmla="val 70028"/>
              </a:avLst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sz="4000" b="0"/>
            </a:p>
          </p:txBody>
        </p:sp>
        <p:sp>
          <p:nvSpPr>
            <p:cNvPr id="7187" name="Text Box 11"/>
            <p:cNvSpPr txBox="1">
              <a:spLocks noChangeArrowheads="1"/>
            </p:cNvSpPr>
            <p:nvPr/>
          </p:nvSpPr>
          <p:spPr bwMode="auto">
            <a:xfrm>
              <a:off x="1489" y="551"/>
              <a:ext cx="3216" cy="4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2800" b="0">
                <a:solidFill>
                  <a:srgbClr val="FF0066"/>
                </a:solidFill>
              </a:endParaRPr>
            </a:p>
          </p:txBody>
        </p:sp>
      </p:grpSp>
      <p:grpSp>
        <p:nvGrpSpPr>
          <p:cNvPr id="3" name="Group 94"/>
          <p:cNvGrpSpPr>
            <a:grpSpLocks/>
          </p:cNvGrpSpPr>
          <p:nvPr/>
        </p:nvGrpSpPr>
        <p:grpSpPr bwMode="auto">
          <a:xfrm>
            <a:off x="0" y="4586288"/>
            <a:ext cx="1116013" cy="950912"/>
            <a:chOff x="48" y="2889"/>
            <a:chExt cx="703" cy="599"/>
          </a:xfrm>
        </p:grpSpPr>
        <p:sp>
          <p:nvSpPr>
            <p:cNvPr id="7184" name="AutoShape 13"/>
            <p:cNvSpPr>
              <a:spLocks noChangeArrowheads="1"/>
            </p:cNvSpPr>
            <p:nvPr/>
          </p:nvSpPr>
          <p:spPr bwMode="auto">
            <a:xfrm>
              <a:off x="48" y="2889"/>
              <a:ext cx="327" cy="599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endParaRPr lang="en-US" sz="1600"/>
            </a:p>
          </p:txBody>
        </p:sp>
        <p:sp>
          <p:nvSpPr>
            <p:cNvPr id="7185" name="Text Box 14"/>
            <p:cNvSpPr txBox="1">
              <a:spLocks noChangeArrowheads="1"/>
            </p:cNvSpPr>
            <p:nvPr/>
          </p:nvSpPr>
          <p:spPr bwMode="auto">
            <a:xfrm>
              <a:off x="312" y="2984"/>
              <a:ext cx="439" cy="446"/>
            </a:xfrm>
            <a:prstGeom prst="rect">
              <a:avLst/>
            </a:prstGeom>
            <a:solidFill>
              <a:srgbClr val="FF0000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4000" b="0">
                  <a:solidFill>
                    <a:srgbClr val="000099"/>
                  </a:solidFill>
                  <a:sym typeface="Marlett" pitchFamily="2" charset="2"/>
                </a:rPr>
                <a:t></a:t>
              </a:r>
              <a:endParaRPr lang="en-US" sz="4000" b="0">
                <a:solidFill>
                  <a:srgbClr val="000099"/>
                </a:solidFill>
              </a:endParaRPr>
            </a:p>
          </p:txBody>
        </p:sp>
      </p:grp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838200" y="2667000"/>
            <a:ext cx="3276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0">
                <a:solidFill>
                  <a:srgbClr val="FF0066"/>
                </a:solidFill>
              </a:rPr>
              <a:t>Hãy tìm những từ miêu tả tiếng c</a:t>
            </a:r>
            <a:r>
              <a:rPr lang="vi-VN" sz="2400" b="0">
                <a:solidFill>
                  <a:srgbClr val="FF0066"/>
                </a:solidFill>
              </a:rPr>
              <a:t>ư</a:t>
            </a:r>
            <a:r>
              <a:rPr lang="en-US" sz="2400" b="0">
                <a:solidFill>
                  <a:srgbClr val="FF0066"/>
                </a:solidFill>
              </a:rPr>
              <a:t>ời?</a:t>
            </a:r>
            <a:endParaRPr lang="en-US" sz="2400" b="0"/>
          </a:p>
        </p:txBody>
      </p:sp>
      <p:sp>
        <p:nvSpPr>
          <p:cNvPr id="8214" name="AutoShape 22"/>
          <p:cNvSpPr>
            <a:spLocks noChangeArrowheads="1"/>
          </p:cNvSpPr>
          <p:nvPr/>
        </p:nvSpPr>
        <p:spPr bwMode="auto">
          <a:xfrm>
            <a:off x="7467600" y="2597150"/>
            <a:ext cx="1371600" cy="476250"/>
          </a:xfrm>
          <a:prstGeom prst="smileyFace">
            <a:avLst>
              <a:gd name="adj" fmla="val 4653"/>
            </a:avLst>
          </a:prstGeom>
          <a:solidFill>
            <a:srgbClr val="FF00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endParaRPr lang="en-US" sz="1600"/>
          </a:p>
        </p:txBody>
      </p:sp>
      <p:sp>
        <p:nvSpPr>
          <p:cNvPr id="8215" name="AutoShape 23"/>
          <p:cNvSpPr>
            <a:spLocks noChangeArrowheads="1"/>
          </p:cNvSpPr>
          <p:nvPr/>
        </p:nvSpPr>
        <p:spPr bwMode="auto">
          <a:xfrm>
            <a:off x="3200400" y="3262313"/>
            <a:ext cx="5943600" cy="2895600"/>
          </a:xfrm>
          <a:prstGeom prst="star16">
            <a:avLst>
              <a:gd name="adj" fmla="val 39194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800" b="0"/>
          </a:p>
        </p:txBody>
      </p:sp>
      <p:sp>
        <p:nvSpPr>
          <p:cNvPr id="8279" name="Text Box 87"/>
          <p:cNvSpPr txBox="1">
            <a:spLocks noChangeArrowheads="1"/>
          </p:cNvSpPr>
          <p:nvPr/>
        </p:nvSpPr>
        <p:spPr bwMode="auto">
          <a:xfrm>
            <a:off x="3810000" y="3816350"/>
            <a:ext cx="4724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0">
                <a:solidFill>
                  <a:srgbClr val="0000FF"/>
                </a:solidFill>
              </a:rPr>
              <a:t>ha ha, ha hả, hì hì, khúc khích, khì khì, khanh khách, khành khạch, rúc rích, sằng sặc, sặc sụa….</a:t>
            </a:r>
          </a:p>
        </p:txBody>
      </p:sp>
      <p:sp>
        <p:nvSpPr>
          <p:cNvPr id="8280" name="Text Box 88"/>
          <p:cNvSpPr txBox="1">
            <a:spLocks noChangeArrowheads="1"/>
          </p:cNvSpPr>
          <p:nvPr/>
        </p:nvSpPr>
        <p:spPr bwMode="auto">
          <a:xfrm>
            <a:off x="1143000" y="2743200"/>
            <a:ext cx="3276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>
                <a:solidFill>
                  <a:srgbClr val="FF0066"/>
                </a:solidFill>
              </a:rPr>
              <a:t>Hãy </a:t>
            </a:r>
            <a:r>
              <a:rPr lang="vi-VN" sz="2400" b="0">
                <a:solidFill>
                  <a:srgbClr val="FF0066"/>
                </a:solidFill>
              </a:rPr>
              <a:t>đ</a:t>
            </a:r>
            <a:r>
              <a:rPr lang="en-US" sz="2400" b="0">
                <a:solidFill>
                  <a:srgbClr val="FF0066"/>
                </a:solidFill>
              </a:rPr>
              <a:t>ặt câu có từ miêu tả tiếng c</a:t>
            </a:r>
            <a:r>
              <a:rPr lang="vi-VN" sz="2400" b="0">
                <a:solidFill>
                  <a:srgbClr val="FF0066"/>
                </a:solidFill>
              </a:rPr>
              <a:t>ư</a:t>
            </a:r>
            <a:r>
              <a:rPr lang="en-US" sz="2400" b="0">
                <a:solidFill>
                  <a:srgbClr val="FF0066"/>
                </a:solidFill>
              </a:rPr>
              <a:t>ời?</a:t>
            </a:r>
          </a:p>
        </p:txBody>
      </p:sp>
      <p:sp>
        <p:nvSpPr>
          <p:cNvPr id="8282" name="Text Box 90"/>
          <p:cNvSpPr txBox="1">
            <a:spLocks noChangeArrowheads="1"/>
          </p:cNvSpPr>
          <p:nvPr/>
        </p:nvSpPr>
        <p:spPr bwMode="auto">
          <a:xfrm>
            <a:off x="1295400" y="5943600"/>
            <a:ext cx="480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>
                <a:solidFill>
                  <a:srgbClr val="FFFF00"/>
                </a:solidFill>
              </a:rPr>
              <a:t>- Mấy bạn nữ  </a:t>
            </a:r>
            <a:r>
              <a:rPr lang="en-US" sz="2400" b="0" u="sng">
                <a:solidFill>
                  <a:srgbClr val="FFFF00"/>
                </a:solidFill>
              </a:rPr>
              <a:t>rúc rích</a:t>
            </a:r>
            <a:r>
              <a:rPr lang="en-US" sz="2400" b="0">
                <a:solidFill>
                  <a:srgbClr val="FFFF00"/>
                </a:solidFill>
              </a:rPr>
              <a:t> c</a:t>
            </a:r>
            <a:r>
              <a:rPr lang="vi-VN" sz="2400" b="0">
                <a:solidFill>
                  <a:srgbClr val="FFFF00"/>
                </a:solidFill>
              </a:rPr>
              <a:t>ư</a:t>
            </a:r>
            <a:r>
              <a:rPr lang="en-US" sz="2400" b="0">
                <a:solidFill>
                  <a:srgbClr val="FFFF00"/>
                </a:solidFill>
              </a:rPr>
              <a:t>ời.</a:t>
            </a:r>
          </a:p>
        </p:txBody>
      </p:sp>
      <p:sp>
        <p:nvSpPr>
          <p:cNvPr id="8285" name="Text Box 93"/>
          <p:cNvSpPr txBox="1">
            <a:spLocks noChangeArrowheads="1"/>
          </p:cNvSpPr>
          <p:nvPr/>
        </p:nvSpPr>
        <p:spPr bwMode="auto">
          <a:xfrm>
            <a:off x="1281113" y="6338888"/>
            <a:ext cx="7391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>
                <a:solidFill>
                  <a:srgbClr val="FFFF00"/>
                </a:solidFill>
              </a:rPr>
              <a:t>- Cả lớp c</a:t>
            </a:r>
            <a:r>
              <a:rPr lang="vi-VN" sz="2400" b="0">
                <a:solidFill>
                  <a:srgbClr val="FFFF00"/>
                </a:solidFill>
              </a:rPr>
              <a:t>ư</a:t>
            </a:r>
            <a:r>
              <a:rPr lang="en-US" sz="2400" b="0">
                <a:solidFill>
                  <a:srgbClr val="FFFF00"/>
                </a:solidFill>
              </a:rPr>
              <a:t>ời </a:t>
            </a:r>
            <a:r>
              <a:rPr lang="en-US" sz="2400" b="0" u="sng">
                <a:solidFill>
                  <a:srgbClr val="FFFF00"/>
                </a:solidFill>
              </a:rPr>
              <a:t>sặc sụa</a:t>
            </a:r>
            <a:r>
              <a:rPr lang="en-US" sz="2400" b="0">
                <a:solidFill>
                  <a:srgbClr val="FFFF00"/>
                </a:solidFill>
              </a:rPr>
              <a:t> khi nghe kể chuyện hài.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3" dur="2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  <p:bldP spid="8198" grpId="0" animBg="1"/>
      <p:bldP spid="8199" grpId="0"/>
      <p:bldP spid="8200" grpId="0" animBg="1"/>
      <p:bldP spid="8212" grpId="0"/>
      <p:bldP spid="8214" grpId="0" animBg="1"/>
      <p:bldP spid="8215" grpId="0" animBg="1"/>
      <p:bldP spid="8279" grpId="0"/>
      <p:bldP spid="8280" grpId="0"/>
      <p:bldP spid="8282" grpId="0"/>
      <p:bldP spid="828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381000" y="1003300"/>
            <a:ext cx="845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>
                <a:solidFill>
                  <a:srgbClr val="CC0000"/>
                </a:solidFill>
              </a:rPr>
              <a:t>MỞ RỘNG VỐN TỪ:   </a:t>
            </a:r>
            <a:r>
              <a:rPr lang="en-US" sz="3200" i="1">
                <a:solidFill>
                  <a:srgbClr val="CC0000"/>
                </a:solidFill>
              </a:rPr>
              <a:t>LẠC QUAN - YÊU ĐỜI </a:t>
            </a:r>
          </a:p>
        </p:txBody>
      </p:sp>
      <p:sp>
        <p:nvSpPr>
          <p:cNvPr id="819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352800" y="457200"/>
            <a:ext cx="3276600" cy="5334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rgbClr val="CC0000"/>
                </a:solidFill>
              </a:rPr>
              <a:t>Luyện từ và câu</a:t>
            </a:r>
            <a:r>
              <a:rPr lang="en-US" smtClean="0"/>
              <a:t> </a:t>
            </a:r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1143000" y="1981200"/>
            <a:ext cx="6400800" cy="2514600"/>
          </a:xfrm>
          <a:prstGeom prst="star24">
            <a:avLst>
              <a:gd name="adj" fmla="val 375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533400" y="4800600"/>
            <a:ext cx="8229600" cy="2057400"/>
          </a:xfrm>
          <a:prstGeom prst="doubleWave">
            <a:avLst>
              <a:gd name="adj1" fmla="val 6500"/>
              <a:gd name="adj2" fmla="val 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981200" y="2743200"/>
            <a:ext cx="4724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</a:rPr>
              <a:t>Hãy nhắc lại nghĩa của từ “lạc quan”, “yêu </a:t>
            </a:r>
            <a:r>
              <a:rPr lang="vi-VN" sz="2800">
                <a:solidFill>
                  <a:srgbClr val="FFFF00"/>
                </a:solidFill>
              </a:rPr>
              <a:t>đ</a:t>
            </a:r>
            <a:r>
              <a:rPr lang="en-US" sz="2800">
                <a:solidFill>
                  <a:srgbClr val="FFFF00"/>
                </a:solidFill>
              </a:rPr>
              <a:t>ời”?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609600" y="5181600"/>
            <a:ext cx="8001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u="sng">
                <a:solidFill>
                  <a:srgbClr val="FF0066"/>
                </a:solidFill>
              </a:rPr>
              <a:t>Lạc quan</a:t>
            </a:r>
            <a:r>
              <a:rPr lang="en-US" sz="2800">
                <a:solidFill>
                  <a:srgbClr val="FF0066"/>
                </a:solidFill>
              </a:rPr>
              <a:t> là có cách nhìn, thái </a:t>
            </a:r>
            <a:r>
              <a:rPr lang="vi-VN" sz="2800">
                <a:solidFill>
                  <a:srgbClr val="FF0066"/>
                </a:solidFill>
              </a:rPr>
              <a:t>đ</a:t>
            </a:r>
            <a:r>
              <a:rPr lang="en-US" sz="2800">
                <a:solidFill>
                  <a:srgbClr val="FF0066"/>
                </a:solidFill>
              </a:rPr>
              <a:t>ộ tin t</a:t>
            </a:r>
            <a:r>
              <a:rPr lang="vi-VN" sz="2800">
                <a:solidFill>
                  <a:srgbClr val="FF0066"/>
                </a:solidFill>
              </a:rPr>
              <a:t>ư</a:t>
            </a:r>
            <a:r>
              <a:rPr lang="en-US" sz="2800">
                <a:solidFill>
                  <a:srgbClr val="FF0066"/>
                </a:solidFill>
              </a:rPr>
              <a:t>ởng ở t</a:t>
            </a:r>
            <a:r>
              <a:rPr lang="vi-VN" sz="2800">
                <a:solidFill>
                  <a:srgbClr val="FF0066"/>
                </a:solidFill>
              </a:rPr>
              <a:t>ươ</a:t>
            </a:r>
            <a:r>
              <a:rPr lang="en-US" sz="2800">
                <a:solidFill>
                  <a:srgbClr val="FF0066"/>
                </a:solidFill>
              </a:rPr>
              <a:t>ng lai tốt </a:t>
            </a:r>
            <a:r>
              <a:rPr lang="vi-VN" sz="2800">
                <a:solidFill>
                  <a:srgbClr val="FF0066"/>
                </a:solidFill>
              </a:rPr>
              <a:t>đ</a:t>
            </a:r>
            <a:r>
              <a:rPr lang="en-US" sz="2800">
                <a:solidFill>
                  <a:srgbClr val="FF0066"/>
                </a:solidFill>
              </a:rPr>
              <a:t>ẹp, có nhiều triển vọng; </a:t>
            </a:r>
            <a:r>
              <a:rPr lang="en-US" sz="2800" u="sng">
                <a:solidFill>
                  <a:srgbClr val="FF0066"/>
                </a:solidFill>
              </a:rPr>
              <a:t>yêu </a:t>
            </a:r>
            <a:r>
              <a:rPr lang="vi-VN" sz="2800" u="sng">
                <a:solidFill>
                  <a:srgbClr val="FF0066"/>
                </a:solidFill>
              </a:rPr>
              <a:t>đ</a:t>
            </a:r>
            <a:r>
              <a:rPr lang="en-US" sz="2800" u="sng">
                <a:solidFill>
                  <a:srgbClr val="FF0066"/>
                </a:solidFill>
              </a:rPr>
              <a:t>ời</a:t>
            </a:r>
            <a:r>
              <a:rPr lang="en-US" sz="2800">
                <a:solidFill>
                  <a:srgbClr val="FF0066"/>
                </a:solidFill>
              </a:rPr>
              <a:t>  có nghĩa là yêu cuộc sống.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8" grpId="0" animBg="1"/>
      <p:bldP spid="17419" grpId="0" animBg="1"/>
      <p:bldP spid="17420" grpId="0"/>
      <p:bldP spid="174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41" name="Object 9"/>
          <p:cNvGraphicFramePr>
            <a:graphicFrameLocks noGrp="1" noChangeAspect="1"/>
          </p:cNvGraphicFramePr>
          <p:nvPr>
            <p:ph/>
          </p:nvPr>
        </p:nvGraphicFramePr>
        <p:xfrm>
          <a:off x="4111625" y="0"/>
          <a:ext cx="5032375" cy="287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" r:id="rId3" imgW="5032375" imgH="2876550" progId="MS_ClipArt_Gallery.2">
                  <p:embed/>
                </p:oleObj>
              </mc:Choice>
              <mc:Fallback>
                <p:oleObj name="Clip" r:id="rId3" imgW="5032375" imgH="2876550" progId="MS_ClipArt_Gallery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1625" y="0"/>
                        <a:ext cx="5032375" cy="287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3" name="AutoShape 11"/>
          <p:cNvSpPr>
            <a:spLocks noChangeArrowheads="1"/>
          </p:cNvSpPr>
          <p:nvPr/>
        </p:nvSpPr>
        <p:spPr bwMode="auto">
          <a:xfrm rot="-2217396">
            <a:off x="304800" y="1371600"/>
            <a:ext cx="3865563" cy="6473825"/>
          </a:xfrm>
          <a:prstGeom prst="moon">
            <a:avLst>
              <a:gd name="adj" fmla="val 56481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WordArt 13"/>
          <p:cNvSpPr>
            <a:spLocks noChangeArrowheads="1" noChangeShapeType="1" noTextEdit="1"/>
          </p:cNvSpPr>
          <p:nvPr/>
        </p:nvSpPr>
        <p:spPr bwMode="auto">
          <a:xfrm>
            <a:off x="0" y="0"/>
            <a:ext cx="28194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DẶN DÒ</a:t>
            </a:r>
          </a:p>
        </p:txBody>
      </p:sp>
      <p:sp>
        <p:nvSpPr>
          <p:cNvPr id="18449" name="AutoShape 17"/>
          <p:cNvSpPr>
            <a:spLocks noChangeArrowheads="1"/>
          </p:cNvSpPr>
          <p:nvPr/>
        </p:nvSpPr>
        <p:spPr bwMode="auto">
          <a:xfrm>
            <a:off x="2362200" y="2286000"/>
            <a:ext cx="6781800" cy="3657600"/>
          </a:xfrm>
          <a:prstGeom prst="star24">
            <a:avLst>
              <a:gd name="adj" fmla="val 37500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3489325" y="3200400"/>
            <a:ext cx="4724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Về nhà học thuộc các từ thuộc chủ </a:t>
            </a:r>
            <a:r>
              <a:rPr lang="vi-VN" sz="3200">
                <a:solidFill>
                  <a:srgbClr val="FF0000"/>
                </a:solidFill>
              </a:rPr>
              <a:t>đ</a:t>
            </a:r>
            <a:r>
              <a:rPr lang="en-US" sz="3200">
                <a:solidFill>
                  <a:srgbClr val="FF0000"/>
                </a:solidFill>
              </a:rPr>
              <a:t>iểm Lạc quan - Yêu </a:t>
            </a:r>
            <a:r>
              <a:rPr lang="vi-VN" sz="3200">
                <a:solidFill>
                  <a:srgbClr val="FF0000"/>
                </a:solidFill>
              </a:rPr>
              <a:t>đ</a:t>
            </a:r>
            <a:r>
              <a:rPr lang="en-US" sz="3200">
                <a:solidFill>
                  <a:srgbClr val="FF0000"/>
                </a:solidFill>
              </a:rPr>
              <a:t>ời và chuẩn bị bài sau</a:t>
            </a:r>
          </a:p>
        </p:txBody>
      </p:sp>
      <p:sp>
        <p:nvSpPr>
          <p:cNvPr id="18452" name="WordArt 20"/>
          <p:cNvSpPr>
            <a:spLocks noChangeArrowheads="1" noChangeShapeType="1" noTextEdit="1"/>
          </p:cNvSpPr>
          <p:nvPr/>
        </p:nvSpPr>
        <p:spPr bwMode="auto">
          <a:xfrm>
            <a:off x="0" y="0"/>
            <a:ext cx="28194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DẶN DÒ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3" grpId="0" animBg="1"/>
      <p:bldP spid="18445" grpId="0" animBg="1"/>
      <p:bldP spid="18449" grpId="0" animBg="1"/>
      <p:bldP spid="18450" grpId="0"/>
      <p:bldP spid="1845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4&quot;/&gt;&lt;/object&gt;&lt;object type=&quot;3&quot; unique_id=&quot;10009&quot;&gt;&lt;property id=&quot;20148&quot; value=&quot;5&quot;/&gt;&lt;property id=&quot;20300&quot; value=&quot;Slide 7&quot;/&gt;&lt;property id=&quot;20307&quot; value=&quot;265&quot;/&gt;&lt;/object&gt;&lt;/object&gt;&lt;object type=&quot;8&quot; unique_id=&quot;1001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6">
      <a:dk1>
        <a:srgbClr val="005A58"/>
      </a:dk1>
      <a:lt1>
        <a:srgbClr val="FFFFFF"/>
      </a:lt1>
      <a:dk2>
        <a:srgbClr val="008080"/>
      </a:dk2>
      <a:lt2>
        <a:srgbClr val="FFFF99"/>
      </a:lt2>
      <a:accent1>
        <a:srgbClr val="006462"/>
      </a:accent1>
      <a:accent2>
        <a:srgbClr val="6D6FC7"/>
      </a:accent2>
      <a:accent3>
        <a:srgbClr val="AAC0C0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635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Marlett</vt:lpstr>
      <vt:lpstr>Default Design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0962422757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HOANG Y</dc:creator>
  <cp:lastModifiedBy>Microsoft account</cp:lastModifiedBy>
  <cp:revision>18</cp:revision>
  <dcterms:created xsi:type="dcterms:W3CDTF">2009-04-13T06:18:36Z</dcterms:created>
  <dcterms:modified xsi:type="dcterms:W3CDTF">2022-05-10T16:19:40Z</dcterms:modified>
</cp:coreProperties>
</file>