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8" r:id="rId6"/>
    <p:sldId id="275" r:id="rId7"/>
    <p:sldId id="266" r:id="rId8"/>
    <p:sldId id="276" r:id="rId9"/>
    <p:sldId id="289" r:id="rId10"/>
    <p:sldId id="277" r:id="rId11"/>
    <p:sldId id="278" r:id="rId12"/>
    <p:sldId id="267" r:id="rId13"/>
    <p:sldId id="279" r:id="rId14"/>
    <p:sldId id="268" r:id="rId15"/>
    <p:sldId id="281" r:id="rId16"/>
    <p:sldId id="269" r:id="rId17"/>
    <p:sldId id="282" r:id="rId18"/>
    <p:sldId id="270" r:id="rId19"/>
    <p:sldId id="283" r:id="rId20"/>
    <p:sldId id="271" r:id="rId21"/>
    <p:sldId id="284" r:id="rId22"/>
    <p:sldId id="285" r:id="rId23"/>
    <p:sldId id="272" r:id="rId24"/>
    <p:sldId id="286" r:id="rId25"/>
    <p:sldId id="273" r:id="rId26"/>
    <p:sldId id="287" r:id="rId27"/>
    <p:sldId id="274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rial-Rounded" panose="020B0604020202020204" charset="0"/>
      <p:regular r:id="rId34"/>
    </p:embeddedFont>
    <p:embeddedFont>
      <p:font typeface="DFPOP1-W9" panose="020B0604020202020204" charset="-128"/>
      <p:regular r:id="rId35"/>
    </p:embeddedFont>
    <p:embeddedFont>
      <p:font typeface="HL Hoctro" panose="02000000000000000000" pitchFamily="2" charset="0"/>
      <p:regular r:id="rId36"/>
    </p:embeddedFont>
    <p:embeddedFont>
      <p:font typeface="宋体" panose="02010600030101010101" pitchFamily="2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89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75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72592" y="2783096"/>
            <a:ext cx="4917644" cy="706389"/>
            <a:chOff x="2236549" y="2727523"/>
            <a:chExt cx="4917644" cy="706389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37744" y="274657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BIẾN CẢ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36549" y="27431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90121" y="47049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3921" y="47049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28196" y="48198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Shape 672"/>
          <p:cNvPicPr/>
          <p:nvPr/>
        </p:nvPicPr>
        <p:blipFill>
          <a:blip r:embed="rId2"/>
          <a:stretch/>
        </p:blipFill>
        <p:spPr>
          <a:xfrm>
            <a:off x="1331912" y="1474529"/>
            <a:ext cx="6480175" cy="289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39016" y="583012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51887" y="1799757"/>
            <a:ext cx="5829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4141333" y="1743820"/>
            <a:ext cx="1468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4104262" y="1738890"/>
            <a:ext cx="46980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ượt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09601" y="1087238"/>
            <a:ext cx="828675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8854" y="96491"/>
            <a:ext cx="8725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9602" y="1095261"/>
            <a:ext cx="2085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61600" y="2489979"/>
            <a:ext cx="90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a.Ít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935334" y="1087236"/>
            <a:ext cx="152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ay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132614" y="255154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572000" y="1122741"/>
            <a:ext cx="1594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376092" y="1119969"/>
            <a:ext cx="1187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7424875" y="1095261"/>
            <a:ext cx="1481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8854" y="3595698"/>
            <a:ext cx="8358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24875" y="3584892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5954E-6 L 0.28629 0.282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6" y="14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479E-7 L 0.72049 0.502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5" grpId="1"/>
      <p:bldP spid="6" grpId="0"/>
      <p:bldP spid="9" grpId="0"/>
      <p:bldP spid="9" grpId="1"/>
      <p:bldP spid="10" grpId="0"/>
      <p:bldP spid="10" grpId="1"/>
      <p:bldP spid="11" grpId="0"/>
      <p:bldP spid="12" grpId="0"/>
      <p:bldP spid="13" grpId="0"/>
      <p:bldP spid="14" grpId="0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28154" y="189252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dùng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pic>
        <p:nvPicPr>
          <p:cNvPr id="5" name="Picutre 676"/>
          <p:cNvPicPr/>
          <p:nvPr/>
        </p:nvPicPr>
        <p:blipFill rotWithShape="1">
          <a:blip r:embed="rId2"/>
          <a:srcRect l="2382" b="8932"/>
          <a:stretch/>
        </p:blipFill>
        <p:spPr bwMode="auto">
          <a:xfrm>
            <a:off x="1839912" y="1857374"/>
            <a:ext cx="5464175" cy="2962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55805" y="1224279"/>
            <a:ext cx="67220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	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 	 bay   	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148079"/>
            <a:ext cx="7418387" cy="399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2845538" y="1864736"/>
            <a:ext cx="507262" cy="31561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3274163" y="1536440"/>
            <a:ext cx="545362" cy="32829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840118"/>
            <a:ext cx="7466013" cy="138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81834" y="1678191"/>
            <a:ext cx="2089020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đôi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462173" y="1678193"/>
            <a:ext cx="19480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ần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gũi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6410204" y="1668665"/>
            <a:ext cx="258551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uấn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luyện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337223" y="2445300"/>
            <a:ext cx="223658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uý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iếm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44848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d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6564281" y="241757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rái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814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400963" y="955500"/>
            <a:ext cx="4485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FD33C0DE-D76D-49EC-9F5F-2EB09012767C}"/>
              </a:ext>
            </a:extLst>
          </p:cNvPr>
          <p:cNvSpPr/>
          <p:nvPr/>
        </p:nvSpPr>
        <p:spPr>
          <a:xfrm>
            <a:off x="105128" y="1648910"/>
            <a:ext cx="49617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utre 678"/>
          <p:cNvPicPr/>
          <p:nvPr/>
        </p:nvPicPr>
        <p:blipFill>
          <a:blip r:embed="rId2"/>
          <a:stretch/>
        </p:blipFill>
        <p:spPr>
          <a:xfrm>
            <a:off x="4102735" y="1540275"/>
            <a:ext cx="5041265" cy="26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Shape 656"/>
          <p:cNvPicPr/>
          <p:nvPr/>
        </p:nvPicPr>
        <p:blipFill rotWithShape="1">
          <a:blip r:embed="rId2"/>
          <a:srcRect b="14189"/>
          <a:stretch/>
        </p:blipFill>
        <p:spPr bwMode="auto">
          <a:xfrm>
            <a:off x="1857376" y="1092658"/>
            <a:ext cx="5686424" cy="3228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72"/>
          <p:cNvPicPr/>
          <p:nvPr/>
        </p:nvPicPr>
        <p:blipFill>
          <a:blip r:embed="rId4"/>
          <a:stretch/>
        </p:blipFill>
        <p:spPr>
          <a:xfrm>
            <a:off x="4657725" y="0"/>
            <a:ext cx="4486275" cy="2847975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5" y="2916873"/>
            <a:ext cx="4486275" cy="104330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vi-VN" sz="1300" dirty="0">
                <a:effectLst/>
                <a:latin typeface="Arial"/>
                <a:ea typeface="Arial"/>
              </a:rPr>
              <a:t>Hải âu bay suốt ngày trên mặt biển. Đôi khi, chúng đậu ngay trên </a:t>
            </a:r>
            <a:r>
              <a:rPr lang="vi-VN" sz="1300" dirty="0" smtClean="0">
                <a:effectLst/>
                <a:latin typeface="Arial"/>
                <a:ea typeface="Arial"/>
              </a:rPr>
              <a:t>m</a:t>
            </a:r>
            <a:r>
              <a:rPr lang="en-US" sz="1300" dirty="0" smtClean="0">
                <a:latin typeface="Arial"/>
                <a:ea typeface="Arial"/>
              </a:rPr>
              <a:t>ặ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nước dập dềnh. Khi trời </a:t>
            </a:r>
            <a:r>
              <a:rPr lang="vi-VN" sz="1300" dirty="0" smtClean="0">
                <a:effectLst/>
                <a:latin typeface="Arial"/>
                <a:ea typeface="Arial"/>
              </a:rPr>
              <a:t>s</a:t>
            </a:r>
            <a:r>
              <a:rPr lang="en-US" sz="1300" dirty="0" smtClean="0">
                <a:latin typeface="Arial"/>
                <a:ea typeface="Arial"/>
              </a:rPr>
              <a:t>ắ</a:t>
            </a:r>
            <a:r>
              <a:rPr lang="vi-VN" sz="1300" dirty="0" smtClean="0">
                <a:effectLst/>
                <a:latin typeface="Arial"/>
                <a:ea typeface="Arial"/>
              </a:rPr>
              <a:t>p </a:t>
            </a:r>
            <a:r>
              <a:rPr lang="vi-VN" sz="1300" dirty="0">
                <a:effectLst/>
                <a:latin typeface="Arial"/>
                <a:ea typeface="Arial"/>
              </a:rPr>
              <a:t>có bão, chúng bay thành đàn tìm nơi trú ẩn. Vì vậy, </a:t>
            </a:r>
            <a:r>
              <a:rPr lang="vi-VN" sz="1300" dirty="0" smtClean="0">
                <a:effectLst/>
                <a:latin typeface="Arial"/>
                <a:ea typeface="Arial"/>
              </a:rPr>
              <a:t>h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i </a:t>
            </a:r>
            <a:r>
              <a:rPr lang="vi-VN" sz="1300" dirty="0">
                <a:effectLst/>
                <a:latin typeface="Arial"/>
                <a:ea typeface="Arial"/>
              </a:rPr>
              <a:t>âu được gọi là loài chim báo </a:t>
            </a:r>
            <a:r>
              <a:rPr lang="vi-VN" sz="1300" dirty="0" smtClean="0">
                <a:effectLst/>
                <a:latin typeface="Arial"/>
                <a:ea typeface="Arial"/>
              </a:rPr>
              <a:t>bão.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 smtClean="0">
                <a:effectLst/>
                <a:latin typeface="Arial"/>
                <a:ea typeface="Arial"/>
              </a:rPr>
              <a:t>Chúng </a:t>
            </a:r>
            <a:r>
              <a:rPr lang="vi-VN" sz="1300" dirty="0">
                <a:effectLst/>
                <a:latin typeface="Arial"/>
                <a:ea typeface="Arial"/>
              </a:rPr>
              <a:t>cũng được coi </a:t>
            </a:r>
            <a:r>
              <a:rPr lang="vi-VN" sz="1300" dirty="0" smtClean="0">
                <a:effectLst/>
                <a:latin typeface="Arial"/>
                <a:ea typeface="Arial"/>
              </a:rPr>
              <a:t>l</a:t>
            </a:r>
            <a:r>
              <a:rPr lang="en-US" sz="1300" dirty="0">
                <a:latin typeface="Arial"/>
                <a:ea typeface="Arial"/>
              </a:rPr>
              <a:t>à</a:t>
            </a:r>
            <a:r>
              <a:rPr lang="vi-VN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>
                <a:effectLst/>
                <a:latin typeface="Arial"/>
                <a:ea typeface="Arial"/>
              </a:rPr>
              <a:t>bạn của những người đi biển.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6" name="Shape 656"/>
          <p:cNvPicPr/>
          <p:nvPr/>
        </p:nvPicPr>
        <p:blipFill>
          <a:blip r:embed="rId5"/>
          <a:stretch/>
        </p:blipFill>
        <p:spPr>
          <a:xfrm>
            <a:off x="0" y="0"/>
            <a:ext cx="4352925" cy="2847975"/>
          </a:xfrm>
          <a:prstGeom prst="rect">
            <a:avLst/>
          </a:prstGeom>
        </p:spPr>
      </p:pic>
      <p:sp>
        <p:nvSpPr>
          <p:cNvPr id="7" name="Shape 660"/>
          <p:cNvSpPr txBox="1"/>
          <p:nvPr/>
        </p:nvSpPr>
        <p:spPr>
          <a:xfrm>
            <a:off x="152400" y="2926398"/>
            <a:ext cx="4200525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vi-VN" sz="1300" dirty="0">
                <a:effectLst/>
                <a:latin typeface="Arial"/>
                <a:ea typeface="Arial"/>
              </a:rPr>
              <a:t>Hâi âu là loài chim của biển </a:t>
            </a:r>
            <a:r>
              <a:rPr lang="vi-VN" sz="1300" dirty="0" smtClean="0">
                <a:effectLst/>
                <a:latin typeface="Arial"/>
                <a:ea typeface="Arial"/>
              </a:rPr>
              <a:t>c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. </a:t>
            </a:r>
            <a:r>
              <a:rPr lang="vi-VN" sz="1300" dirty="0">
                <a:effectLst/>
                <a:latin typeface="Arial"/>
                <a:ea typeface="Arial"/>
              </a:rPr>
              <a:t>Chúng có </a:t>
            </a:r>
            <a:r>
              <a:rPr lang="vi-VN" sz="1300" dirty="0" smtClean="0">
                <a:effectLst/>
                <a:latin typeface="Arial"/>
                <a:ea typeface="Arial"/>
              </a:rPr>
              <a:t>s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i </a:t>
            </a:r>
            <a:r>
              <a:rPr lang="vi-VN" sz="1300" dirty="0">
                <a:effectLst/>
                <a:latin typeface="Arial"/>
                <a:ea typeface="Arial"/>
              </a:rPr>
              <a:t>cánh lớn, nên có thể bay </a:t>
            </a:r>
            <a:r>
              <a:rPr lang="vi-VN" sz="1300" dirty="0" smtClean="0">
                <a:effectLst/>
                <a:latin typeface="Arial"/>
                <a:ea typeface="Arial"/>
              </a:rPr>
              <a:t>r</a:t>
            </a:r>
            <a:r>
              <a:rPr lang="en-US" sz="1300" dirty="0">
                <a:latin typeface="Arial"/>
                <a:ea typeface="Arial"/>
              </a:rPr>
              <a:t>â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xa, vượt qua </a:t>
            </a:r>
            <a:r>
              <a:rPr lang="vi-VN" sz="1300" dirty="0" smtClean="0">
                <a:effectLst/>
                <a:latin typeface="Arial"/>
                <a:ea typeface="Arial"/>
              </a:rPr>
              <a:t>c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 smtClean="0">
                <a:effectLst/>
                <a:latin typeface="Arial"/>
                <a:ea typeface="Arial"/>
              </a:rPr>
              <a:t> </a:t>
            </a:r>
            <a:r>
              <a:rPr lang="vi-VN" sz="1300" dirty="0">
                <a:effectLst/>
                <a:latin typeface="Arial"/>
                <a:ea typeface="Arial"/>
              </a:rPr>
              <a:t>những đại dương mênh mông. Hài âu còn bơi </a:t>
            </a:r>
            <a:r>
              <a:rPr lang="vi-VN" sz="1300" dirty="0" smtClean="0">
                <a:effectLst/>
                <a:latin typeface="Arial"/>
                <a:ea typeface="Arial"/>
              </a:rPr>
              <a:t>r</a:t>
            </a:r>
            <a:r>
              <a:rPr lang="en-US" sz="1300" dirty="0" smtClean="0">
                <a:latin typeface="Arial"/>
                <a:ea typeface="Arial"/>
              </a:rPr>
              <a:t>ấ</a:t>
            </a:r>
            <a:r>
              <a:rPr lang="vi-VN" sz="1300" dirty="0" smtClean="0">
                <a:effectLst/>
                <a:latin typeface="Arial"/>
                <a:ea typeface="Arial"/>
              </a:rPr>
              <a:t>t </a:t>
            </a:r>
            <a:r>
              <a:rPr lang="vi-VN" sz="1300" dirty="0">
                <a:effectLst/>
                <a:latin typeface="Arial"/>
                <a:ea typeface="Arial"/>
              </a:rPr>
              <a:t>giỏi nhờ </a:t>
            </a:r>
            <a:r>
              <a:rPr lang="vi-VN" sz="1300" dirty="0" smtClean="0">
                <a:effectLst/>
                <a:latin typeface="Arial"/>
                <a:ea typeface="Arial"/>
              </a:rPr>
              <a:t>ch</a:t>
            </a:r>
            <a:r>
              <a:rPr lang="en-US" sz="1300" dirty="0">
                <a:latin typeface="Arial"/>
                <a:ea typeface="Arial"/>
              </a:rPr>
              <a:t>â</a:t>
            </a:r>
            <a:r>
              <a:rPr lang="vi-VN" sz="1300" dirty="0" smtClean="0">
                <a:effectLst/>
                <a:latin typeface="Arial"/>
                <a:ea typeface="Arial"/>
              </a:rPr>
              <a:t>n </a:t>
            </a:r>
            <a:r>
              <a:rPr lang="vi-VN" sz="1300" dirty="0">
                <a:effectLst/>
                <a:latin typeface="Arial"/>
                <a:ea typeface="Arial"/>
              </a:rPr>
              <a:t>của chúng có màng như chân vịt.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2" name="410_20200508104540_loai-chim-cua-bien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2925" y="-21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23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294474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5439877" y="14234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691118" y="239497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277538" y="240317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6480544" y="286931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8126993" y="32777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309276" y="379088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57848" y="917974"/>
            <a:ext cx="840260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41210" y="1338649"/>
            <a:ext cx="848498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63827" y="3619613"/>
            <a:ext cx="6178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189234" y="537194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735801" y="951487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94474" y="91664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01941" y="188819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572000" y="192501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812985" y="2317021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705769" y="236253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720934" y="3199778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620630" y="3244662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47732" y="369396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318715" y="3693965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871717" y="4141515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070616" y="91064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500407" y="1417435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300816" y="454109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387132" y="1823229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288340" y="2317020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126993" y="3239592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09276" y="3706567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292790" y="4141514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8242" y="-29656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8" y="23377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86883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435</Words>
  <Application>Microsoft Office PowerPoint</Application>
  <PresentationFormat>On-screen Show (16:9)</PresentationFormat>
  <Paragraphs>106</Paragraphs>
  <Slides>24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Arial-Rounded</vt:lpstr>
      <vt:lpstr>DFPOP1-W9</vt:lpstr>
      <vt:lpstr>HL Hoctro</vt:lpstr>
      <vt:lpstr>Times New Roman</vt:lpstr>
      <vt:lpstr>Arial</vt:lpstr>
      <vt:lpstr>华康少女文字W5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46</cp:revision>
  <dcterms:created xsi:type="dcterms:W3CDTF">2020-08-13T09:19:08Z</dcterms:created>
  <dcterms:modified xsi:type="dcterms:W3CDTF">2022-04-20T01:36:31Z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