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8"/>
  </p:notesMasterIdLst>
  <p:sldIdLst>
    <p:sldId id="288" r:id="rId5"/>
    <p:sldId id="256" r:id="rId6"/>
    <p:sldId id="258" r:id="rId7"/>
    <p:sldId id="275" r:id="rId8"/>
    <p:sldId id="266" r:id="rId9"/>
    <p:sldId id="276" r:id="rId10"/>
    <p:sldId id="289" r:id="rId11"/>
    <p:sldId id="290" r:id="rId12"/>
    <p:sldId id="277" r:id="rId13"/>
    <p:sldId id="291" r:id="rId14"/>
    <p:sldId id="292" r:id="rId15"/>
    <p:sldId id="267" r:id="rId16"/>
    <p:sldId id="279" r:id="rId17"/>
    <p:sldId id="293" r:id="rId18"/>
    <p:sldId id="294" r:id="rId19"/>
    <p:sldId id="295" r:id="rId20"/>
    <p:sldId id="268" r:id="rId21"/>
    <p:sldId id="296" r:id="rId22"/>
    <p:sldId id="297" r:id="rId23"/>
    <p:sldId id="298" r:id="rId24"/>
    <p:sldId id="281" r:id="rId25"/>
    <p:sldId id="269" r:id="rId26"/>
    <p:sldId id="282" r:id="rId27"/>
    <p:sldId id="270" r:id="rId28"/>
    <p:sldId id="283" r:id="rId29"/>
    <p:sldId id="271" r:id="rId30"/>
    <p:sldId id="284" r:id="rId31"/>
    <p:sldId id="285" r:id="rId32"/>
    <p:sldId id="272" r:id="rId33"/>
    <p:sldId id="286" r:id="rId34"/>
    <p:sldId id="273" r:id="rId35"/>
    <p:sldId id="287" r:id="rId36"/>
    <p:sldId id="274" r:id="rId37"/>
  </p:sldIdLst>
  <p:sldSz cx="9144000" cy="5143500" type="screen16x9"/>
  <p:notesSz cx="6858000" cy="9144000"/>
  <p:embeddedFontLst>
    <p:embeddedFont>
      <p:font typeface="微软雅黑" panose="020B0503020204020204" pitchFamily="34" charset="-122"/>
      <p:regular r:id="rId39"/>
      <p:bold r:id="rId40"/>
    </p:embeddedFont>
    <p:embeddedFont>
      <p:font typeface="Calibri" panose="020F0502020204030204" pitchFamily="34" charset="0"/>
      <p:regular r:id="rId41"/>
      <p:bold r:id="rId42"/>
      <p:italic r:id="rId43"/>
      <p:boldItalic r:id="rId44"/>
    </p:embeddedFont>
    <p:embeddedFont>
      <p:font typeface="宋体" panose="02010600030101010101" pitchFamily="2" charset="-122"/>
      <p:regular r:id="rId45"/>
    </p:embeddedFont>
    <p:embeddedFont>
      <p:font typeface="HL Hoctro" panose="02000000000000000000" pitchFamily="2" charset="0"/>
      <p:regular r:id="rId46"/>
    </p:embeddedFont>
    <p:embeddedFont>
      <p:font typeface="Arial-Rounded" panose="020B0500000000000000" charset="0"/>
      <p:regular r:id="rId47"/>
    </p:embeddedFont>
    <p:embeddedFont>
      <p:font typeface="DFPOP1-W9" panose="02010609010101010101" pitchFamily="1" charset="-128"/>
      <p:regular r:id="rId48"/>
    </p:embeddedFont>
  </p:embeddedFontLst>
  <p:custDataLst>
    <p:tags r:id="rId49"/>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88"/>
            <p14:sldId id="256"/>
          </p14:sldIdLst>
        </p14:section>
        <p14:section name="Tiết 1" id="{694160BE-F2C5-4F1F-9227-A8A060926D5B}">
          <p14:sldIdLst>
            <p14:sldId id="258"/>
            <p14:sldId id="275"/>
            <p14:sldId id="266"/>
            <p14:sldId id="276"/>
            <p14:sldId id="289"/>
            <p14:sldId id="290"/>
            <p14:sldId id="277"/>
            <p14:sldId id="291"/>
          </p14:sldIdLst>
        </p14:section>
        <p14:section name="Tiết 2" id="{47239A1A-9B72-4DA5-96A7-F8786F163078}">
          <p14:sldIdLst>
            <p14:sldId id="292"/>
            <p14:sldId id="267"/>
            <p14:sldId id="279"/>
            <p14:sldId id="293"/>
            <p14:sldId id="294"/>
            <p14:sldId id="295"/>
            <p14:sldId id="268"/>
            <p14:sldId id="296"/>
            <p14:sldId id="297"/>
            <p14:sldId id="298"/>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250B"/>
    <a:srgbClr val="4CA420"/>
    <a:srgbClr val="F14420"/>
    <a:srgbClr val="679C31"/>
    <a:srgbClr val="920000"/>
    <a:srgbClr val="F56636"/>
    <a:srgbClr val="EF2A19"/>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41" d="100"/>
          <a:sy n="141" d="100"/>
        </p:scale>
        <p:origin x="-258" y="21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font" Target="fonts/font3.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2021/3/29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31</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33</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12</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26</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29</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2021/3/29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2021/3/29</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9.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3.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10.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6732"/>
            <a:ext cx="9144000" cy="391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8">
            <a:extLst>
              <a:ext uri="{FF2B5EF4-FFF2-40B4-BE49-F238E27FC236}">
                <a16:creationId xmlns:a16="http://schemas.microsoft.com/office/drawing/2014/main" id="{BEF69370-038A-4CCC-B259-2DF7CD5468DF}"/>
              </a:ext>
            </a:extLst>
          </p:cNvPr>
          <p:cNvSpPr/>
          <p:nvPr/>
        </p:nvSpPr>
        <p:spPr>
          <a:xfrm>
            <a:off x="467513" y="2330997"/>
            <a:ext cx="8505646" cy="2062103"/>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c</a:t>
            </a:r>
            <a:r>
              <a:rPr kumimoji="0" lang="vi-VN"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Vì</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sao</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sói</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lúc</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nào</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cũng</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cảm</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thấy</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buồn</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bực</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a:t>
            </a:r>
            <a:endParaRPr kumimoji="0" lang="vi-VN" sz="3200" b="0" i="0" u="none" strike="noStrike" kern="1200" cap="none" spc="0" normalizeH="0" baseline="0" noProof="0" dirty="0">
              <a:ln>
                <a:noFill/>
              </a:ln>
              <a:solidFill>
                <a:srgbClr val="70AD47"/>
              </a:solidFill>
              <a:effectLst/>
              <a:uLnTx/>
              <a:uFillTx/>
              <a:latin typeface="Arial-Rounded" charset="-93"/>
              <a:ea typeface="Arial-Rounded" charset="-93"/>
              <a:cs typeface="Arial-Rounded" charset="-93"/>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cs typeface="+mn-cs"/>
              </a:rPr>
              <a:t/>
            </a:r>
            <a:br>
              <a:rPr kumimoji="0" lang="vi-VN" sz="3200" b="0" i="0" u="none" strike="noStrike" kern="1200" cap="none" spc="0" normalizeH="0" baseline="0" noProof="0" dirty="0">
                <a:ln>
                  <a:noFill/>
                </a:ln>
                <a:solidFill>
                  <a:prstClr val="black"/>
                </a:solidFill>
                <a:effectLst/>
                <a:uLnTx/>
                <a:uFillTx/>
                <a:cs typeface="+mn-cs"/>
              </a:rPr>
            </a:br>
            <a:endParaRPr kumimoji="0" lang="zh-CN" altLang="en-US" sz="3200" b="0" i="0" u="none" strike="noStrike" kern="1200" cap="none" spc="0" normalizeH="0" baseline="0" noProof="0" dirty="0">
              <a:ln>
                <a:noFill/>
              </a:ln>
              <a:solidFill>
                <a:srgbClr val="4CA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467513" y="1663499"/>
            <a:ext cx="8505646" cy="58477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solidFill>
                <a:effectLst/>
                <a:uLnTx/>
                <a:uFillTx/>
                <a:latin typeface="Arial-Rounded" charset="-93"/>
                <a:ea typeface="Arial-Rounded" charset="-93"/>
                <a:cs typeface="Arial-Rounded" charset="-93"/>
              </a:rPr>
              <a:t>b.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Sói</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hỏi</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sóc</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điều</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gì</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a:t>
            </a:r>
            <a:endParaRPr kumimoji="0" lang="zh-CN" altLang="en-US" sz="3200" b="0" i="0" u="none" strike="noStrike" kern="1200" cap="none" spc="0" normalizeH="0" baseline="0" noProof="0" dirty="0">
              <a:ln>
                <a:noFill/>
              </a:ln>
              <a:solidFill>
                <a:srgbClr val="70AD47"/>
              </a:solidFill>
              <a:effectLst/>
              <a:uLnTx/>
              <a:uFillTx/>
              <a:latin typeface="Arial-Rounded" charset="-93"/>
              <a:ea typeface="Arial-Rounded" charset="-93"/>
              <a:cs typeface="Arial-Rounded"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530143" y="503380"/>
            <a:ext cx="8505646" cy="107721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solidFill>
                <a:effectLst/>
                <a:uLnTx/>
                <a:uFillTx/>
                <a:latin typeface="Arial-Rounded" charset="-93"/>
                <a:ea typeface="Arial-Rounded" charset="-93"/>
                <a:cs typeface="Arial-Rounded" charset="-93"/>
              </a:rPr>
              <a:t>a.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Chuyện</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gì</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xảy</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ra</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khi</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sóc</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đang</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chuyền</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trên</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cành</a:t>
            </a:r>
            <a:r>
              <a:rPr kumimoji="0" lang="en-US"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 </a:t>
            </a:r>
            <a:r>
              <a:rPr kumimoji="0" lang="en-US" sz="3200" b="0" i="0" u="none" strike="noStrike" kern="1200" cap="none" spc="0" normalizeH="0" baseline="0" noProof="0" dirty="0" err="1" smtClean="0">
                <a:ln>
                  <a:noFill/>
                </a:ln>
                <a:solidFill>
                  <a:srgbClr val="70AD47"/>
                </a:solidFill>
                <a:effectLst/>
                <a:uLnTx/>
                <a:uFillTx/>
                <a:latin typeface="Arial-Rounded" charset="-93"/>
                <a:ea typeface="Arial-Rounded" charset="-93"/>
                <a:cs typeface="Arial-Rounded" charset="-93"/>
              </a:rPr>
              <a:t>cây</a:t>
            </a:r>
            <a:r>
              <a:rPr kumimoji="0" lang="vi-VN" sz="3200" b="0" i="0" u="none" strike="noStrike" kern="1200" cap="none" spc="0" normalizeH="0" baseline="0" noProof="0" dirty="0" smtClean="0">
                <a:ln>
                  <a:noFill/>
                </a:ln>
                <a:solidFill>
                  <a:srgbClr val="70AD47"/>
                </a:solidFill>
                <a:effectLst/>
                <a:uLnTx/>
                <a:uFillTx/>
                <a:latin typeface="Arial-Rounded" charset="-93"/>
                <a:ea typeface="Arial-Rounded" charset="-93"/>
                <a:cs typeface="Arial-Rounded" charset="-93"/>
              </a:rPr>
              <a:t>?</a:t>
            </a:r>
            <a:endParaRPr kumimoji="0" lang="zh-CN" altLang="en-US" sz="3200" b="0" i="0" u="none" strike="noStrike" kern="1200" cap="none" spc="0" normalizeH="0" baseline="0" noProof="0" dirty="0">
              <a:ln>
                <a:noFill/>
              </a:ln>
              <a:solidFill>
                <a:srgbClr val="70AD47"/>
              </a:solidFill>
              <a:effectLst/>
              <a:uLnTx/>
              <a:uFillTx/>
              <a:latin typeface="Arial-Rounded" charset="-93"/>
              <a:ea typeface="Arial-Rounded" charset="-93"/>
              <a:cs typeface="Arial-Rounded" charset="-93"/>
              <a:sym typeface="+mn-lt"/>
            </a:endParaRPr>
          </a:p>
        </p:txBody>
      </p:sp>
    </p:spTree>
    <p:extLst>
      <p:ext uri="{BB962C8B-B14F-4D97-AF65-F5344CB8AC3E}">
        <p14:creationId xmlns:p14="http://schemas.microsoft.com/office/powerpoint/2010/main" val="23964956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5" grpId="1"/>
      <p:bldP spid="4" grpId="0"/>
      <p:bldP spid="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a:stretch>
            <a:fillRect/>
          </a:stretch>
        </p:blipFill>
        <p:spPr>
          <a:xfrm>
            <a:off x="517432" y="951636"/>
            <a:ext cx="5584420" cy="646232"/>
          </a:xfrm>
          <a:prstGeom prst="rect">
            <a:avLst/>
          </a:prstGeom>
        </p:spPr>
      </p:pic>
      <p:pic>
        <p:nvPicPr>
          <p:cNvPr id="6" name="Picture 5">
            <a:hlinkClick r:id="rId2" action="ppaction://hlinksldjump"/>
          </p:cNvPr>
          <p:cNvPicPr>
            <a:picLocks noChangeAspect="1"/>
          </p:cNvPicPr>
          <p:nvPr/>
        </p:nvPicPr>
        <p:blipFill>
          <a:blip r:embed="rId4"/>
          <a:stretch>
            <a:fillRect/>
          </a:stretch>
        </p:blipFill>
        <p:spPr>
          <a:xfrm>
            <a:off x="156381" y="1687862"/>
            <a:ext cx="8833870" cy="1012024"/>
          </a:xfrm>
          <a:prstGeom prst="rect">
            <a:avLst/>
          </a:prstGeom>
        </p:spPr>
      </p:pic>
      <p:pic>
        <p:nvPicPr>
          <p:cNvPr id="7" name="Picture 6">
            <a:hlinkClick r:id="rId2" action="ppaction://hlinksldjump"/>
          </p:cNvPr>
          <p:cNvPicPr>
            <a:picLocks noChangeAspect="1"/>
          </p:cNvPicPr>
          <p:nvPr/>
        </p:nvPicPr>
        <p:blipFill>
          <a:blip r:embed="rId5"/>
          <a:stretch>
            <a:fillRect/>
          </a:stretch>
        </p:blipFill>
        <p:spPr>
          <a:xfrm>
            <a:off x="90328" y="2699886"/>
            <a:ext cx="8833870" cy="646232"/>
          </a:xfrm>
          <a:prstGeom prst="rect">
            <a:avLst/>
          </a:prstGeom>
        </p:spPr>
      </p:pic>
    </p:spTree>
    <p:extLst>
      <p:ext uri="{BB962C8B-B14F-4D97-AF65-F5344CB8AC3E}">
        <p14:creationId xmlns:p14="http://schemas.microsoft.com/office/powerpoint/2010/main" val="36860069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2279" y="784928"/>
            <a:ext cx="3659976" cy="707886"/>
          </a:xfrm>
          <a:prstGeom prst="rect">
            <a:avLst/>
          </a:prstGeom>
          <a:noFill/>
        </p:spPr>
        <p:txBody>
          <a:bodyPr wrap="none" rtlCol="0">
            <a:spAutoFit/>
          </a:bodyPr>
          <a:lstStyle/>
          <a:p>
            <a:r>
              <a:rPr lang="en-US" sz="4000" dirty="0" err="1" smtClean="0">
                <a:solidFill>
                  <a:srgbClr val="C00000"/>
                </a:solidFill>
                <a:latin typeface="Times New Roman" panose="02020603050405020304" pitchFamily="18" charset="0"/>
                <a:cs typeface="Times New Roman" panose="02020603050405020304" pitchFamily="18" charset="0"/>
              </a:rPr>
              <a:t>Luyện</a:t>
            </a:r>
            <a:r>
              <a:rPr lang="en-US" sz="4000" dirty="0" smtClean="0">
                <a:solidFill>
                  <a:srgbClr val="C00000"/>
                </a:solidFill>
                <a:latin typeface="Times New Roman" panose="02020603050405020304" pitchFamily="18" charset="0"/>
                <a:cs typeface="Times New Roman" panose="02020603050405020304" pitchFamily="18" charset="0"/>
              </a:rPr>
              <a:t> </a:t>
            </a:r>
            <a:r>
              <a:rPr lang="en-US" sz="4000" dirty="0" err="1" smtClean="0">
                <a:solidFill>
                  <a:srgbClr val="C00000"/>
                </a:solidFill>
                <a:latin typeface="Times New Roman" panose="02020603050405020304" pitchFamily="18" charset="0"/>
                <a:cs typeface="Times New Roman" panose="02020603050405020304" pitchFamily="18" charset="0"/>
              </a:rPr>
              <a:t>đọc</a:t>
            </a:r>
            <a:r>
              <a:rPr lang="en-US" sz="4000" dirty="0" smtClean="0">
                <a:solidFill>
                  <a:srgbClr val="C00000"/>
                </a:solidFill>
                <a:latin typeface="Times New Roman" panose="02020603050405020304" pitchFamily="18" charset="0"/>
                <a:cs typeface="Times New Roman" panose="02020603050405020304" pitchFamily="18" charset="0"/>
              </a:rPr>
              <a:t> </a:t>
            </a:r>
            <a:r>
              <a:rPr lang="en-US" sz="4000" dirty="0" err="1" smtClean="0">
                <a:solidFill>
                  <a:srgbClr val="C00000"/>
                </a:solidFill>
                <a:latin typeface="Times New Roman" panose="02020603050405020304" pitchFamily="18" charset="0"/>
                <a:cs typeface="Times New Roman" panose="02020603050405020304" pitchFamily="18" charset="0"/>
              </a:rPr>
              <a:t>nhóm</a:t>
            </a:r>
            <a:endParaRPr lang="en-US" sz="4000" dirty="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751291" y="1820708"/>
            <a:ext cx="3062057" cy="707886"/>
          </a:xfrm>
          <a:prstGeom prst="rect">
            <a:avLst/>
          </a:prstGeom>
          <a:noFill/>
        </p:spPr>
        <p:txBody>
          <a:bodyPr wrap="none" rtlCol="0">
            <a:spAutoFit/>
          </a:bodyPr>
          <a:lstStyle/>
          <a:p>
            <a:r>
              <a:rPr lang="en-US" sz="4000" dirty="0" err="1" smtClean="0">
                <a:solidFill>
                  <a:srgbClr val="C00000"/>
                </a:solidFill>
                <a:latin typeface="Times New Roman" panose="02020603050405020304" pitchFamily="18" charset="0"/>
                <a:cs typeface="Times New Roman" panose="02020603050405020304" pitchFamily="18" charset="0"/>
              </a:rPr>
              <a:t>Thi</a:t>
            </a:r>
            <a:r>
              <a:rPr lang="en-US" sz="4000" dirty="0" smtClean="0">
                <a:solidFill>
                  <a:srgbClr val="C00000"/>
                </a:solidFill>
                <a:latin typeface="Times New Roman" panose="02020603050405020304" pitchFamily="18" charset="0"/>
                <a:cs typeface="Times New Roman" panose="02020603050405020304" pitchFamily="18" charset="0"/>
              </a:rPr>
              <a:t> </a:t>
            </a:r>
            <a:r>
              <a:rPr lang="en-US" sz="4000" dirty="0" err="1" smtClean="0">
                <a:solidFill>
                  <a:srgbClr val="C00000"/>
                </a:solidFill>
                <a:latin typeface="Times New Roman" panose="02020603050405020304" pitchFamily="18" charset="0"/>
                <a:cs typeface="Times New Roman" panose="02020603050405020304" pitchFamily="18" charset="0"/>
              </a:rPr>
              <a:t>đọc</a:t>
            </a:r>
            <a:r>
              <a:rPr lang="en-US" sz="4000" dirty="0" smtClean="0">
                <a:solidFill>
                  <a:srgbClr val="C00000"/>
                </a:solidFill>
                <a:latin typeface="Times New Roman" panose="02020603050405020304" pitchFamily="18" charset="0"/>
                <a:cs typeface="Times New Roman" panose="02020603050405020304" pitchFamily="18" charset="0"/>
              </a:rPr>
              <a:t> </a:t>
            </a:r>
            <a:r>
              <a:rPr lang="en-US" sz="4000" dirty="0" err="1" smtClean="0">
                <a:solidFill>
                  <a:srgbClr val="C00000"/>
                </a:solidFill>
                <a:latin typeface="Times New Roman" panose="02020603050405020304" pitchFamily="18" charset="0"/>
                <a:cs typeface="Times New Roman" panose="02020603050405020304" pitchFamily="18" charset="0"/>
              </a:rPr>
              <a:t>nhóm</a:t>
            </a:r>
            <a:endParaRPr lang="en-US" sz="4000" dirty="0">
              <a:solidFill>
                <a:srgbClr val="C00000"/>
              </a:solidFill>
              <a:latin typeface="Times New Roman" panose="02020603050405020304" pitchFamily="18" charset="0"/>
              <a:cs typeface="Times New Roman" panose="02020603050405020304" pitchFamily="18" charset="0"/>
            </a:endParaRPr>
          </a:p>
        </p:txBody>
      </p:sp>
      <p:sp>
        <p:nvSpPr>
          <p:cNvPr id="4" name="Right Arrow 3"/>
          <p:cNvSpPr/>
          <p:nvPr/>
        </p:nvSpPr>
        <p:spPr>
          <a:xfrm>
            <a:off x="1553671" y="1068149"/>
            <a:ext cx="841571" cy="23466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58721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42" presetClass="path" presetSubtype="0" accel="50000" decel="50000" fill="hold" grpId="1" nodeType="withEffect">
                                  <p:stCondLst>
                                    <p:cond delay="0"/>
                                  </p:stCondLst>
                                  <p:childTnLst>
                                    <p:animMotion origin="layout" path="M -2.22222E-6 4.44444E-6 L -2.22222E-6 0.2037 " pathEditMode="relative" rAng="0" ptsTypes="AA">
                                      <p:cBhvr>
                                        <p:cTn id="17" dur="2000" fill="hold"/>
                                        <p:tgtEl>
                                          <p:spTgt spid="4"/>
                                        </p:tgtEl>
                                        <p:attrNameLst>
                                          <p:attrName>ppt_x</p:attrName>
                                          <p:attrName>ppt_y</p:attrName>
                                        </p:attrNameLst>
                                      </p:cBhvr>
                                      <p:rCtr x="0" y="10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467513" y="149515"/>
            <a:ext cx="8505646" cy="1077218"/>
          </a:xfrm>
          <a:prstGeom prst="rect">
            <a:avLst/>
          </a:prstGeom>
        </p:spPr>
        <p:txBody>
          <a:bodyPr wrap="square">
            <a:spAutoFit/>
          </a:bodyPr>
          <a:lstStyle/>
          <a:p>
            <a:r>
              <a:rPr lang="vi-VN" sz="3200" dirty="0">
                <a:solidFill>
                  <a:schemeClr val="accent6"/>
                </a:solidFill>
                <a:latin typeface="Arial-Rounded" charset="-93"/>
                <a:ea typeface="Arial-Rounded" charset="-93"/>
                <a:cs typeface="Arial-Rounded" charset="-93"/>
              </a:rPr>
              <a:t>a. Ban đầu, nghe tiếng </a:t>
            </a:r>
            <a:r>
              <a:rPr lang="vi-VN" sz="3200" dirty="0" smtClean="0">
                <a:solidFill>
                  <a:schemeClr val="accent6"/>
                </a:solidFill>
                <a:latin typeface="Arial-Rounded" charset="-93"/>
                <a:ea typeface="Arial-Rounded" charset="-93"/>
                <a:cs typeface="Arial-Rounded" charset="-93"/>
              </a:rPr>
              <a:t>kêu</a:t>
            </a:r>
            <a:r>
              <a:rPr lang="en-US" sz="3200" dirty="0" smtClean="0">
                <a:solidFill>
                  <a:schemeClr val="accent6"/>
                </a:solidFill>
                <a:latin typeface="Times New Roman" panose="02020603050405020304" pitchFamily="18" charset="0"/>
                <a:ea typeface="Arial-Rounded" charset="-93"/>
                <a:cs typeface="Times New Roman" panose="02020603050405020304" pitchFamily="18" charset="0"/>
              </a:rPr>
              <a:t> </a:t>
            </a:r>
            <a:r>
              <a:rPr lang="en-US" sz="3200" dirty="0" err="1" smtClean="0">
                <a:solidFill>
                  <a:schemeClr val="accent6"/>
                </a:solidFill>
                <a:latin typeface="Times New Roman" panose="02020603050405020304" pitchFamily="18" charset="0"/>
                <a:ea typeface="Arial-Rounded" charset="-93"/>
                <a:cs typeface="Times New Roman" panose="02020603050405020304" pitchFamily="18" charset="0"/>
              </a:rPr>
              <a:t>cứu</a:t>
            </a:r>
            <a:r>
              <a:rPr lang="vi-VN" sz="3200" dirty="0" smtClean="0">
                <a:solidFill>
                  <a:schemeClr val="accent6"/>
                </a:solidFill>
                <a:latin typeface="Arial-Rounded" charset="-93"/>
                <a:ea typeface="Arial-Rounded" charset="-93"/>
                <a:cs typeface="Arial-Rounded" charset="-93"/>
              </a:rPr>
              <a:t>, </a:t>
            </a:r>
            <a:r>
              <a:rPr lang="vi-VN" sz="3200" dirty="0">
                <a:solidFill>
                  <a:schemeClr val="accent6"/>
                </a:solidFill>
                <a:latin typeface="Arial-Rounded" charset="-93"/>
                <a:ea typeface="Arial-Rounded" charset="-93"/>
                <a:cs typeface="Arial-Rounded" charset="-93"/>
              </a:rPr>
              <a:t>mấy bác nông dân đã làm gì?</a:t>
            </a:r>
            <a:endParaRPr lang="zh-CN" altLang="en-US" sz="3200" dirty="0">
              <a:solidFill>
                <a:schemeClr val="accent6"/>
              </a:solidFill>
              <a:latin typeface="Arial-Rounded" charset="-93"/>
              <a:ea typeface="Arial-Rounded" charset="-93"/>
              <a:cs typeface="Arial-Rounded"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390778" y="1226733"/>
            <a:ext cx="8810771" cy="584775"/>
          </a:xfrm>
          <a:prstGeom prst="rect">
            <a:avLst/>
          </a:prstGeom>
        </p:spPr>
        <p:txBody>
          <a:bodyPr wrap="square">
            <a:spAutoFit/>
          </a:bodyPr>
          <a:lstStyle/>
          <a:p>
            <a:r>
              <a:rPr lang="vi-VN" sz="3200" dirty="0">
                <a:solidFill>
                  <a:schemeClr val="accent6"/>
                </a:solidFill>
                <a:latin typeface="Arial-Rounded" charset="-93"/>
                <a:ea typeface="Arial-Rounded" charset="-93"/>
                <a:cs typeface="Arial-Rounded" charset="-93"/>
              </a:rPr>
              <a:t>b. Vì sao bầy sói có thể thoả thuê ăn thịt đàn Cừu?</a:t>
            </a:r>
            <a:endParaRPr lang="zh-CN" altLang="en-US" sz="3200" dirty="0">
              <a:solidFill>
                <a:schemeClr val="accent6"/>
              </a:solidFill>
              <a:latin typeface="Arial-Rounded" charset="-93"/>
              <a:ea typeface="Arial-Rounded" charset="-93"/>
              <a:cs typeface="Arial-Rounded"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467513" y="1907498"/>
            <a:ext cx="8505646" cy="1569660"/>
          </a:xfrm>
          <a:prstGeom prst="rect">
            <a:avLst/>
          </a:prstGeom>
        </p:spPr>
        <p:txBody>
          <a:bodyPr wrap="square">
            <a:spAutoFit/>
          </a:bodyPr>
          <a:lstStyle/>
          <a:p>
            <a:r>
              <a:rPr lang="vi-VN" sz="3200" dirty="0">
                <a:solidFill>
                  <a:schemeClr val="accent6"/>
                </a:solidFill>
                <a:latin typeface="Arial-Rounded" charset="-93"/>
                <a:ea typeface="Arial-Rounded" charset="-93"/>
                <a:cs typeface="Arial-Rounded" charset="-93"/>
              </a:rPr>
              <a:t>C. Em rút ra được bài học gì từ Câu chuyện này?</a:t>
            </a:r>
          </a:p>
          <a:p>
            <a:r>
              <a:rPr lang="vi-VN" sz="3200" dirty="0"/>
              <a:t/>
            </a:r>
            <a:br>
              <a:rPr lang="vi-VN" sz="3200" dirty="0"/>
            </a:b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789" y="2717906"/>
            <a:ext cx="4371352" cy="2185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60"/>
          <a:stretch/>
        </p:blipFill>
        <p:spPr bwMode="auto">
          <a:xfrm>
            <a:off x="0" y="1330108"/>
            <a:ext cx="9145309" cy="2191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157289" y="392351"/>
            <a:ext cx="6237117" cy="974412"/>
          </a:xfrm>
          <a:prstGeom prst="rect">
            <a:avLst/>
          </a:prstGeom>
        </p:spPr>
      </p:pic>
      <p:pic>
        <p:nvPicPr>
          <p:cNvPr id="4" name="Picture 3"/>
          <p:cNvPicPr>
            <a:picLocks noChangeAspect="1"/>
          </p:cNvPicPr>
          <p:nvPr/>
        </p:nvPicPr>
        <p:blipFill>
          <a:blip r:embed="rId4"/>
          <a:stretch>
            <a:fillRect/>
          </a:stretch>
        </p:blipFill>
        <p:spPr>
          <a:xfrm>
            <a:off x="6301300" y="93045"/>
            <a:ext cx="2822420" cy="1409640"/>
          </a:xfrm>
          <a:prstGeom prst="rect">
            <a:avLst/>
          </a:prstGeom>
        </p:spPr>
      </p:pic>
      <p:pic>
        <p:nvPicPr>
          <p:cNvPr id="5" name="Picture 4"/>
          <p:cNvPicPr>
            <a:picLocks noChangeAspect="1"/>
          </p:cNvPicPr>
          <p:nvPr/>
        </p:nvPicPr>
        <p:blipFill>
          <a:blip r:embed="rId5"/>
          <a:stretch>
            <a:fillRect/>
          </a:stretch>
        </p:blipFill>
        <p:spPr>
          <a:xfrm>
            <a:off x="546640" y="3521985"/>
            <a:ext cx="8461981" cy="1353429"/>
          </a:xfrm>
          <a:prstGeom prst="rect">
            <a:avLst/>
          </a:prstGeom>
        </p:spPr>
      </p:pic>
      <p:sp>
        <p:nvSpPr>
          <p:cNvPr id="24" name="TextBox 23"/>
          <p:cNvSpPr txBox="1"/>
          <p:nvPr/>
        </p:nvSpPr>
        <p:spPr>
          <a:xfrm>
            <a:off x="451470" y="1887798"/>
            <a:ext cx="8449749" cy="461665"/>
          </a:xfrm>
          <a:prstGeom prst="rect">
            <a:avLst/>
          </a:prstGeom>
          <a:noFill/>
        </p:spPr>
        <p:txBody>
          <a:bodyPr wrap="none" rtlCol="0">
            <a:spAutoFit/>
          </a:bodyPr>
          <a:lstStyle/>
          <a:p>
            <a:r>
              <a:rPr lang="en-US" sz="2400" dirty="0" smtClean="0">
                <a:latin typeface="Times New Roman" panose="02020603050405020304" pitchFamily="18" charset="0"/>
                <a:cs typeface="Times New Roman" panose="02020603050405020304" pitchFamily="18" charset="0"/>
              </a:rPr>
              <a:t>Ban </a:t>
            </a:r>
            <a:r>
              <a:rPr lang="en-US" sz="2400" dirty="0" err="1" smtClean="0">
                <a:latin typeface="Times New Roman" panose="02020603050405020304" pitchFamily="18" charset="0"/>
                <a:cs typeface="Times New Roman" panose="02020603050405020304" pitchFamily="18" charset="0"/>
              </a:rPr>
              <a:t>đầu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nghe</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cứu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chạy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tới</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86911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050"/>
                                        </p:tgtEl>
                                      </p:cBhvr>
                                    </p:animEffect>
                                    <p:set>
                                      <p:cBhvr>
                                        <p:cTn id="15" dur="1" fill="hold">
                                          <p:stCondLst>
                                            <p:cond delay="499"/>
                                          </p:stCondLst>
                                        </p:cTn>
                                        <p:tgtEl>
                                          <p:spTgt spid="205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76053"/>
            <a:ext cx="6671937" cy="1037648"/>
          </a:xfrm>
          <a:prstGeom prst="rect">
            <a:avLst/>
          </a:prstGeom>
        </p:spPr>
      </p:pic>
      <p:pic>
        <p:nvPicPr>
          <p:cNvPr id="4" name="Picture 3"/>
          <p:cNvPicPr>
            <a:picLocks noChangeAspect="1"/>
          </p:cNvPicPr>
          <p:nvPr/>
        </p:nvPicPr>
        <p:blipFill rotWithShape="1">
          <a:blip r:embed="rId3"/>
          <a:srcRect l="38532" r="34407" b="80072"/>
          <a:stretch/>
        </p:blipFill>
        <p:spPr>
          <a:xfrm>
            <a:off x="3449384" y="1713701"/>
            <a:ext cx="2474635" cy="403357"/>
          </a:xfrm>
          <a:prstGeom prst="rect">
            <a:avLst/>
          </a:prstGeom>
        </p:spPr>
      </p:pic>
      <p:pic>
        <p:nvPicPr>
          <p:cNvPr id="5" name="Picture 4"/>
          <p:cNvPicPr>
            <a:picLocks noChangeAspect="1"/>
          </p:cNvPicPr>
          <p:nvPr/>
        </p:nvPicPr>
        <p:blipFill>
          <a:blip r:embed="rId4"/>
          <a:stretch>
            <a:fillRect/>
          </a:stretch>
        </p:blipFill>
        <p:spPr>
          <a:xfrm>
            <a:off x="6197996" y="299306"/>
            <a:ext cx="2822693" cy="1414395"/>
          </a:xfrm>
          <a:prstGeom prst="rect">
            <a:avLst/>
          </a:prstGeom>
        </p:spPr>
      </p:pic>
      <p:pic>
        <p:nvPicPr>
          <p:cNvPr id="6" name="Picture 5"/>
          <p:cNvPicPr>
            <a:picLocks noChangeAspect="1"/>
          </p:cNvPicPr>
          <p:nvPr/>
        </p:nvPicPr>
        <p:blipFill>
          <a:blip r:embed="rId5"/>
          <a:stretch>
            <a:fillRect/>
          </a:stretch>
        </p:blipFill>
        <p:spPr>
          <a:xfrm>
            <a:off x="419896" y="2177461"/>
            <a:ext cx="8419306" cy="2182557"/>
          </a:xfrm>
          <a:prstGeom prst="rect">
            <a:avLst/>
          </a:prstGeom>
        </p:spPr>
      </p:pic>
      <p:sp>
        <p:nvSpPr>
          <p:cNvPr id="7" name="TextBox 6"/>
          <p:cNvSpPr txBox="1"/>
          <p:nvPr/>
        </p:nvSpPr>
        <p:spPr>
          <a:xfrm>
            <a:off x="1112814" y="1920352"/>
            <a:ext cx="7402989" cy="830997"/>
          </a:xfrm>
          <a:prstGeom prst="rect">
            <a:avLst/>
          </a:prstGeom>
          <a:noFill/>
        </p:spPr>
        <p:txBody>
          <a:bodyPr wrap="none" rtlCol="0">
            <a:spAutoFit/>
          </a:bodyPr>
          <a:lstStyle/>
          <a:p>
            <a:r>
              <a:rPr lang="en-US" sz="2400" dirty="0" err="1" smtClean="0">
                <a:latin typeface="Times New Roman" panose="02020603050405020304" pitchFamily="18" charset="0"/>
                <a:cs typeface="Times New Roman" panose="02020603050405020304" pitchFamily="18" charset="0"/>
              </a:rPr>
              <a:t>Bầy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sói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thỏa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thuê</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thịt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cừu</a:t>
            </a:r>
            <a:r>
              <a:rPr lang="en-US" sz="2400" dirty="0" smtClean="0">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vì</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không</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có</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ai</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đến</a:t>
            </a:r>
            <a:endParaRPr lang="en-US" sz="2400" dirty="0">
              <a:solidFill>
                <a:srgbClr val="C00000"/>
              </a:solidFill>
              <a:latin typeface="Times New Roman" panose="02020603050405020304" pitchFamily="18" charset="0"/>
              <a:cs typeface="Times New Roman" panose="02020603050405020304" pitchFamily="18" charset="0"/>
            </a:endParaRPr>
          </a:p>
          <a:p>
            <a:r>
              <a:rPr lang="en-US" sz="2400" dirty="0" err="1">
                <a:solidFill>
                  <a:srgbClr val="C00000"/>
                </a:solidFill>
                <a:latin typeface="Times New Roman" panose="02020603050405020304" pitchFamily="18" charset="0"/>
                <a:cs typeface="Times New Roman" panose="02020603050405020304" pitchFamily="18" charset="0"/>
              </a:rPr>
              <a:t>đ</a:t>
            </a:r>
            <a:r>
              <a:rPr lang="en-US" sz="2400" dirty="0" err="1" smtClean="0">
                <a:solidFill>
                  <a:srgbClr val="C00000"/>
                </a:solidFill>
                <a:latin typeface="Times New Roman" panose="02020603050405020304" pitchFamily="18" charset="0"/>
                <a:cs typeface="Times New Roman" panose="02020603050405020304" pitchFamily="18" charset="0"/>
              </a:rPr>
              <a:t>uổi</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sói</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giúp</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chú</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bé</a:t>
            </a:r>
            <a:r>
              <a:rPr lang="en-US" sz="2400" dirty="0" smtClean="0">
                <a:solidFill>
                  <a:srgbClr val="C00000"/>
                </a:solidFill>
                <a:latin typeface="Times New Roman" panose="02020603050405020304" pitchFamily="18" charset="0"/>
                <a:cs typeface="Times New Roman" panose="02020603050405020304" pitchFamily="18" charset="0"/>
              </a:rPr>
              <a:t>.</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9528143"/>
      </p:ext>
    </p:extLst>
  </p:cSld>
  <p:clrMapOvr>
    <a:masterClrMapping/>
  </p:clrMapOvr>
  <mc:AlternateContent xmlns:mc="http://schemas.openxmlformats.org/markup-compatibility/2006">
    <mc:Choice xmlns:p14="http://schemas.microsoft.com/office/powerpoint/2010/main" Requires="p14">
      <p:transition p14:dur="1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4172" y="416305"/>
            <a:ext cx="6688071" cy="1285805"/>
          </a:xfrm>
          <a:prstGeom prst="rect">
            <a:avLst/>
          </a:prstGeom>
        </p:spPr>
      </p:pic>
      <p:sp>
        <p:nvSpPr>
          <p:cNvPr id="7" name="TextBox 6"/>
          <p:cNvSpPr txBox="1"/>
          <p:nvPr/>
        </p:nvSpPr>
        <p:spPr>
          <a:xfrm>
            <a:off x="971949" y="1336431"/>
            <a:ext cx="6478055" cy="1200329"/>
          </a:xfrm>
          <a:prstGeom prst="rect">
            <a:avLst/>
          </a:prstGeom>
          <a:noFill/>
        </p:spPr>
        <p:txBody>
          <a:bodyPr wrap="none" rtlCol="0">
            <a:spAutoFit/>
          </a:bodyPr>
          <a:lstStyle/>
          <a:p>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chuyện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p>
          <a:p>
            <a:r>
              <a:rPr lang="en-US" sz="2400" dirty="0" smtClean="0">
                <a:latin typeface="Times New Roman" panose="02020603050405020304" pitchFamily="18" charset="0"/>
                <a:cs typeface="Times New Roman" panose="02020603050405020304" pitchFamily="18" charset="0"/>
              </a:rPr>
              <a:t> </a:t>
            </a:r>
          </a:p>
          <a:p>
            <a:r>
              <a:rPr lang="en-US" sz="2400" dirty="0" err="1" smtClean="0">
                <a:solidFill>
                  <a:srgbClr val="C00000"/>
                </a:solidFill>
                <a:latin typeface="Times New Roman" panose="02020603050405020304" pitchFamily="18" charset="0"/>
                <a:cs typeface="Times New Roman" panose="02020603050405020304" pitchFamily="18" charset="0"/>
              </a:rPr>
              <a:t>Chúng</a:t>
            </a:r>
            <a:r>
              <a:rPr lang="en-US" sz="2400" dirty="0" smtClean="0">
                <a:solidFill>
                  <a:srgbClr val="C00000"/>
                </a:solidFill>
                <a:latin typeface="Times New Roman" panose="02020603050405020304" pitchFamily="18" charset="0"/>
                <a:cs typeface="Times New Roman" panose="02020603050405020304" pitchFamily="18" charset="0"/>
              </a:rPr>
              <a:t> ta </a:t>
            </a:r>
            <a:r>
              <a:rPr lang="en-US" sz="2400" dirty="0" err="1" smtClean="0">
                <a:solidFill>
                  <a:srgbClr val="C00000"/>
                </a:solidFill>
                <a:latin typeface="Times New Roman" panose="02020603050405020304" pitchFamily="18" charset="0"/>
                <a:cs typeface="Times New Roman" panose="02020603050405020304" pitchFamily="18" charset="0"/>
              </a:rPr>
              <a:t>không</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nên</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nói</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dối,nên</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nói</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điều</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chân</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thật</a:t>
            </a:r>
            <a:r>
              <a:rPr lang="en-US" sz="2400" dirty="0" smtClean="0">
                <a:solidFill>
                  <a:srgbClr val="C00000"/>
                </a:solidFill>
                <a:latin typeface="Times New Roman" panose="02020603050405020304" pitchFamily="18" charset="0"/>
                <a:cs typeface="Times New Roman" panose="02020603050405020304" pitchFamily="18" charset="0"/>
              </a:rPr>
              <a:t>.</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0539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VIẾT CHỮ HOA E - CỠ CHỮ 2,5 LY - -KIẾN THỨC TIỂU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6958" y="615842"/>
            <a:ext cx="6715548" cy="3774547"/>
          </a:xfrm>
          <a:prstGeom prst="rect">
            <a:avLst/>
          </a:prstGeom>
        </p:spPr>
      </p:pic>
    </p:spTree>
    <p:extLst>
      <p:ext uri="{BB962C8B-B14F-4D97-AF65-F5344CB8AC3E}">
        <p14:creationId xmlns:p14="http://schemas.microsoft.com/office/powerpoint/2010/main" val="42247251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VIẾT CHỮ HOA Ê - CỠ CHỮ 2,5 LY - -KIẾN THỨC TIỂU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65038" y="529422"/>
            <a:ext cx="6580082" cy="3698407"/>
          </a:xfrm>
          <a:prstGeom prst="rect">
            <a:avLst/>
          </a:prstGeom>
        </p:spPr>
      </p:pic>
    </p:spTree>
    <p:extLst>
      <p:ext uri="{BB962C8B-B14F-4D97-AF65-F5344CB8AC3E}">
        <p14:creationId xmlns:p14="http://schemas.microsoft.com/office/powerpoint/2010/main" val="21486772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05" y="340206"/>
            <a:ext cx="9248571" cy="8019887"/>
          </a:xfrm>
          <a:prstGeom prst="rect">
            <a:avLst/>
          </a:prstGeom>
        </p:spPr>
      </p:pic>
      <p:sp>
        <p:nvSpPr>
          <p:cNvPr id="26" name="任意多边形 25"/>
          <p:cNvSpPr/>
          <p:nvPr/>
        </p:nvSpPr>
        <p:spPr>
          <a:xfrm>
            <a:off x="1426996" y="1748343"/>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35599" y="3033470"/>
            <a:ext cx="4872801" cy="687339"/>
          </a:xfrm>
          <a:prstGeom prst="rect">
            <a:avLst/>
          </a:prstGeom>
          <a:noFill/>
        </p:spPr>
        <p:txBody>
          <a:bodyPr wrap="none" rtlCol="0">
            <a:prstTxWarp prst="textDoubleWave1">
              <a:avLst/>
            </a:prstTxWarp>
            <a:spAutoFit/>
          </a:bodyPr>
          <a:lstStyle/>
          <a:p>
            <a:r>
              <a:rPr lang="en-US" altLang="zh-CN" sz="360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Chú bé chăn cừu</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743355" y="2036066"/>
            <a:ext cx="1620957"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3075226" y="4073598"/>
            <a:ext cx="2367956" cy="415498"/>
          </a:xfrm>
          <a:prstGeom prst="rect">
            <a:avLst/>
          </a:prstGeom>
        </p:spPr>
        <p:txBody>
          <a:bodyPr wrap="none">
            <a:spAutoFit/>
          </a:bodyPr>
          <a:lstStyle/>
          <a:p>
            <a:pPr>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smtClean="0">
                <a:latin typeface="Times New Roman" panose="02020603050405020304" pitchFamily="18" charset="0"/>
                <a:ea typeface="微软雅黑" panose="020B0503020204020204" pitchFamily="34" charset="-122"/>
                <a:cs typeface="Times New Roman" panose="02020603050405020304" pitchFamily="18" charset="0"/>
              </a:rPr>
              <a:t>Nguyễn Thị Loan</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34416" y="343958"/>
            <a:ext cx="4553691" cy="4295262"/>
          </a:xfrm>
          <a:prstGeom prst="rect">
            <a:avLst/>
          </a:prstGeom>
        </p:spPr>
      </p:pic>
      <p:sp>
        <p:nvSpPr>
          <p:cNvPr id="3" name="Right Arrow 2"/>
          <p:cNvSpPr/>
          <p:nvPr/>
        </p:nvSpPr>
        <p:spPr>
          <a:xfrm>
            <a:off x="2153920" y="1043093"/>
            <a:ext cx="650240" cy="20997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6688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3.05556E-6 1.85185E-6 L 0.00017 0.08889 " pathEditMode="relative" rAng="0" ptsTypes="AA">
                                      <p:cBhvr>
                                        <p:cTn id="11" dur="2000" fill="hold"/>
                                        <p:tgtEl>
                                          <p:spTgt spid="3"/>
                                        </p:tgtEl>
                                        <p:attrNameLst>
                                          <p:attrName>ppt_x</p:attrName>
                                          <p:attrName>ppt_y</p:attrName>
                                        </p:attrNameLst>
                                      </p:cBhvr>
                                      <p:rCtr x="0" y="4444"/>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2" nodeType="clickEffect">
                                  <p:stCondLst>
                                    <p:cond delay="0"/>
                                  </p:stCondLst>
                                  <p:childTnLst>
                                    <p:animMotion origin="layout" path="M 3.05556E-6 1.85185E-6 L 0.00382 0.17994 " pathEditMode="relative" rAng="0" ptsTypes="AA">
                                      <p:cBhvr>
                                        <p:cTn id="15" dur="2000" fill="hold"/>
                                        <p:tgtEl>
                                          <p:spTgt spid="3"/>
                                        </p:tgtEl>
                                        <p:attrNameLst>
                                          <p:attrName>ppt_x</p:attrName>
                                          <p:attrName>ppt_y</p:attrName>
                                        </p:attrNameLst>
                                      </p:cBhvr>
                                      <p:rCtr x="191" y="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1294812" y="907257"/>
            <a:ext cx="7473268"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1447211" y="1799757"/>
            <a:ext cx="4886211" cy="1015663"/>
          </a:xfrm>
          <a:prstGeom prst="rect">
            <a:avLst/>
          </a:prstGeom>
        </p:spPr>
        <p:txBody>
          <a:bodyPr wrap="square">
            <a:spAutoFit/>
          </a:bodyPr>
          <a:lstStyle/>
          <a:p>
            <a:r>
              <a:rPr lang="en-US" altLang="zh-CN" sz="60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nghỉ rằng </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5636769" y="1793454"/>
            <a:ext cx="3226388" cy="1015663"/>
          </a:xfrm>
          <a:prstGeom prst="rect">
            <a:avLst/>
          </a:prstGeom>
        </p:spPr>
        <p:txBody>
          <a:bodyPr wrap="square">
            <a:spAutoFit/>
          </a:bodyPr>
          <a:lstStyle/>
          <a:p>
            <a:r>
              <a:rPr lang="en-US" altLang="zh-CN" sz="6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1248718" y="1677784"/>
            <a:ext cx="7565455" cy="1938992"/>
          </a:xfrm>
          <a:prstGeom prst="rect">
            <a:avLst/>
          </a:prstGeom>
        </p:spPr>
        <p:txBody>
          <a:bodyPr wrap="square">
            <a:spAutoFit/>
          </a:bodyPr>
          <a:lstStyle/>
          <a:p>
            <a:r>
              <a:rPr lang="en-US" altLang="zh-CN" sz="60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chúng ta không nên nói dối</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94337" y="1142040"/>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nông dân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835161" y="3381869"/>
            <a:ext cx="850564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 Các bác                       đang làm việc chăm chỉ.</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1431102" y="1142037"/>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     hốt hoảng</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BEF69370-038A-4CCC-B259-2DF7CD5468DF}"/>
              </a:ext>
            </a:extLst>
          </p:cNvPr>
          <p:cNvSpPr/>
          <p:nvPr/>
        </p:nvSpPr>
        <p:spPr>
          <a:xfrm>
            <a:off x="1009648" y="2724142"/>
            <a:ext cx="850564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 Nhiều người                      vì có đám cháy.</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矩形 8">
            <a:extLst>
              <a:ext uri="{FF2B5EF4-FFF2-40B4-BE49-F238E27FC236}">
                <a16:creationId xmlns:a16="http://schemas.microsoft.com/office/drawing/2014/main" id="{D97AFF8F-506F-4519-A1B5-52D97C6C130F}"/>
              </a:ext>
            </a:extLst>
          </p:cNvPr>
          <p:cNvSpPr/>
          <p:nvPr/>
        </p:nvSpPr>
        <p:spPr>
          <a:xfrm>
            <a:off x="4002760" y="1118471"/>
            <a:ext cx="4980466"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tiếng kêu cứu     thản nhiên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6 2.28942E-6 L 0.20348 0.32027 " pathEditMode="relative" rAng="0" ptsTypes="AA">
                                      <p:cBhvr>
                                        <p:cTn id="11" dur="2000" fill="hold"/>
                                        <p:tgtEl>
                                          <p:spTgt spid="9"/>
                                        </p:tgtEl>
                                        <p:attrNameLst>
                                          <p:attrName>ppt_x</p:attrName>
                                          <p:attrName>ppt_y</p:attrName>
                                        </p:attrNameLst>
                                      </p:cBhvr>
                                      <p:rCtr x="10174" y="16014"/>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61111E-6 2.28942E-6 L 0.30539 0.42703 " pathEditMode="relative" rAng="0" ptsTypes="AA">
                                      <p:cBhvr>
                                        <p:cTn id="15" dur="2000" fill="hold"/>
                                        <p:tgtEl>
                                          <p:spTgt spid="5"/>
                                        </p:tgtEl>
                                        <p:attrNameLst>
                                          <p:attrName>ppt_x</p:attrName>
                                          <p:attrName>ppt_y</p:attrName>
                                        </p:attrNameLst>
                                      </p:cBhvr>
                                      <p:rCtr x="1526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38354" y="56330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8029"/>
            <a:ext cx="9144000" cy="399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Rectangle 6"/>
          <p:cNvSpPr/>
          <p:nvPr/>
        </p:nvSpPr>
        <p:spPr>
          <a:xfrm>
            <a:off x="375385" y="1299411"/>
            <a:ext cx="8643487" cy="2554545"/>
          </a:xfrm>
          <a:prstGeom prst="rect">
            <a:avLst/>
          </a:prstGeom>
        </p:spPr>
        <p:txBody>
          <a:bodyPr wrap="square">
            <a:spAutoFit/>
          </a:bodyPr>
          <a:lstStyle/>
          <a:p>
            <a:pPr algn="just"/>
            <a:r>
              <a:rPr lang="vi-VN" sz="4000">
                <a:solidFill>
                  <a:schemeClr val="accent6"/>
                </a:solidFill>
                <a:latin typeface="Arial-Rounded" charset="-93"/>
                <a:ea typeface="Arial-Rounded" charset="-93"/>
                <a:cs typeface="Arial-Rounded" charset="-93"/>
              </a:rPr>
              <a:t>Một hôm, sói đến thật. Chú bé hốt hoảng kin </a:t>
            </a:r>
            <a:r>
              <a:rPr lang="en-US" sz="4000" smtClean="0">
                <a:solidFill>
                  <a:schemeClr val="accent6"/>
                </a:solidFill>
                <a:latin typeface="Arial-Rounded" charset="-93"/>
                <a:ea typeface="Arial-Rounded" charset="-93"/>
                <a:cs typeface="Arial-Rounded" charset="-93"/>
              </a:rPr>
              <a:t>c</a:t>
            </a:r>
            <a:r>
              <a:rPr lang="vi-VN" sz="4000" smtClean="0">
                <a:solidFill>
                  <a:schemeClr val="accent6"/>
                </a:solidFill>
                <a:latin typeface="Arial-Rounded" charset="-93"/>
                <a:ea typeface="Arial-Rounded" charset="-93"/>
                <a:cs typeface="Arial-Rounded" charset="-93"/>
              </a:rPr>
              <a:t>ứu </a:t>
            </a:r>
            <a:r>
              <a:rPr lang="vi-VN" sz="4000">
                <a:solidFill>
                  <a:schemeClr val="accent6"/>
                </a:solidFill>
                <a:latin typeface="Arial-Rounded" charset="-93"/>
                <a:ea typeface="Arial-Rounded" charset="-93"/>
                <a:cs typeface="Arial-Rounded" charset="-93"/>
              </a:rPr>
              <a:t>giúp. Các bác nông dân nghĩ là chủ nói dối, nên vẫn thản nhiên làm việc.</a:t>
            </a:r>
            <a:endParaRPr lang="en-US" sz="4000">
              <a:solidFill>
                <a:schemeClr val="accent6"/>
              </a:solidFill>
              <a:latin typeface="Arial-Rounded" charset="-93"/>
              <a:ea typeface="Arial-Rounded" charset="-93"/>
              <a:cs typeface="Arial-Rounded" charset="-93"/>
            </a:endParaRPr>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trò</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900323"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học</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7118977" y="1678192"/>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ạy</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trốn</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755089" y="2476474"/>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tạm 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iệt</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581835" y="24270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v</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iệc</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làm</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7134039" y="242709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rạp x</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iếc</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20" y="1431831"/>
            <a:ext cx="904875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ý</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508540" y="262090"/>
            <a:ext cx="7432302" cy="584775"/>
          </a:xfrm>
          <a:prstGeom prst="rect">
            <a:avLst/>
          </a:prstGeom>
        </p:spPr>
        <p:txBody>
          <a:bodyPr wrap="square">
            <a:spAutoFit/>
          </a:bodyPr>
          <a:lstStyle/>
          <a:p>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khung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6865"/>
            <a:ext cx="9144000" cy="379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descr="Ảnh có chứa văn bản, ảnh chụp màn hình&#10;&#10;Mô tả được tạo tự động">
            <a:extLst>
              <a:ext uri="{FF2B5EF4-FFF2-40B4-BE49-F238E27FC236}">
                <a16:creationId xmlns:a16="http://schemas.microsoft.com/office/drawing/2014/main" id="{27C78D3E-DE5B-4098-A02B-EF0192F8D4A2}"/>
              </a:ext>
            </a:extLst>
          </p:cNvPr>
          <p:cNvPicPr>
            <a:picLocks noChangeAspect="1"/>
          </p:cNvPicPr>
          <p:nvPr/>
        </p:nvPicPr>
        <p:blipFill rotWithShape="1">
          <a:blip r:embed="rId2">
            <a:extLst>
              <a:ext uri="{28A0092B-C50C-407E-A947-70E740481C1C}">
                <a14:useLocalDpi xmlns:a14="http://schemas.microsoft.com/office/drawing/2010/main" val="0"/>
              </a:ext>
            </a:extLst>
          </a:blip>
          <a:srcRect l="13834" t="33558" r="14396" b="45268"/>
          <a:stretch/>
        </p:blipFill>
        <p:spPr>
          <a:xfrm>
            <a:off x="1345915" y="824890"/>
            <a:ext cx="6082301" cy="3493719"/>
          </a:xfrm>
          <a:prstGeom prst="rect">
            <a:avLst/>
          </a:prstGeom>
          <a:ln>
            <a:noFill/>
          </a:ln>
          <a:effectLst>
            <a:softEdge rad="112500"/>
          </a:effectLst>
        </p:spPr>
      </p:pic>
      <p:sp>
        <p:nvSpPr>
          <p:cNvPr id="11" name="矩形 8">
            <a:extLst>
              <a:ext uri="{FF2B5EF4-FFF2-40B4-BE49-F238E27FC236}">
                <a16:creationId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b="1">
                <a:solidFill>
                  <a:schemeClr val="accent6"/>
                </a:solidFill>
                <a:latin typeface="Arial-Rounded" charset="-93"/>
                <a:ea typeface="Arial-Rounded" charset="-93"/>
                <a:cs typeface="Arial-Rounded" charset="-93"/>
              </a:rPr>
              <a:t>Quan sát tranh và nói về con người, cảnh vật trong </a:t>
            </a:r>
            <a:r>
              <a:rPr lang="vi-VN" sz="2600" b="1" smtClean="0">
                <a:solidFill>
                  <a:schemeClr val="accent6"/>
                </a:solidFill>
                <a:latin typeface="Arial-Rounded" charset="-93"/>
                <a:ea typeface="Arial-Rounded" charset="-93"/>
                <a:cs typeface="Arial-Rounded" charset="-93"/>
              </a:rPr>
              <a:t>tranh</a:t>
            </a:r>
            <a:r>
              <a:rPr lang="en-US" sz="2600" b="1" smtClean="0">
                <a:solidFill>
                  <a:schemeClr val="accent6"/>
                </a:solidFill>
                <a:latin typeface="Arial-Rounded" charset="-93"/>
                <a:ea typeface="Arial-Rounded" charset="-93"/>
                <a:cs typeface="Arial-Rounded" charset="-93"/>
              </a:rPr>
              <a:t>?</a:t>
            </a:r>
            <a:endParaRPr lang="zh-CN" altLang="en-US" sz="2600" dirty="0">
              <a:solidFill>
                <a:schemeClr val="accent6"/>
              </a:solidFill>
              <a:latin typeface="Arial-Rounded" charset="-93"/>
              <a:ea typeface="Arial-Rounded" charset="-93"/>
              <a:cs typeface="Arial-Rounded" charset="-93"/>
              <a:sym typeface="+mn-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 y="914540"/>
            <a:ext cx="9124749" cy="421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11570"/>
          <a:stretch/>
        </p:blipFill>
        <p:spPr bwMode="auto">
          <a:xfrm>
            <a:off x="19131" y="1961742"/>
            <a:ext cx="9144000" cy="3181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4415424" y="826718"/>
            <a:ext cx="945716"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flipV="1">
            <a:off x="1484333" y="2730674"/>
            <a:ext cx="814193" cy="12526"/>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flipV="1">
            <a:off x="1484332" y="3100192"/>
            <a:ext cx="977032" cy="12526"/>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flipV="1">
            <a:off x="4515631" y="4603315"/>
            <a:ext cx="977032" cy="12526"/>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flipV="1">
            <a:off x="5780760" y="3883069"/>
            <a:ext cx="977032" cy="12526"/>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5" name="Chú bé chăn cừ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4232" y="97973"/>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28"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5841" y="556478"/>
            <a:ext cx="1375698" cy="461665"/>
          </a:xfrm>
          <a:prstGeom prst="rect">
            <a:avLst/>
          </a:prstGeom>
          <a:noFill/>
        </p:spPr>
        <p:txBody>
          <a:bodyPr wrap="none" rtlCol="0">
            <a:spAutoFit/>
          </a:bodyPr>
          <a:lstStyle/>
          <a:p>
            <a:r>
              <a:rPr lang="en-US" sz="2400" dirty="0" err="1" smtClean="0">
                <a:latin typeface="Times New Roman" panose="02020603050405020304" pitchFamily="18" charset="0"/>
                <a:cs typeface="Times New Roman" panose="02020603050405020304" pitchFamily="18" charset="0"/>
              </a:rPr>
              <a:t>chăn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cừu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985003" y="1621158"/>
            <a:ext cx="1396536" cy="461665"/>
          </a:xfrm>
          <a:prstGeom prst="rect">
            <a:avLst/>
          </a:prstGeom>
          <a:noFill/>
        </p:spPr>
        <p:txBody>
          <a:bodyPr wrap="none" rtlCol="0">
            <a:spAutoFit/>
          </a:bodyPr>
          <a:lstStyle/>
          <a:p>
            <a:r>
              <a:rPr lang="en-US" sz="2400" dirty="0" err="1" smtClean="0">
                <a:latin typeface="Times New Roman" panose="02020603050405020304" pitchFamily="18" charset="0"/>
                <a:cs typeface="Times New Roman" panose="02020603050405020304" pitchFamily="18" charset="0"/>
              </a:rPr>
              <a:t>khoái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142898" y="1082571"/>
            <a:ext cx="1101584" cy="461665"/>
          </a:xfrm>
          <a:prstGeom prst="rect">
            <a:avLst/>
          </a:prstGeom>
          <a:noFill/>
        </p:spPr>
        <p:txBody>
          <a:bodyPr wrap="none" rtlCol="0">
            <a:spAutoFit/>
          </a:bodyPr>
          <a:lstStyle/>
          <a:p>
            <a:r>
              <a:rPr lang="en-US" sz="2400" dirty="0" err="1" smtClean="0">
                <a:latin typeface="Times New Roman" panose="02020603050405020304" pitchFamily="18" charset="0"/>
                <a:cs typeface="Times New Roman" panose="02020603050405020304" pitchFamily="18" charset="0"/>
              </a:rPr>
              <a:t>tức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tốc</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985003" y="2198239"/>
            <a:ext cx="1483098" cy="461665"/>
          </a:xfrm>
          <a:prstGeom prst="rect">
            <a:avLst/>
          </a:prstGeom>
          <a:noFill/>
        </p:spPr>
        <p:txBody>
          <a:bodyPr wrap="none" rtlCol="0">
            <a:spAutoFit/>
          </a:bodyPr>
          <a:lstStyle/>
          <a:p>
            <a:r>
              <a:rPr lang="en-US" sz="2400" dirty="0" err="1" smtClean="0">
                <a:latin typeface="Times New Roman" panose="02020603050405020304" pitchFamily="18" charset="0"/>
                <a:cs typeface="Times New Roman" panose="02020603050405020304" pitchFamily="18" charset="0"/>
              </a:rPr>
              <a:t>hốt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hoảng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005841" y="2775320"/>
            <a:ext cx="1319592" cy="461665"/>
          </a:xfrm>
          <a:prstGeom prst="rect">
            <a:avLst/>
          </a:prstGeom>
          <a:noFill/>
        </p:spPr>
        <p:txBody>
          <a:bodyPr wrap="none" rtlCol="0">
            <a:spAutoFit/>
          </a:bodyPr>
          <a:lstStyle/>
          <a:p>
            <a:r>
              <a:rPr lang="en-US" sz="2400" dirty="0" err="1" smtClean="0">
                <a:latin typeface="Times New Roman" panose="02020603050405020304" pitchFamily="18" charset="0"/>
                <a:cs typeface="Times New Roman" panose="02020603050405020304" pitchFamily="18" charset="0"/>
              </a:rPr>
              <a:t>thỏa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thuê</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07096" y="325646"/>
            <a:ext cx="1239442" cy="461665"/>
          </a:xfrm>
          <a:prstGeom prst="rect">
            <a:avLst/>
          </a:prstGeom>
          <a:noFill/>
        </p:spPr>
        <p:txBody>
          <a:bodyPr wrap="none" rtlCol="0">
            <a:spAutoFit/>
          </a:bodyPr>
          <a:lstStyle/>
          <a:p>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khó</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32562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1570"/>
          <a:stretch/>
        </p:blipFill>
        <p:spPr bwMode="auto">
          <a:xfrm>
            <a:off x="19131" y="1961742"/>
            <a:ext cx="9144000" cy="3181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183710" y="2019300"/>
            <a:ext cx="7321463" cy="391960"/>
          </a:xfrm>
          <a:prstGeom prst="rect">
            <a:avLst/>
          </a:prstGeom>
          <a:solidFill>
            <a:schemeClr val="accent2">
              <a:lumMod val="20000"/>
              <a:lumOff val="80000"/>
              <a:alpha val="22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11268" y="2411260"/>
            <a:ext cx="2502027" cy="391960"/>
          </a:xfrm>
          <a:prstGeom prst="rect">
            <a:avLst/>
          </a:prstGeom>
          <a:solidFill>
            <a:schemeClr val="accent2">
              <a:lumMod val="20000"/>
              <a:lumOff val="80000"/>
              <a:alpha val="22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105090" y="3883001"/>
            <a:ext cx="6347875" cy="391960"/>
          </a:xfrm>
          <a:prstGeom prst="rect">
            <a:avLst/>
          </a:prstGeom>
          <a:solidFill>
            <a:schemeClr val="accent2">
              <a:lumMod val="20000"/>
              <a:lumOff val="80000"/>
              <a:alpha val="22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14742" y="4274961"/>
            <a:ext cx="2500831" cy="391960"/>
          </a:xfrm>
          <a:prstGeom prst="rect">
            <a:avLst/>
          </a:prstGeom>
          <a:solidFill>
            <a:schemeClr val="accent2">
              <a:lumMod val="20000"/>
              <a:lumOff val="80000"/>
              <a:alpha val="22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3685521" y="2080085"/>
            <a:ext cx="48861" cy="331175"/>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flipH="1">
            <a:off x="6070916" y="2076858"/>
            <a:ext cx="48861" cy="331175"/>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flipH="1">
            <a:off x="1408174" y="2423995"/>
            <a:ext cx="48861" cy="331175"/>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flipH="1">
            <a:off x="5283441" y="3913393"/>
            <a:ext cx="48861" cy="331175"/>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flipH="1">
            <a:off x="7369400" y="3913393"/>
            <a:ext cx="48861" cy="331175"/>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1" name="Rectangle 20"/>
          <p:cNvSpPr/>
          <p:nvPr/>
        </p:nvSpPr>
        <p:spPr>
          <a:xfrm>
            <a:off x="1618295" y="477922"/>
            <a:ext cx="7321463" cy="391960"/>
          </a:xfrm>
          <a:prstGeom prst="rect">
            <a:avLst/>
          </a:prstGeom>
          <a:solidFill>
            <a:schemeClr val="accent2">
              <a:lumMod val="20000"/>
              <a:lumOff val="80000"/>
              <a:alpha val="22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flipH="1">
            <a:off x="5409618" y="477922"/>
            <a:ext cx="48861" cy="331175"/>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028225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5" grpId="0" animBg="1"/>
      <p:bldP spid="16"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807029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chú</a:t>
            </a:r>
            <a:r>
              <a:rPr lang="en-US" altLang="zh-CN" sz="36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36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chăn</a:t>
            </a:r>
            <a:r>
              <a:rPr lang="en-US" altLang="zh-CN" sz="36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cừu</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chemeClr val="accent6">
                    <a:lumMod val="7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400" dirty="0" smtClean="0">
                <a:solidFill>
                  <a:schemeClr val="accent6">
                    <a:lumMod val="75000"/>
                  </a:schemeClr>
                </a:solidFill>
                <a:latin typeface="Arial-Rounded" charset="-93"/>
                <a:ea typeface="Arial-Rounded" charset="-93"/>
                <a:cs typeface="Arial-Rounded" charset="-93"/>
              </a:rPr>
              <a:t>Ngày </a:t>
            </a:r>
            <a:r>
              <a:rPr lang="en-US" sz="2400" dirty="0" err="1" smtClean="0">
                <a:solidFill>
                  <a:schemeClr val="accent6">
                    <a:lumMod val="75000"/>
                  </a:schemeClr>
                </a:solidFill>
                <a:latin typeface="Arial-Rounded" charset="-93"/>
                <a:ea typeface="Arial-Rounded" charset="-93"/>
                <a:cs typeface="Arial-Rounded" charset="-93"/>
              </a:rPr>
              <a:t>xưa</a:t>
            </a:r>
            <a:r>
              <a:rPr lang="vi-VN" sz="2400" dirty="0" smtClean="0">
                <a:solidFill>
                  <a:schemeClr val="accent6">
                    <a:lumMod val="75000"/>
                  </a:schemeClr>
                </a:solidFill>
                <a:latin typeface="Arial-Rounded" charset="-93"/>
                <a:ea typeface="Arial-Rounded" charset="-93"/>
                <a:cs typeface="Arial-Rounded" charset="-93"/>
              </a:rPr>
              <a:t> </a:t>
            </a:r>
            <a:r>
              <a:rPr lang="en-US" sz="2400" dirty="0" err="1" smtClean="0">
                <a:solidFill>
                  <a:schemeClr val="accent6">
                    <a:lumMod val="75000"/>
                  </a:schemeClr>
                </a:solidFill>
                <a:latin typeface="Arial-Rounded" charset="-93"/>
                <a:ea typeface="Arial-Rounded" charset="-93"/>
                <a:cs typeface="Arial-Rounded" charset="-93"/>
              </a:rPr>
              <a:t>có</a:t>
            </a:r>
            <a:r>
              <a:rPr lang="vi-VN" sz="2400" dirty="0" smtClean="0">
                <a:solidFill>
                  <a:schemeClr val="accent6">
                    <a:lumMod val="75000"/>
                  </a:schemeClr>
                </a:solidFill>
                <a:latin typeface="Arial-Rounded" charset="-93"/>
                <a:ea typeface="Arial-Rounded" charset="-93"/>
                <a:cs typeface="Arial-Rounded" charset="-93"/>
              </a:rPr>
              <a:t> </a:t>
            </a:r>
            <a:r>
              <a:rPr lang="vi-VN" sz="2400" dirty="0">
                <a:solidFill>
                  <a:schemeClr val="accent6">
                    <a:lumMod val="75000"/>
                  </a:schemeClr>
                </a:solidFill>
                <a:latin typeface="Arial-Rounded" charset="-93"/>
                <a:ea typeface="Arial-Rounded" charset="-93"/>
                <a:cs typeface="Arial-Rounded" charset="-93"/>
              </a:rPr>
              <a:t>một chủ bé chăn </a:t>
            </a:r>
            <a:r>
              <a:rPr lang="vi-VN" sz="2400" dirty="0" smtClean="0">
                <a:solidFill>
                  <a:schemeClr val="accent6">
                    <a:lumMod val="75000"/>
                  </a:schemeClr>
                </a:solidFill>
                <a:latin typeface="Arial-Rounded" charset="-93"/>
                <a:ea typeface="Arial-Rounded" charset="-93"/>
                <a:cs typeface="Arial-Rounded" charset="-93"/>
              </a:rPr>
              <a:t>C</a:t>
            </a:r>
            <a:r>
              <a:rPr lang="en-US" sz="2400" dirty="0" err="1" smtClean="0">
                <a:solidFill>
                  <a:schemeClr val="accent6">
                    <a:lumMod val="75000"/>
                  </a:schemeClr>
                </a:solidFill>
                <a:latin typeface="Arial-Rounded" charset="-93"/>
                <a:ea typeface="Arial-Rounded" charset="-93"/>
                <a:cs typeface="Arial-Rounded" charset="-93"/>
              </a:rPr>
              <a:t>ừu</a:t>
            </a:r>
            <a:r>
              <a:rPr lang="vi-VN" sz="2400" dirty="0" smtClean="0">
                <a:solidFill>
                  <a:schemeClr val="accent6">
                    <a:lumMod val="75000"/>
                  </a:schemeClr>
                </a:solidFill>
                <a:latin typeface="Arial-Rounded" charset="-93"/>
                <a:ea typeface="Arial-Rounded" charset="-93"/>
                <a:cs typeface="Arial-Rounded" charset="-93"/>
              </a:rPr>
              <a:t> </a:t>
            </a:r>
            <a:r>
              <a:rPr lang="vi-VN" sz="2400" dirty="0">
                <a:solidFill>
                  <a:schemeClr val="accent6">
                    <a:lumMod val="75000"/>
                  </a:schemeClr>
                </a:solidFill>
                <a:latin typeface="Arial-Rounded" charset="-93"/>
                <a:ea typeface="Arial-Rounded" charset="-93"/>
                <a:cs typeface="Arial-Rounded" charset="-93"/>
              </a:rPr>
              <a:t>thường </a:t>
            </a:r>
            <a:r>
              <a:rPr lang="vi-VN" sz="2400" dirty="0" smtClean="0">
                <a:solidFill>
                  <a:schemeClr val="accent6">
                    <a:lumMod val="75000"/>
                  </a:schemeClr>
                </a:solidFill>
                <a:latin typeface="Arial-Rounded" charset="-93"/>
                <a:ea typeface="Arial-Rounded" charset="-93"/>
                <a:cs typeface="Arial-Rounded" charset="-93"/>
              </a:rPr>
              <a:t>th</a:t>
            </a:r>
            <a:r>
              <a:rPr lang="en-US" sz="2400" dirty="0">
                <a:solidFill>
                  <a:schemeClr val="accent6">
                    <a:lumMod val="75000"/>
                  </a:schemeClr>
                </a:solidFill>
                <a:latin typeface="Arial-Rounded" charset="-93"/>
                <a:ea typeface="Arial-Rounded" charset="-93"/>
                <a:cs typeface="Arial-Rounded" charset="-93"/>
              </a:rPr>
              <a:t>ả</a:t>
            </a:r>
            <a:r>
              <a:rPr lang="vi-VN" sz="2400" dirty="0" smtClean="0">
                <a:solidFill>
                  <a:schemeClr val="accent6">
                    <a:lumMod val="75000"/>
                  </a:schemeClr>
                </a:solidFill>
                <a:latin typeface="Arial-Rounded" charset="-93"/>
                <a:ea typeface="Arial-Rounded" charset="-93"/>
                <a:cs typeface="Arial-Rounded" charset="-93"/>
              </a:rPr>
              <a:t> C</a:t>
            </a:r>
            <a:r>
              <a:rPr lang="en-US" sz="2400" dirty="0" err="1" smtClean="0">
                <a:solidFill>
                  <a:schemeClr val="accent6">
                    <a:lumMod val="75000"/>
                  </a:schemeClr>
                </a:solidFill>
                <a:latin typeface="Arial-Rounded" charset="-93"/>
                <a:ea typeface="Arial-Rounded" charset="-93"/>
                <a:cs typeface="Arial-Rounded" charset="-93"/>
              </a:rPr>
              <a:t>ừu</a:t>
            </a:r>
            <a:r>
              <a:rPr lang="en-US" sz="2400" dirty="0" smtClean="0">
                <a:solidFill>
                  <a:schemeClr val="accent6">
                    <a:lumMod val="75000"/>
                  </a:schemeClr>
                </a:solidFill>
                <a:latin typeface="Arial-Rounded" charset="-93"/>
                <a:ea typeface="Arial-Rounded" charset="-93"/>
                <a:cs typeface="Arial-Rounded" charset="-93"/>
              </a:rPr>
              <a:t> </a:t>
            </a:r>
            <a:r>
              <a:rPr lang="vi-VN" sz="2400" dirty="0" smtClean="0">
                <a:solidFill>
                  <a:schemeClr val="accent6">
                    <a:lumMod val="75000"/>
                  </a:schemeClr>
                </a:solidFill>
                <a:latin typeface="Arial-Rounded" charset="-93"/>
                <a:ea typeface="Arial-Rounded" charset="-93"/>
                <a:cs typeface="Arial-Rounded" charset="-93"/>
              </a:rPr>
              <a:t>gần </a:t>
            </a:r>
            <a:r>
              <a:rPr lang="vi-VN" sz="2400" dirty="0">
                <a:solidFill>
                  <a:schemeClr val="accent6">
                    <a:lumMod val="75000"/>
                  </a:schemeClr>
                </a:solidFill>
                <a:latin typeface="Arial-Rounded" charset="-93"/>
                <a:ea typeface="Arial-Rounded" charset="-93"/>
                <a:cs typeface="Arial-Rounded" charset="-93"/>
              </a:rPr>
              <a:t>chân </a:t>
            </a:r>
            <a:r>
              <a:rPr lang="vi-VN" sz="2400" dirty="0" smtClean="0">
                <a:solidFill>
                  <a:schemeClr val="accent6">
                    <a:lumMod val="75000"/>
                  </a:schemeClr>
                </a:solidFill>
                <a:latin typeface="Arial-Rounded" charset="-93"/>
                <a:ea typeface="Arial-Rounded" charset="-93"/>
                <a:cs typeface="Arial-Rounded" charset="-93"/>
              </a:rPr>
              <a:t>núi.</a:t>
            </a:r>
            <a:r>
              <a:rPr lang="en-US" sz="2400" dirty="0">
                <a:solidFill>
                  <a:schemeClr val="accent6">
                    <a:lumMod val="75000"/>
                  </a:schemeClr>
                </a:solidFill>
                <a:latin typeface="Arial-Rounded" charset="-93"/>
                <a:ea typeface="Arial-Rounded" charset="-93"/>
                <a:cs typeface="Arial-Rounded" charset="-93"/>
              </a:rPr>
              <a:t> </a:t>
            </a:r>
            <a:r>
              <a:rPr lang="vi-VN" sz="2400" dirty="0" smtClean="0">
                <a:solidFill>
                  <a:schemeClr val="accent6">
                    <a:lumMod val="75000"/>
                  </a:schemeClr>
                </a:solidFill>
                <a:latin typeface="Arial-Rounded" charset="-93"/>
                <a:ea typeface="Arial-Rounded" charset="-93"/>
                <a:cs typeface="Arial-Rounded" charset="-93"/>
              </a:rPr>
              <a:t>Một </a:t>
            </a:r>
            <a:r>
              <a:rPr lang="vi-VN" sz="2400" dirty="0">
                <a:solidFill>
                  <a:schemeClr val="accent6">
                    <a:lumMod val="75000"/>
                  </a:schemeClr>
                </a:solidFill>
                <a:latin typeface="Arial-Rounded" charset="-93"/>
                <a:ea typeface="Arial-Rounded" charset="-93"/>
                <a:cs typeface="Arial-Rounded" charset="-93"/>
              </a:rPr>
              <a:t>hôm thấy buồn quá, chủ nghĩ ra một trò đùa cho Ui. </a:t>
            </a:r>
            <a:r>
              <a:rPr lang="en-US" sz="2400" dirty="0" smtClean="0">
                <a:solidFill>
                  <a:schemeClr val="accent6">
                    <a:lumMod val="75000"/>
                  </a:schemeClr>
                </a:solidFill>
                <a:latin typeface="Arial-Rounded" charset="-93"/>
                <a:ea typeface="Arial-Rounded" charset="-93"/>
                <a:cs typeface="Arial-Rounded" charset="-93"/>
              </a:rPr>
              <a:t> </a:t>
            </a:r>
            <a:r>
              <a:rPr lang="vi-VN" sz="2400" dirty="0" smtClean="0">
                <a:solidFill>
                  <a:schemeClr val="accent6">
                    <a:lumMod val="75000"/>
                  </a:schemeClr>
                </a:solidFill>
                <a:latin typeface="Arial-Rounded" charset="-93"/>
                <a:ea typeface="Arial-Rounded" charset="-93"/>
                <a:cs typeface="Arial-Rounded" charset="-93"/>
              </a:rPr>
              <a:t>Chú </a:t>
            </a:r>
            <a:r>
              <a:rPr lang="vi-VN" sz="2400" dirty="0">
                <a:solidFill>
                  <a:schemeClr val="accent6">
                    <a:lumMod val="75000"/>
                  </a:schemeClr>
                </a:solidFill>
                <a:latin typeface="Arial-Rounded" charset="-93"/>
                <a:ea typeface="Arial-Rounded" charset="-93"/>
                <a:cs typeface="Arial-Rounded" charset="-93"/>
              </a:rPr>
              <a:t>giả </a:t>
            </a:r>
            <a:r>
              <a:rPr lang="vi-VN" sz="2400" dirty="0" smtClean="0">
                <a:solidFill>
                  <a:schemeClr val="accent6">
                    <a:lumMod val="75000"/>
                  </a:schemeClr>
                </a:solidFill>
                <a:latin typeface="Arial-Rounded" charset="-93"/>
                <a:ea typeface="Arial-Rounded" charset="-93"/>
                <a:cs typeface="Arial-Rounded" charset="-93"/>
              </a:rPr>
              <a:t>v</a:t>
            </a:r>
            <a:r>
              <a:rPr lang="en-US" sz="2400" dirty="0" smtClean="0">
                <a:solidFill>
                  <a:schemeClr val="accent6">
                    <a:lumMod val="75000"/>
                  </a:schemeClr>
                </a:solidFill>
                <a:latin typeface="Arial-Rounded" charset="-93"/>
                <a:ea typeface="Arial-Rounded" charset="-93"/>
                <a:cs typeface="Arial-Rounded" charset="-93"/>
              </a:rPr>
              <a:t>ờ</a:t>
            </a:r>
            <a:r>
              <a:rPr lang="vi-VN" sz="2400" dirty="0" smtClean="0">
                <a:solidFill>
                  <a:schemeClr val="accent6">
                    <a:lumMod val="75000"/>
                  </a:schemeClr>
                </a:solidFill>
                <a:latin typeface="Arial-Rounded" charset="-93"/>
                <a:ea typeface="Arial-Rounded" charset="-93"/>
                <a:cs typeface="Arial-Rounded" charset="-93"/>
              </a:rPr>
              <a:t> </a:t>
            </a:r>
            <a:r>
              <a:rPr lang="vi-VN" sz="2400" dirty="0">
                <a:solidFill>
                  <a:schemeClr val="accent6">
                    <a:lumMod val="75000"/>
                  </a:schemeClr>
                </a:solidFill>
                <a:latin typeface="Arial-Rounded" charset="-93"/>
                <a:ea typeface="Arial-Rounded" charset="-93"/>
                <a:cs typeface="Arial-Rounded" charset="-93"/>
              </a:rPr>
              <a:t>kêu toáng lên:</a:t>
            </a:r>
          </a:p>
          <a:p>
            <a:pPr algn="just"/>
            <a:r>
              <a:rPr lang="en-US" sz="2400" dirty="0" smtClean="0">
                <a:solidFill>
                  <a:schemeClr val="accent6">
                    <a:lumMod val="75000"/>
                  </a:schemeClr>
                </a:solidFill>
                <a:latin typeface="Arial-Rounded" charset="-93"/>
                <a:ea typeface="Arial-Rounded" charset="-93"/>
                <a:cs typeface="Arial-Rounded" charset="-93"/>
              </a:rPr>
              <a:t>	</a:t>
            </a:r>
            <a:r>
              <a:rPr lang="vi-VN" sz="2400" dirty="0" smtClean="0">
                <a:solidFill>
                  <a:schemeClr val="accent6">
                    <a:lumMod val="75000"/>
                  </a:schemeClr>
                </a:solidFill>
                <a:latin typeface="Arial-Rounded" charset="-93"/>
                <a:ea typeface="Arial-Rounded" charset="-93"/>
                <a:cs typeface="Arial-Rounded" charset="-93"/>
              </a:rPr>
              <a:t>- </a:t>
            </a:r>
            <a:r>
              <a:rPr lang="vi-VN" sz="2400" dirty="0">
                <a:solidFill>
                  <a:schemeClr val="accent6">
                    <a:lumMod val="75000"/>
                  </a:schemeClr>
                </a:solidFill>
                <a:latin typeface="Arial-Rounded" charset="-93"/>
                <a:ea typeface="Arial-Rounded" charset="-93"/>
                <a:cs typeface="Arial-Rounded" charset="-93"/>
              </a:rPr>
              <a:t>Sói! Sói! </a:t>
            </a:r>
            <a:r>
              <a:rPr lang="vi-VN" sz="2400" dirty="0" smtClean="0">
                <a:solidFill>
                  <a:schemeClr val="accent6">
                    <a:lumMod val="75000"/>
                  </a:schemeClr>
                </a:solidFill>
                <a:latin typeface="Arial-Rounded" charset="-93"/>
                <a:ea typeface="Arial-Rounded" charset="-93"/>
                <a:cs typeface="Arial-Rounded" charset="-93"/>
              </a:rPr>
              <a:t>C</a:t>
            </a:r>
            <a:r>
              <a:rPr lang="en-US" sz="2400" dirty="0" err="1" smtClean="0">
                <a:solidFill>
                  <a:schemeClr val="accent6">
                    <a:lumMod val="75000"/>
                  </a:schemeClr>
                </a:solidFill>
                <a:latin typeface="Arial-Rounded" charset="-93"/>
                <a:ea typeface="Arial-Rounded" charset="-93"/>
                <a:cs typeface="Arial-Rounded" charset="-93"/>
              </a:rPr>
              <a:t>ứu</a:t>
            </a:r>
            <a:r>
              <a:rPr lang="vi-VN" sz="2400" dirty="0" smtClean="0">
                <a:solidFill>
                  <a:schemeClr val="accent6">
                    <a:lumMod val="75000"/>
                  </a:schemeClr>
                </a:solidFill>
                <a:latin typeface="Arial-Rounded" charset="-93"/>
                <a:ea typeface="Arial-Rounded" charset="-93"/>
                <a:cs typeface="Arial-Rounded" charset="-93"/>
              </a:rPr>
              <a:t> </a:t>
            </a:r>
            <a:r>
              <a:rPr lang="vi-VN" sz="2400" dirty="0">
                <a:solidFill>
                  <a:schemeClr val="accent6">
                    <a:lumMod val="75000"/>
                  </a:schemeClr>
                </a:solidFill>
                <a:latin typeface="Arial-Rounded" charset="-93"/>
                <a:ea typeface="Arial-Rounded" charset="-93"/>
                <a:cs typeface="Arial-Rounded" charset="-93"/>
              </a:rPr>
              <a:t>tôi với</a:t>
            </a:r>
            <a:r>
              <a:rPr lang="vi-VN" sz="2400" dirty="0" smtClean="0">
                <a:solidFill>
                  <a:schemeClr val="accent6">
                    <a:lumMod val="75000"/>
                  </a:schemeClr>
                </a:solidFill>
                <a:latin typeface="Arial-Rounded" charset="-93"/>
                <a:ea typeface="Arial-Rounded" charset="-93"/>
                <a:cs typeface="Arial-Rounded" charset="-93"/>
              </a:rPr>
              <a:t>!</a:t>
            </a:r>
            <a:endParaRPr lang="en-US" sz="2400" dirty="0" smtClean="0">
              <a:solidFill>
                <a:schemeClr val="accent6">
                  <a:lumMod val="75000"/>
                </a:schemeClr>
              </a:solidFill>
              <a:latin typeface="Arial-Rounded" charset="-93"/>
              <a:ea typeface="Arial-Rounded" charset="-93"/>
              <a:cs typeface="Arial-Rounded" charset="-93"/>
            </a:endParaRPr>
          </a:p>
          <a:p>
            <a:pPr algn="just"/>
            <a:r>
              <a:rPr lang="en-US" sz="2400" dirty="0" smtClean="0">
                <a:solidFill>
                  <a:schemeClr val="accent6">
                    <a:lumMod val="75000"/>
                  </a:schemeClr>
                </a:solidFill>
                <a:latin typeface="Arial-Rounded" charset="-93"/>
                <a:ea typeface="Arial-Rounded" charset="-93"/>
                <a:cs typeface="Arial-Rounded" charset="-93"/>
              </a:rPr>
              <a:t>	</a:t>
            </a:r>
            <a:r>
              <a:rPr lang="vi-VN" sz="2400" dirty="0" smtClean="0">
                <a:solidFill>
                  <a:schemeClr val="accent6">
                    <a:lumMod val="75000"/>
                  </a:schemeClr>
                </a:solidFill>
                <a:latin typeface="Arial-Rounded" charset="-93"/>
                <a:ea typeface="Arial-Rounded" charset="-93"/>
                <a:cs typeface="Arial-Rounded" charset="-93"/>
              </a:rPr>
              <a:t>Nghe </a:t>
            </a:r>
            <a:r>
              <a:rPr lang="vi-VN" sz="2400" dirty="0">
                <a:solidFill>
                  <a:schemeClr val="accent6">
                    <a:lumMod val="75000"/>
                  </a:schemeClr>
                </a:solidFill>
                <a:latin typeface="Arial-Rounded" charset="-93"/>
                <a:ea typeface="Arial-Rounded" charset="-93"/>
                <a:cs typeface="Arial-Rounded" charset="-93"/>
              </a:rPr>
              <a:t>tiếng kêu cứu, mấy bác nông dân đang làm việc gần đấy tức tốc chạy tới. Nhưng họ không thấy sói đâu. Thấy vậy, chủ khoái chí lắm.</a:t>
            </a:r>
          </a:p>
          <a:p>
            <a:pPr algn="just"/>
            <a:r>
              <a:rPr lang="en-US" sz="2400" dirty="0" smtClean="0">
                <a:solidFill>
                  <a:schemeClr val="accent6">
                    <a:lumMod val="75000"/>
                  </a:schemeClr>
                </a:solidFill>
                <a:latin typeface="Arial-Rounded" charset="-93"/>
                <a:ea typeface="Arial-Rounded" charset="-93"/>
                <a:cs typeface="Arial-Rounded" charset="-93"/>
              </a:rPr>
              <a:t>	</a:t>
            </a:r>
            <a:r>
              <a:rPr lang="vi-VN" sz="2400" dirty="0" smtClean="0">
                <a:solidFill>
                  <a:schemeClr val="accent6">
                    <a:lumMod val="75000"/>
                  </a:schemeClr>
                </a:solidFill>
                <a:latin typeface="Arial-Rounded" charset="-93"/>
                <a:ea typeface="Arial-Rounded" charset="-93"/>
                <a:cs typeface="Arial-Rounded" charset="-93"/>
              </a:rPr>
              <a:t>Mấy </a:t>
            </a:r>
            <a:r>
              <a:rPr lang="vi-VN" sz="2400" dirty="0">
                <a:solidFill>
                  <a:schemeClr val="accent6">
                    <a:lumMod val="75000"/>
                  </a:schemeClr>
                </a:solidFill>
                <a:latin typeface="Arial-Rounded" charset="-93"/>
                <a:ea typeface="Arial-Rounded" charset="-93"/>
                <a:cs typeface="Arial-Rounded" charset="-93"/>
              </a:rPr>
              <a:t>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Cừu.</a:t>
            </a:r>
          </a:p>
          <a:p>
            <a:r>
              <a:rPr lang="en-US" sz="3200" i="1" dirty="0">
                <a:latin typeface="Arial-Rounded" charset="-93"/>
                <a:ea typeface="Arial-Rounded" charset="-93"/>
                <a:cs typeface="Arial-Rounded" charset="-93"/>
              </a:rPr>
              <a:t>	</a:t>
            </a:r>
            <a:r>
              <a:rPr lang="en-US" sz="3200" i="1" dirty="0" smtClean="0">
                <a:latin typeface="Arial-Rounded" charset="-93"/>
                <a:ea typeface="Arial-Rounded" charset="-93"/>
                <a:cs typeface="Arial-Rounded" charset="-93"/>
              </a:rPr>
              <a:t>						</a:t>
            </a:r>
            <a:r>
              <a:rPr lang="vi-VN" sz="3200" dirty="0"/>
              <a:t/>
            </a:r>
            <a:br>
              <a:rPr lang="vi-VN" sz="3200" dirty="0"/>
            </a:br>
            <a:endParaRPr lang="vi-VN" sz="3200" dirty="0">
              <a:latin typeface="Arial-Rounded" charset="-93"/>
              <a:ea typeface="Arial-Rounded" charset="-93"/>
              <a:cs typeface="Arial-Rounded" charset="-93"/>
            </a:endParaRPr>
          </a:p>
          <a:p>
            <a:r>
              <a:rPr lang="vi-VN" sz="3200" dirty="0"/>
              <a:t/>
            </a:r>
            <a:br>
              <a:rPr lang="vi-VN" sz="3200" dirty="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432126" y="74002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421493" y="2246490"/>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510365" y="334976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cxnSp>
        <p:nvCxnSpPr>
          <p:cNvPr id="4" name="Straight Connector 3">
            <a:hlinkClick r:id="rId2" action="ppaction://hlinksldjump"/>
          </p:cNvPr>
          <p:cNvCxnSpPr/>
          <p:nvPr/>
        </p:nvCxnSpPr>
        <p:spPr>
          <a:xfrm>
            <a:off x="1060057" y="2945501"/>
            <a:ext cx="77683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a:hlinkClick r:id="rId2" action="ppaction://hlinksldjump"/>
          </p:cNvPr>
          <p:cNvCxnSpPr/>
          <p:nvPr/>
        </p:nvCxnSpPr>
        <p:spPr>
          <a:xfrm>
            <a:off x="483454" y="4798577"/>
            <a:ext cx="1353438" cy="809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3" name="Straight Connector 12">
            <a:hlinkClick r:id="rId2" action="ppaction://hlinksldjump"/>
          </p:cNvPr>
          <p:cNvCxnSpPr/>
          <p:nvPr/>
        </p:nvCxnSpPr>
        <p:spPr>
          <a:xfrm>
            <a:off x="4343355" y="4806669"/>
            <a:ext cx="1256333" cy="8092"/>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8" name="Right Arrow 7">
            <a:hlinkClick r:id="rId3" action="ppaction://hlinksldjump"/>
          </p:cNvPr>
          <p:cNvSpPr/>
          <p:nvPr/>
        </p:nvSpPr>
        <p:spPr>
          <a:xfrm>
            <a:off x="8350981" y="4798577"/>
            <a:ext cx="566442" cy="1911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700BBF27-AEA7-4E39-9873-833F6E66B524}">
  <ds:schemaRefs>
    <ds:schemaRef ds:uri="http://purl.org/dc/elements/1.1/"/>
    <ds:schemaRef ds:uri="http://purl.org/dc/terms/"/>
    <ds:schemaRef ds:uri="http://schemas.microsoft.com/office/infopath/2007/PartnerControls"/>
    <ds:schemaRef ds:uri="http://schemas.microsoft.com/office/2006/metadata/properties"/>
    <ds:schemaRef ds:uri="http://schemas.microsoft.com/office/2006/documentManagement/types"/>
    <ds:schemaRef ds:uri="2954521b-b4ab-4ce3-8aa8-8bfa99a4c36e"/>
    <ds:schemaRef ds:uri="http://purl.org/dc/dcmitype/"/>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418</TotalTime>
  <Words>414</Words>
  <Application>Microsoft Office PowerPoint</Application>
  <PresentationFormat>On-screen Show (16:9)</PresentationFormat>
  <Paragraphs>92</Paragraphs>
  <Slides>33</Slides>
  <Notes>11</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Times New Roman</vt:lpstr>
      <vt:lpstr>微软雅黑</vt:lpstr>
      <vt:lpstr>华康少女文字W5</vt:lpstr>
      <vt:lpstr>Calibri</vt:lpstr>
      <vt:lpstr>宋体</vt:lpstr>
      <vt:lpstr>HL Hoctro</vt:lpstr>
      <vt:lpstr>Arial-Rounded</vt:lpstr>
      <vt:lpstr>Arial</vt:lpstr>
      <vt:lpstr>DFPOP1-W9</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Ki Thuat 88</cp:lastModifiedBy>
  <cp:revision>38</cp:revision>
  <dcterms:created xsi:type="dcterms:W3CDTF">2020-08-13T09:19:08Z</dcterms:created>
  <dcterms:modified xsi:type="dcterms:W3CDTF">2021-03-29T02:46:41Z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