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6" r:id="rId2"/>
    <p:sldId id="301" r:id="rId3"/>
    <p:sldId id="307" r:id="rId4"/>
    <p:sldId id="305" r:id="rId5"/>
    <p:sldId id="289" r:id="rId6"/>
    <p:sldId id="262" r:id="rId7"/>
    <p:sldId id="267" r:id="rId8"/>
    <p:sldId id="295" r:id="rId9"/>
    <p:sldId id="296" r:id="rId10"/>
    <p:sldId id="297" r:id="rId11"/>
    <p:sldId id="293" r:id="rId12"/>
    <p:sldId id="269" r:id="rId13"/>
    <p:sldId id="270" r:id="rId14"/>
    <p:sldId id="272" r:id="rId15"/>
    <p:sldId id="304" r:id="rId16"/>
    <p:sldId id="303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0" autoAdjust="0"/>
    <p:restoredTop sz="94660"/>
  </p:normalViewPr>
  <p:slideViewPr>
    <p:cSldViewPr snapToGrid="0">
      <p:cViewPr>
        <p:scale>
          <a:sx n="66" d="100"/>
          <a:sy n="66" d="100"/>
        </p:scale>
        <p:origin x="-3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58951-F8BF-4FC2-9C6C-67449ACEA2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42AB3-F33D-46DC-B30A-F3E8C7CF89F3}" type="pres">
      <dgm:prSet presAssocID="{1B358951-F8BF-4FC2-9C6C-67449ACEA2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F990B-6816-455E-AA47-6E8097FC4390}" type="presOf" srcId="{1B358951-F8BF-4FC2-9C6C-67449ACEA2C0}" destId="{72942AB3-F33D-46DC-B30A-F3E8C7CF89F3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D7C-4F4A-48C7-871B-026EB06AB324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9734-6C7F-4A99-99F2-66AF276F3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-5080"/>
            <a:ext cx="12182982" cy="68630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09135" y="1455174"/>
            <a:ext cx="9144000" cy="2998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GIỜ HỌC TRỰC TUYẾN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0"/>
            <a:ext cx="12192000" cy="6858000"/>
          </a:xfrm>
          <a:prstGeom prst="rect">
            <a:avLst/>
          </a:prstGeom>
        </p:spPr>
      </p:pic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362310" y="227866"/>
            <a:ext cx="117261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Có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35 l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mật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ong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chia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đều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vào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7 can.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Hỏi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2 can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có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mấy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lít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mật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 hàng" pitchFamily="34" charset="-93"/>
              </a:rPr>
              <a:t>ong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-93"/>
              </a:rPr>
              <a:t>?</a:t>
            </a:r>
            <a:endParaRPr lang="en-US" altLang="en-US" b="1" dirty="0">
              <a:solidFill>
                <a:schemeClr val="bg1"/>
              </a:solidFill>
              <a:latin typeface="HP001 5 hàng" pitchFamily="34" charset="-93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4251" y="1837315"/>
            <a:ext cx="4748960" cy="1454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800" b="1" dirty="0" smtClean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2 can: ....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68488" y="3291499"/>
            <a:ext cx="10313911" cy="3133359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673516" y="3880955"/>
            <a:ext cx="8561922" cy="2431350"/>
            <a:chOff x="4873545" y="3685721"/>
            <a:chExt cx="6096000" cy="2431350"/>
          </a:xfrm>
        </p:grpSpPr>
        <p:sp>
          <p:nvSpPr>
            <p:cNvPr id="30" name="Rectangle 29"/>
            <p:cNvSpPr/>
            <p:nvPr/>
          </p:nvSpPr>
          <p:spPr>
            <a:xfrm>
              <a:off x="5631128" y="3685721"/>
              <a:ext cx="454795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Mỗi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can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có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số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lít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HP001 4 hàng" pitchFamily="34" charset="-93"/>
                  <a:cs typeface="Times New Roman" pitchFamily="18" charset="0"/>
                </a:rPr>
                <a:t>mật</a:t>
              </a:r>
              <a:r>
                <a:rPr lang="en-US" sz="2600" b="1" dirty="0" smtClean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HP001 4 hàng" pitchFamily="34" charset="-93"/>
                  <a:cs typeface="Times New Roman" pitchFamily="18" charset="0"/>
                </a:rPr>
                <a:t>ong</a:t>
              </a:r>
              <a:r>
                <a:rPr lang="en-US" sz="2600" b="1" dirty="0" smtClean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HP001 4 hàng" pitchFamily="34" charset="-93"/>
                  <a:cs typeface="Times New Roman" pitchFamily="18" charset="0"/>
                </a:rPr>
                <a:t>là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: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72153" y="4103356"/>
              <a:ext cx="17099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35 : 7 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 5 </a:t>
              </a:r>
              <a:r>
                <a:rPr lang="en-US" sz="2800" b="1" dirty="0" smtClean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(l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86467" y="4658447"/>
              <a:ext cx="454094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Hai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can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có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số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lít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HP001 4 hàng" pitchFamily="34" charset="-93"/>
                  <a:cs typeface="Times New Roman" pitchFamily="18" charset="0"/>
                </a:rPr>
                <a:t>mật</a:t>
              </a:r>
              <a:r>
                <a:rPr lang="en-US" sz="2600" b="1" dirty="0" smtClean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HP001 4 hàng" pitchFamily="34" charset="-93"/>
                  <a:cs typeface="Times New Roman" pitchFamily="18" charset="0"/>
                </a:rPr>
                <a:t>ong</a:t>
              </a:r>
              <a:r>
                <a:rPr lang="en-US" sz="2600" b="1" dirty="0" smtClean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HP001 4 hàng" pitchFamily="34" charset="-93"/>
                  <a:cs typeface="Times New Roman" pitchFamily="18" charset="0"/>
                </a:rPr>
                <a:t>là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: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73545" y="5162964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5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 2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 10 </a:t>
              </a:r>
              <a:r>
                <a:rPr lang="en-US" sz="2800" b="1" dirty="0" smtClean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(l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)</a:t>
              </a:r>
            </a:p>
            <a:p>
              <a:pPr algn="ctr"/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        </a:t>
              </a:r>
              <a:r>
                <a:rPr lang="en-US" sz="2800" b="1" dirty="0" err="1">
                  <a:latin typeface="HP001 4 hàng" pitchFamily="34" charset="-93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HP001 4 hàng" pitchFamily="34" charset="-93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: 10l </a:t>
              </a:r>
              <a:r>
                <a:rPr lang="en-US" sz="2800" b="1" dirty="0" err="1" smtClean="0">
                  <a:latin typeface="HP001 4 hàng" pitchFamily="34" charset="-93"/>
                  <a:cs typeface="Times New Roman" pitchFamily="18" charset="0"/>
                </a:rPr>
                <a:t>mật</a:t>
              </a:r>
              <a:r>
                <a:rPr lang="en-US" sz="2800" b="1" dirty="0" smtClean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HP001 4 hàng" pitchFamily="34" charset="-93"/>
                  <a:cs typeface="Times New Roman" pitchFamily="18" charset="0"/>
                </a:rPr>
                <a:t>ong</a:t>
              </a:r>
              <a:endParaRPr lang="en-US" sz="2800" b="1" dirty="0">
                <a:latin typeface="HP001 4 hàng" pitchFamily="34" charset="-93"/>
                <a:cs typeface="Times New Roman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780151" y="4298590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98793" y="4185232"/>
            <a:ext cx="5610071" cy="694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932551" y="5330893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48091" y="5330893"/>
            <a:ext cx="4963453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1924" y="531813"/>
            <a:ext cx="7985125" cy="1325562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TOÁN LIÊN QUAN ĐẾN </a:t>
            </a:r>
            <a:b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 VỀ ĐƠN VỊ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177144"/>
            <a:ext cx="10468632" cy="175917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56" y="3429000"/>
            <a:ext cx="4057650" cy="372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72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114" y="264778"/>
            <a:ext cx="97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Có 24 viên thuốc chứa đều trong 4 vỉ. Hỏi 3 vỉ thuốc đó có bao nhiêu viên thuốc?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844" y="1923567"/>
            <a:ext cx="4748960" cy="20607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Tóm tắt</a:t>
            </a: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872" y="2230870"/>
            <a:ext cx="4292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4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: 24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thuốc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  <a:p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3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: 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....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?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1421" y="3516331"/>
            <a:ext cx="68131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Bài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giải</a:t>
            </a:r>
            <a:endParaRPr lang="en-US" sz="3200" b="1" dirty="0" smtClean="0">
              <a:latin typeface="HP001 4 hàng" pitchFamily="34" charset="-93"/>
              <a:cs typeface="Arial" pitchFamily="34" charset="0"/>
            </a:endParaRPr>
          </a:p>
          <a:p>
            <a:pPr algn="ctr"/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Mỗi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24 : 4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3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6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 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 18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    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          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Đáp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: 18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thuốc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4256" y="1412774"/>
            <a:ext cx="8318739" cy="83388"/>
            <a:chOff x="1564256" y="1412774"/>
            <a:chExt cx="8318739" cy="8338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564256" y="1412774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78632" y="1496162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46053" y="847114"/>
            <a:ext cx="8036942" cy="17828"/>
            <a:chOff x="1846053" y="847114"/>
            <a:chExt cx="8036942" cy="1782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46053" y="864942"/>
              <a:ext cx="35195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882333" y="847114"/>
              <a:ext cx="10006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114" y="192208"/>
            <a:ext cx="97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28kg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gạo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đựng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gạo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844" y="1923567"/>
            <a:ext cx="4748960" cy="1999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Tóm tắt</a:t>
            </a: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872" y="2230708"/>
            <a:ext cx="4292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itchFamily="34" charset="-93"/>
                <a:cs typeface="Arial" pitchFamily="34" charset="0"/>
              </a:rPr>
              <a:t>7 </a:t>
            </a:r>
            <a:r>
              <a:rPr lang="en-US" sz="3600" b="1" dirty="0" err="1" smtClean="0">
                <a:latin typeface="HP001 4 hàng" pitchFamily="34" charset="-93"/>
                <a:cs typeface="Arial" pitchFamily="34" charset="0"/>
              </a:rPr>
              <a:t>bao</a:t>
            </a:r>
            <a:r>
              <a:rPr lang="en-US" sz="3600" b="1" dirty="0" smtClean="0">
                <a:latin typeface="HP001 4 hàng" pitchFamily="34" charset="-93"/>
                <a:cs typeface="Arial" pitchFamily="34" charset="0"/>
              </a:rPr>
              <a:t>: 28 kg </a:t>
            </a:r>
            <a:r>
              <a:rPr lang="en-US" sz="3600" b="1" dirty="0" err="1" smtClean="0">
                <a:latin typeface="HP001 4 hàng" pitchFamily="34" charset="-93"/>
                <a:cs typeface="Arial" pitchFamily="34" charset="0"/>
              </a:rPr>
              <a:t>gạo</a:t>
            </a:r>
            <a:endParaRPr lang="en-US" sz="3600" b="1" dirty="0">
              <a:latin typeface="HP001 4 hàng" pitchFamily="34" charset="-93"/>
              <a:cs typeface="Arial" pitchFamily="34" charset="0"/>
            </a:endParaRPr>
          </a:p>
          <a:p>
            <a:r>
              <a:rPr lang="en-US" sz="3600" b="1" dirty="0" smtClean="0">
                <a:latin typeface="HP001 4 hàng" pitchFamily="34" charset="-93"/>
                <a:cs typeface="Arial" pitchFamily="34" charset="0"/>
              </a:rPr>
              <a:t>5 </a:t>
            </a:r>
            <a:r>
              <a:rPr lang="en-US" sz="3600" b="1" dirty="0" err="1" smtClean="0">
                <a:latin typeface="HP001 4 hàng" pitchFamily="34" charset="-93"/>
                <a:cs typeface="Arial" pitchFamily="34" charset="0"/>
              </a:rPr>
              <a:t>bao</a:t>
            </a:r>
            <a:r>
              <a:rPr lang="en-US" sz="3600" b="1" dirty="0" smtClean="0">
                <a:latin typeface="HP001 4 hàng" pitchFamily="34" charset="-93"/>
                <a:cs typeface="Arial" pitchFamily="34" charset="0"/>
              </a:rPr>
              <a:t>: </a:t>
            </a:r>
            <a:r>
              <a:rPr lang="en-US" sz="3600" b="1" dirty="0">
                <a:latin typeface="HP001 4 hàng" pitchFamily="34" charset="-93"/>
                <a:cs typeface="Arial" pitchFamily="34" charset="0"/>
              </a:rPr>
              <a:t>.... </a:t>
            </a:r>
            <a:r>
              <a:rPr lang="en-US" sz="3600" b="1" dirty="0" smtClean="0">
                <a:latin typeface="HP001 4 hàng" pitchFamily="34" charset="-93"/>
                <a:cs typeface="Arial" pitchFamily="34" charset="0"/>
              </a:rPr>
              <a:t>kg </a:t>
            </a:r>
            <a:r>
              <a:rPr lang="en-US" sz="3600" b="1" dirty="0" err="1" smtClean="0">
                <a:latin typeface="HP001 4 hàng" pitchFamily="34" charset="-93"/>
                <a:cs typeface="Arial" pitchFamily="34" charset="0"/>
              </a:rPr>
              <a:t>gạo</a:t>
            </a:r>
            <a:r>
              <a:rPr lang="en-US" sz="3600" b="1" dirty="0" smtClean="0">
                <a:latin typeface="HP001 4 hàng" pitchFamily="34" charset="-93"/>
                <a:cs typeface="Arial" pitchFamily="34" charset="0"/>
              </a:rPr>
              <a:t>?</a:t>
            </a:r>
            <a:endParaRPr lang="en-US" sz="3600" b="1" dirty="0"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9405" y="3523319"/>
            <a:ext cx="68131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Bài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giải</a:t>
            </a:r>
            <a:endParaRPr lang="en-US" sz="3200" b="1" dirty="0" smtClean="0">
              <a:latin typeface="HP001 4 hàng" pitchFamily="34" charset="-93"/>
              <a:cs typeface="Arial" pitchFamily="34" charset="0"/>
            </a:endParaRPr>
          </a:p>
          <a:p>
            <a:pPr algn="ctr"/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Mỗi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bao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ki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-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lô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-gam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gạo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28 : 7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 4 (kg)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latin typeface="HP001 5 hàng" pitchFamily="34" charset="0"/>
                <a:cs typeface="Arial" pitchFamily="34" charset="0"/>
              </a:rPr>
              <a:t>5 </a:t>
            </a:r>
            <a:r>
              <a:rPr lang="en-US" sz="3600" b="1" dirty="0" err="1" smtClean="0">
                <a:latin typeface="HP001 5 hàng" pitchFamily="34" charset="0"/>
                <a:cs typeface="Arial" pitchFamily="34" charset="0"/>
              </a:rPr>
              <a:t>bao</a:t>
            </a:r>
            <a:r>
              <a:rPr lang="en-US" sz="3600" b="1" dirty="0" smtClean="0">
                <a:latin typeface="HP001 5 hàng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HP001 5 hàng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HP001 5 hàng" pitchFamily="34" charset="0"/>
                <a:cs typeface="Arial" pitchFamily="34" charset="0"/>
              </a:rPr>
              <a:t> kg </a:t>
            </a:r>
            <a:r>
              <a:rPr lang="en-US" sz="3600" b="1" dirty="0" err="1" smtClean="0">
                <a:latin typeface="HP001 5 hàng" pitchFamily="34" charset="0"/>
                <a:cs typeface="Arial" pitchFamily="34" charset="0"/>
              </a:rPr>
              <a:t>gạo</a:t>
            </a:r>
            <a:r>
              <a:rPr lang="en-US" sz="3600" b="1" dirty="0" smtClean="0">
                <a:latin typeface="HP001 5 hàng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latin typeface="HP001 5 hàng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5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 4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Arial" pitchFamily="34" charset="0"/>
              </a:rPr>
              <a:t> 20 (kg)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    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        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Đáp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: 20 kg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gạo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64256" y="1340204"/>
            <a:ext cx="8318739" cy="83388"/>
            <a:chOff x="1564256" y="1412774"/>
            <a:chExt cx="8318739" cy="833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64256" y="1412774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8632" y="1496162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76195" y="756716"/>
            <a:ext cx="7470896" cy="17828"/>
            <a:chOff x="1846053" y="847114"/>
            <a:chExt cx="7470896" cy="1782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846053" y="847114"/>
              <a:ext cx="2723234" cy="178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316287" y="861628"/>
              <a:ext cx="10006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"/>
            <a:ext cx="12192000" cy="6850190"/>
          </a:xfrm>
        </p:spPr>
      </p:pic>
      <p:sp>
        <p:nvSpPr>
          <p:cNvPr id="6" name="TextBox 5"/>
          <p:cNvSpPr txBox="1"/>
          <p:nvPr/>
        </p:nvSpPr>
        <p:spPr>
          <a:xfrm>
            <a:off x="4208205" y="890167"/>
            <a:ext cx="658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"/>
            <a:ext cx="12192000" cy="6850190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5300273"/>
              </p:ext>
            </p:extLst>
          </p:nvPr>
        </p:nvGraphicFramePr>
        <p:xfrm>
          <a:off x="0" y="2340077"/>
          <a:ext cx="12123173" cy="421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981924" y="531813"/>
            <a:ext cx="79851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TOÁN LIÊN QUAN ĐẾN </a:t>
            </a:r>
            <a:b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 VỀ ĐƠN VỊ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 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bằng nhau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Thực hiện phép tính nhân)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68520" y="2791268"/>
            <a:ext cx="9035846" cy="1907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7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1" y="776585"/>
            <a:ext cx="9013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itchFamily="34" charset="-93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itchFamily="34" charset="-93"/>
              </a:rPr>
              <a:t>ba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8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3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2022</a:t>
            </a:r>
            <a:endParaRPr lang="en-US" sz="3200" dirty="0">
              <a:solidFill>
                <a:schemeClr val="bg1"/>
              </a:solidFill>
              <a:latin typeface="HP001 5 hàng" pitchFamily="34" charset="-93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            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itchFamily="34" charset="-93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-93"/>
              </a:rPr>
              <a:t> </a:t>
            </a:r>
            <a:endParaRPr lang="en-US" sz="3200" dirty="0">
              <a:solidFill>
                <a:schemeClr val="bg1"/>
              </a:solidFill>
              <a:latin typeface="HP001 5 hàng" pitchFamily="34" charset="-93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-93"/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-93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liên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quan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rút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-93"/>
              </a:rPr>
              <a:t>vị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-93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-93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-93"/>
              </a:rPr>
              <a:t> 128)</a:t>
            </a:r>
            <a:endParaRPr lang="en-US" sz="3200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837" y="358858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HP001 4 hàng" pitchFamily="34" charset="-93"/>
              </a:rPr>
              <a:t> </a:t>
            </a:r>
            <a:endParaRPr lang="en-US" sz="2800" b="1" i="1" dirty="0">
              <a:solidFill>
                <a:schemeClr val="bg1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055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"/>
            <a:ext cx="12192000" cy="685019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1924" y="531813"/>
            <a:ext cx="79851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YÊU CẦU CẦN ĐẠT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4" y="2437963"/>
            <a:ext cx="1168518" cy="1249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95721" y="2562734"/>
            <a:ext cx="9993080" cy="96423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3844469"/>
            <a:ext cx="1240914" cy="1138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07904" y="3960586"/>
            <a:ext cx="9333781" cy="930734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Microsoft Windows\Desktop\các con số ngộ nghĩnh\số 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9" y="5148882"/>
            <a:ext cx="1527695" cy="152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007903" y="5447362"/>
            <a:ext cx="9333781" cy="930734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177144"/>
            <a:ext cx="10468632" cy="175917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56" y="3429000"/>
            <a:ext cx="4057650" cy="372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81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287055" y="222275"/>
            <a:ext cx="11672716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Có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HP001 5 hàng" pitchFamily="34" charset="-93"/>
              </a:rPr>
              <a:t>35 l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mật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ong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chia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đều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vào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7 can.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Hỏi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mỗi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can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có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mấy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lít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mật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5 hàng" pitchFamily="34" charset="-93"/>
              </a:rPr>
              <a:t>ong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5 hàng" pitchFamily="34" charset="-93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HP001 5 hàng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6375" y="397153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HP001 5 hàng" pitchFamily="34" charset="-93"/>
              </a:rPr>
              <a:t>35 l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287055" y="2026802"/>
            <a:ext cx="708429" cy="102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1013946" y="2026802"/>
            <a:ext cx="708429" cy="10263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2430804" y="2026802"/>
            <a:ext cx="708429" cy="102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1970668" y="3178361"/>
            <a:ext cx="708429" cy="10263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1195558" y="3178361"/>
            <a:ext cx="708429" cy="10263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1722375" y="2026802"/>
            <a:ext cx="708429" cy="10263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344564" y="3118627"/>
            <a:ext cx="708429" cy="1026366"/>
          </a:xfrm>
          <a:prstGeom prst="rect">
            <a:avLst/>
          </a:prstGeom>
        </p:spPr>
      </p:pic>
      <p:sp>
        <p:nvSpPr>
          <p:cNvPr id="26" name="Left Brace 25"/>
          <p:cNvSpPr/>
          <p:nvPr/>
        </p:nvSpPr>
        <p:spPr>
          <a:xfrm rot="16200000">
            <a:off x="2190431" y="3997185"/>
            <a:ext cx="268906" cy="70842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901389" y="3954880"/>
            <a:ext cx="4444047" cy="21120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3200" b="1" dirty="0" smtClean="0">
              <a:solidFill>
                <a:srgbClr val="0000FF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7000" y="4514879"/>
            <a:ext cx="97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itchFamily="34" charset="-93"/>
              </a:rPr>
              <a:t>? l</a:t>
            </a:r>
            <a:endParaRPr lang="en-US" sz="3200" b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36" name="Left Brace 35"/>
          <p:cNvSpPr/>
          <p:nvPr/>
        </p:nvSpPr>
        <p:spPr>
          <a:xfrm rot="10800000">
            <a:off x="3161427" y="2133172"/>
            <a:ext cx="537811" cy="2091953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0.04414 0.36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81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26" grpId="0" animBg="1"/>
      <p:bldP spid="33" grpId="0" animBg="1"/>
      <p:bldP spid="34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HP001 5 hàng" pitchFamily="34" charset="-93"/>
              </a:rPr>
              <a:t>35 l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chia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đều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vào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7 can.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Hỏi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mỗi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can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mấy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lít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HP001 5 hàng" pitchFamily="34" charset="-93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2450" y="2161267"/>
            <a:ext cx="4748960" cy="16745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3200" b="1" dirty="0" smtClean="0">
              <a:solidFill>
                <a:srgbClr val="0000FF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Arial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22495" y="4136883"/>
            <a:ext cx="7412689" cy="2060718"/>
          </a:xfrm>
          <a:prstGeom prst="roundRect">
            <a:avLst>
              <a:gd name="adj" fmla="val 73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(l)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: 5l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endParaRPr lang="en-US" sz="3200" b="1" dirty="0">
              <a:solidFill>
                <a:srgbClr val="0000FF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HP001 5 hàng" pitchFamily="34" charset="-93"/>
              </a:rPr>
              <a:t>35 l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chia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đều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vào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7 can.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Hỏi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mỗi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can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mấy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lít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5 hàng" pitchFamily="34" charset="-93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HP001 5 hàng" pitchFamily="34" charset="-93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5865962" y="3259992"/>
            <a:ext cx="4623759" cy="1144138"/>
          </a:xfrm>
          <a:prstGeom prst="stripedRightArrow">
            <a:avLst>
              <a:gd name="adj1" fmla="val 4698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357" y="2467429"/>
            <a:ext cx="7412689" cy="2307903"/>
          </a:xfrm>
          <a:prstGeom prst="roundRect">
            <a:avLst>
              <a:gd name="adj" fmla="val 73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(l)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: 5l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endParaRPr lang="en-US" sz="3200" b="1" dirty="0">
              <a:solidFill>
                <a:srgbClr val="0000FF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306119" y="284169"/>
            <a:ext cx="497324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5 hàng" pitchFamily="34" charset="-93"/>
              </a:rPr>
              <a:t>35 l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chia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đều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vào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7 can.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Hỏi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mỗi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can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mấy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lít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itchFamily="34" charset="-93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66" y="2528255"/>
            <a:ext cx="5028013" cy="1604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800" b="1" dirty="0" smtClean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66" y="4288016"/>
            <a:ext cx="6056296" cy="1931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can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lít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35 : 7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5 ( l)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: 5l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ong</a:t>
            </a:r>
            <a:endParaRPr lang="en-US" sz="2800" b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79364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348375" y="452155"/>
            <a:ext cx="633562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600" b="1" dirty="0" err="1" smtClean="0">
                <a:latin typeface="HP001 5 hàng" pitchFamily="34" charset="-93"/>
              </a:rPr>
              <a:t>Có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>
                <a:latin typeface="HP001 5 hàng" pitchFamily="34" charset="-93"/>
              </a:rPr>
              <a:t>35 l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mật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ong</a:t>
            </a:r>
            <a:r>
              <a:rPr lang="en-US" altLang="en-US" sz="2600" b="1" dirty="0" smtClean="0">
                <a:latin typeface="HP001 5 hàng" pitchFamily="34" charset="-93"/>
              </a:rPr>
              <a:t> chia </a:t>
            </a:r>
            <a:r>
              <a:rPr lang="en-US" altLang="en-US" sz="2600" b="1" dirty="0" err="1" smtClean="0">
                <a:latin typeface="HP001 5 hàng" pitchFamily="34" charset="-93"/>
              </a:rPr>
              <a:t>đều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vào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smtClean="0">
                <a:latin typeface="HP001 5 hàng" pitchFamily="34" charset="-93"/>
              </a:rPr>
              <a:t>7 </a:t>
            </a:r>
            <a:r>
              <a:rPr lang="en-US" altLang="en-US" sz="2600" b="1" dirty="0" smtClean="0">
                <a:latin typeface="HP001 5 hàng" pitchFamily="34" charset="-93"/>
              </a:rPr>
              <a:t>can. </a:t>
            </a:r>
            <a:r>
              <a:rPr lang="en-US" altLang="en-US" sz="2600" b="1" dirty="0" err="1" smtClean="0">
                <a:latin typeface="HP001 5 hàng" pitchFamily="34" charset="-93"/>
              </a:rPr>
              <a:t>Hỏi</a:t>
            </a:r>
            <a:r>
              <a:rPr lang="en-US" altLang="en-US" sz="2600" b="1" dirty="0" smtClean="0">
                <a:latin typeface="HP001 5 hàng" pitchFamily="34" charset="-93"/>
              </a:rPr>
              <a:t> 2 can </a:t>
            </a:r>
            <a:r>
              <a:rPr lang="en-US" altLang="en-US" sz="2600" b="1" dirty="0" err="1" smtClean="0">
                <a:latin typeface="HP001 5 hàng" pitchFamily="34" charset="-93"/>
              </a:rPr>
              <a:t>có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mấy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lít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mật</a:t>
            </a:r>
            <a:r>
              <a:rPr lang="en-US" altLang="en-US" sz="2600" b="1" dirty="0" smtClean="0">
                <a:latin typeface="HP001 5 hàng" pitchFamily="34" charset="-93"/>
              </a:rPr>
              <a:t> </a:t>
            </a:r>
            <a:r>
              <a:rPr lang="en-US" altLang="en-US" sz="2600" b="1" dirty="0" err="1" smtClean="0">
                <a:latin typeface="HP001 5 hàng" pitchFamily="34" charset="-93"/>
              </a:rPr>
              <a:t>ong</a:t>
            </a:r>
            <a:r>
              <a:rPr lang="en-US" altLang="en-US" sz="2600" b="1" dirty="0" smtClean="0">
                <a:latin typeface="HP001 5 hàng" pitchFamily="34" charset="-93"/>
              </a:rPr>
              <a:t>?</a:t>
            </a:r>
            <a:endParaRPr lang="en-US" altLang="en-US" sz="2600" b="1" dirty="0">
              <a:latin typeface="HP001 5 hàng" pitchFamily="34" charset="-9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5178" y="592332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HP001 5 hàng" pitchFamily="34" charset="-93"/>
              </a:rPr>
              <a:t>35 l 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70848" y="1081046"/>
            <a:ext cx="8225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48375" y="1612638"/>
            <a:ext cx="942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5599305" y="3560662"/>
            <a:ext cx="708429" cy="1026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6326196" y="3560662"/>
            <a:ext cx="708429" cy="1026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7743054" y="3560662"/>
            <a:ext cx="708429" cy="102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9843323" y="3560662"/>
            <a:ext cx="708429" cy="102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9134894" y="3560662"/>
            <a:ext cx="708429" cy="10263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7034625" y="3560662"/>
            <a:ext cx="708429" cy="102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8451483" y="3560662"/>
            <a:ext cx="708429" cy="1026366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5400000">
            <a:off x="7783467" y="981047"/>
            <a:ext cx="537811" cy="462553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155997" y="4021005"/>
            <a:ext cx="268905" cy="1400949"/>
          </a:xfrm>
          <a:prstGeom prst="leftBrace">
            <a:avLst>
              <a:gd name="adj1" fmla="val 8333"/>
              <a:gd name="adj2" fmla="val 51231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38040" y="4990910"/>
            <a:ext cx="545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smtClean="0">
                <a:solidFill>
                  <a:schemeClr val="bg1"/>
                </a:solidFill>
                <a:latin typeface="HP001 5 hàng" pitchFamily="34" charset="-93"/>
              </a:rPr>
              <a:t>? </a:t>
            </a:r>
            <a:r>
              <a:rPr lang="en-US" altLang="en-US" sz="2000" b="1">
                <a:solidFill>
                  <a:schemeClr val="bg1"/>
                </a:solidFill>
                <a:latin typeface="HP001 5 hàng" pitchFamily="34" charset="-93"/>
              </a:rPr>
              <a:t>l</a:t>
            </a:r>
            <a:endParaRPr lang="en-US" sz="20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41029" y="1612638"/>
            <a:ext cx="3676285" cy="17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16E-6 2.89017E-7 L -0.00897 0.24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1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23" grpId="0" animBg="1"/>
      <p:bldP spid="24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409638" y="429309"/>
            <a:ext cx="4748960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35 l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chia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đều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vào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7 can.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mỗi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can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mấy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lít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6119" y="2760479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400" b="1" dirty="0" smtClean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520240"/>
            <a:ext cx="5169079" cy="1931780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 l)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: 5l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62111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244856" y="262372"/>
            <a:ext cx="6843625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35 l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chia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đều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vào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7 can.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2 can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mấy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lít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5 hàng" pitchFamily="34" charset="-93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0" y="1477855"/>
            <a:ext cx="4748960" cy="160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400" b="1" dirty="0" smtClean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2 can: ....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4838" y="4037162"/>
            <a:ext cx="672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77155" y="2930105"/>
            <a:ext cx="813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9638" y="3714159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400" b="1" dirty="0" err="1" smtClean="0">
                <a:latin typeface="HP001 4 hàng" pitchFamily="34" charset="-93"/>
                <a:cs typeface="Arial" pitchFamily="34" charset="0"/>
              </a:rPr>
              <a:t>lít</a:t>
            </a:r>
            <a:endParaRPr lang="en-US" sz="2400" b="1" dirty="0"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61258" y="3168336"/>
            <a:ext cx="6245525" cy="3242086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smtClean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 smtClean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54122" y="3683381"/>
            <a:ext cx="474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can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36216" y="4103356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 l)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42671" y="225322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P001 4 hàng" pitchFamily="34" charset="-93"/>
              </a:rPr>
              <a:t>5</a:t>
            </a:r>
            <a:endParaRPr lang="en-US" sz="2400" b="1" dirty="0">
              <a:latin typeface="HP001 4 hàng" pitchFamily="34" charset="-93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1908" y="4643826"/>
            <a:ext cx="4737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Hai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58928" y="516296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5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10 ( l)</a:t>
            </a:r>
          </a:p>
          <a:p>
            <a:pPr algn="ctr"/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      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: 10l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ong</a:t>
            </a:r>
            <a:endParaRPr lang="en-US" sz="2800" b="1" dirty="0">
              <a:latin typeface="HP001 4 hàng" pitchFamily="34" charset="-93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9079" y="262372"/>
            <a:ext cx="75777" cy="6189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141E-6 0.00254 L 0.47905 -0.212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6" y="-10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7 0.19722 L 3.64394E-8 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7" y="-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5 0.18705 L -2.65487E-6 -2.0809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6" y="-9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2" grpId="0"/>
      <p:bldP spid="32" grpId="1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847</Words>
  <Application>Microsoft Office PowerPoint</Application>
  <PresentationFormat>Custom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LIÊN QUAN ĐẾN  RÚT VỀ ĐƠN VỊ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110</cp:revision>
  <dcterms:created xsi:type="dcterms:W3CDTF">2020-03-20T04:15:24Z</dcterms:created>
  <dcterms:modified xsi:type="dcterms:W3CDTF">2022-03-06T07:32:56Z</dcterms:modified>
</cp:coreProperties>
</file>