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</p:sldMasterIdLst>
  <p:notesMasterIdLst>
    <p:notesMasterId r:id="rId26"/>
  </p:notesMasterIdLst>
  <p:sldIdLst>
    <p:sldId id="319" r:id="rId3"/>
    <p:sldId id="321" r:id="rId4"/>
    <p:sldId id="320" r:id="rId5"/>
    <p:sldId id="318" r:id="rId6"/>
    <p:sldId id="330" r:id="rId7"/>
    <p:sldId id="323" r:id="rId8"/>
    <p:sldId id="280" r:id="rId9"/>
    <p:sldId id="261" r:id="rId10"/>
    <p:sldId id="263" r:id="rId11"/>
    <p:sldId id="265" r:id="rId12"/>
    <p:sldId id="266" r:id="rId13"/>
    <p:sldId id="324" r:id="rId14"/>
    <p:sldId id="326" r:id="rId15"/>
    <p:sldId id="327" r:id="rId16"/>
    <p:sldId id="328" r:id="rId17"/>
    <p:sldId id="329" r:id="rId18"/>
    <p:sldId id="272" r:id="rId19"/>
    <p:sldId id="325" r:id="rId20"/>
    <p:sldId id="316" r:id="rId21"/>
    <p:sldId id="317" r:id="rId22"/>
    <p:sldId id="314" r:id="rId23"/>
    <p:sldId id="332" r:id="rId24"/>
    <p:sldId id="333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8" autoAdjust="0"/>
    <p:restoredTop sz="94383" autoAdjust="0"/>
  </p:normalViewPr>
  <p:slideViewPr>
    <p:cSldViewPr>
      <p:cViewPr varScale="1">
        <p:scale>
          <a:sx n="79" d="100"/>
          <a:sy n="79" d="100"/>
        </p:scale>
        <p:origin x="160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AB158-A8F2-4C92-8C33-A34D7A91122F}" type="datetimeFigureOut">
              <a:rPr lang="en-US" smtClean="0"/>
              <a:pPr/>
              <a:t>08/03/2022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CCB96-8BCC-4FEF-887B-E84C35BBBF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87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B617CF1-FED9-4515-ADA6-CFFCD12BA40F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97DE9CB-BE03-49AA-BF01-3B5D59089D94}" type="slidenum">
              <a:rPr lang="en-US" altLang="en-US" sz="1200"/>
              <a:pPr algn="r" eaLnBrk="1" hangingPunct="1"/>
              <a:t>1</a:t>
            </a:fld>
            <a:endParaRPr lang="en-US" altLang="en-US" sz="1200"/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40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CCB96-8BCC-4FEF-887B-E84C35BBBF6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52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CCB96-8BCC-4FEF-887B-E84C35BBBF6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01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7CBC-2572-4F08-ABEC-FBB759E98D1F}" type="datetimeFigureOut">
              <a:rPr lang="en-US" smtClean="0"/>
              <a:pPr/>
              <a:t>08/03/2022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62CE-94D4-449B-AC77-5D1183E46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7CBC-2572-4F08-ABEC-FBB759E98D1F}" type="datetimeFigureOut">
              <a:rPr lang="en-US" smtClean="0"/>
              <a:pPr/>
              <a:t>08/03/2022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62CE-94D4-449B-AC77-5D1183E46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7CBC-2572-4F08-ABEC-FBB759E98D1F}" type="datetimeFigureOut">
              <a:rPr lang="en-US" smtClean="0"/>
              <a:pPr/>
              <a:t>08/03/2022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62CE-94D4-449B-AC77-5D1183E46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9335-4CC7-4AD7-8B60-5660FA7A0DE5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58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9414-006E-4730-8C59-4568B42B881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93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2AAB-F9C3-4DF2-A01F-59332CB97F52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359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126D-B32A-4A6A-BCD8-2CED4AB246A0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753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0FF2-A3EB-414B-902A-DD40EA84216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60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2556-9FBD-4A7D-ABF4-134604609F55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286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D137-4259-430B-B8B3-1C435C404EB3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72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4A75-FC4E-4377-9FD3-F5ACEB49D846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5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7CBC-2572-4F08-ABEC-FBB759E98D1F}" type="datetimeFigureOut">
              <a:rPr lang="en-US" smtClean="0"/>
              <a:pPr/>
              <a:t>08/03/2022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62CE-94D4-449B-AC77-5D1183E46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A491-B834-4CA6-9493-9388796DEBB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683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615C-8EBF-4016-B167-345FB7CB1EA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117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C3E8-D02F-40BC-9E28-167F99E6E67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95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A1D7E-C214-4A07-AF3F-45D3301F2E6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68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D6A415-5EDF-4797-A2BE-9F82D11A7FA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305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52AB9-CFA2-4CB1-8DBD-9A1A513F2FF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4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7CBC-2572-4F08-ABEC-FBB759E98D1F}" type="datetimeFigureOut">
              <a:rPr lang="en-US" smtClean="0"/>
              <a:pPr/>
              <a:t>08/03/2022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62CE-94D4-449B-AC77-5D1183E46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7CBC-2572-4F08-ABEC-FBB759E98D1F}" type="datetimeFigureOut">
              <a:rPr lang="en-US" smtClean="0"/>
              <a:pPr/>
              <a:t>08/03/2022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62CE-94D4-449B-AC77-5D1183E46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7CBC-2572-4F08-ABEC-FBB759E98D1F}" type="datetimeFigureOut">
              <a:rPr lang="en-US" smtClean="0"/>
              <a:pPr/>
              <a:t>08/03/2022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62CE-94D4-449B-AC77-5D1183E46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7CBC-2572-4F08-ABEC-FBB759E98D1F}" type="datetimeFigureOut">
              <a:rPr lang="en-US" smtClean="0"/>
              <a:pPr/>
              <a:t>08/03/2022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62CE-94D4-449B-AC77-5D1183E46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7CBC-2572-4F08-ABEC-FBB759E98D1F}" type="datetimeFigureOut">
              <a:rPr lang="en-US" smtClean="0"/>
              <a:pPr/>
              <a:t>08/03/2022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62CE-94D4-449B-AC77-5D1183E46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7CBC-2572-4F08-ABEC-FBB759E98D1F}" type="datetimeFigureOut">
              <a:rPr lang="en-US" smtClean="0"/>
              <a:pPr/>
              <a:t>08/03/2022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62CE-94D4-449B-AC77-5D1183E46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7CBC-2572-4F08-ABEC-FBB759E98D1F}" type="datetimeFigureOut">
              <a:rPr lang="en-US" smtClean="0"/>
              <a:pPr/>
              <a:t>08/03/2022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62CE-94D4-449B-AC77-5D1183E46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57CBC-2572-4F08-ABEC-FBB759E98D1F}" type="datetimeFigureOut">
              <a:rPr lang="en-US" smtClean="0"/>
              <a:pPr/>
              <a:t>08/03/2022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E62CE-94D4-449B-AC77-5D1183E46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09E238D-70BC-41B0-9042-66A00AF71DD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12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gr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16"/>
          <p:cNvSpPr>
            <a:spLocks noChangeArrowheads="1" noChangeShapeType="1" noTextEdit="1"/>
          </p:cNvSpPr>
          <p:nvPr/>
        </p:nvSpPr>
        <p:spPr bwMode="auto">
          <a:xfrm>
            <a:off x="2400300" y="209550"/>
            <a:ext cx="5064919" cy="527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</a:t>
            </a:r>
            <a:r>
              <a:rPr lang="en-US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TIỂU HỌC NGÔ GIA TỰ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01" name="WordArt 20"/>
          <p:cNvSpPr>
            <a:spLocks noChangeArrowheads="1" noChangeShapeType="1" noTextEdit="1"/>
          </p:cNvSpPr>
          <p:nvPr/>
        </p:nvSpPr>
        <p:spPr bwMode="auto">
          <a:xfrm>
            <a:off x="1600200" y="1981200"/>
            <a:ext cx="637937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6850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ình nền đẹp cho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132337"/>
            <a:ext cx="12192000" cy="80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731" y="963900"/>
            <a:ext cx="8915400" cy="1447800"/>
          </a:xfrm>
        </p:spPr>
        <p:txBody>
          <a:bodyPr>
            <a:noAutofit/>
          </a:bodyPr>
          <a:lstStyle/>
          <a:p>
            <a:pPr algn="just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000" b="1" dirty="0" smtClean="0"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000" b="1" dirty="0" smtClean="0">
                <a:latin typeface="Times New Roman" pitchFamily="18" charset="0"/>
                <a:cs typeface="Times New Roman" pitchFamily="18" charset="0"/>
              </a:rPr>
              <a:t>ững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000" b="1" dirty="0" smtClean="0"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000" b="1" dirty="0" smtClean="0"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000" b="1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438" y="2259300"/>
            <a:ext cx="8686800" cy="838200"/>
          </a:xfrm>
        </p:spPr>
        <p:txBody>
          <a:bodyPr>
            <a:noAutofit/>
          </a:bodyPr>
          <a:lstStyle/>
          <a:p>
            <a:pPr algn="just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(ho</a:t>
            </a:r>
            <a:r>
              <a:rPr lang="vi-VN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217" y="2868900"/>
            <a:ext cx="876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000" b="1" dirty="0" smtClean="0"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2710" y="3935700"/>
            <a:ext cx="876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32710" y="4951363"/>
            <a:ext cx="8839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-17060" y="5486400"/>
            <a:ext cx="9067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? ho</a:t>
            </a:r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?,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301625"/>
            <a:ext cx="3048000" cy="146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u="sng" smtClean="0">
                <a:latin typeface="Times New Roman" panose="02020603050405020304" pitchFamily="18" charset="0"/>
              </a:rPr>
              <a:t>GHI NHỚ: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1000" y="1981200"/>
            <a:ext cx="8458200" cy="3810000"/>
          </a:xfrm>
          <a:prstGeom prst="rect">
            <a:avLst/>
          </a:prstGeom>
          <a:solidFill>
            <a:srgbClr val="FFCC66"/>
          </a:solidFill>
          <a:ln>
            <a:solidFill>
              <a:srgbClr val="FF3300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Chủ ngữ trong câu kể </a:t>
            </a:r>
            <a:r>
              <a:rPr lang="en-US" altLang="en-US" sz="3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là gì?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chỉ sự vật được giới thiệu, nhận định ở vị ngữ.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Chủ ngữ trả lời cho câu hỏi: Ai ? Hoặc Con gì ? , Cái gì ?.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Chủ ngữ thường do danh từ (hoặc cụm danh từ) tạo thành.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+ hình nền powerpoint đẹp long l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17060"/>
            <a:ext cx="9296400" cy="684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24384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  <a:p>
            <a:pPr algn="ctr"/>
            <a:r>
              <a:rPr lang="en-US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thực hành</a:t>
            </a: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39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304800"/>
            <a:ext cx="86868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en-US" sz="3200" b="1" u="sng" smtClean="0">
                <a:solidFill>
                  <a:srgbClr val="FF3300"/>
                </a:solidFill>
                <a:latin typeface="Times New Roman" panose="02020603050405020304" pitchFamily="18" charset="0"/>
              </a:rPr>
              <a:t>Bài 1</a:t>
            </a:r>
            <a:r>
              <a:rPr lang="pt-BR" altLang="en-US" sz="32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  <a:r>
              <a:rPr lang="pt-BR" altLang="en-US" sz="3200" b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 Đọc các câu sau: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en-US" smtClean="0">
                <a:latin typeface="Times New Roman" panose="02020603050405020304" pitchFamily="18" charset="0"/>
              </a:rPr>
              <a:t>	 </a:t>
            </a:r>
            <a:r>
              <a:rPr lang="pt-BR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Văn hoá nghệ thuật cũng là một mặt trận. Anh chị em là chiến sĩ trên mặt trận ấy.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HỒ CHÍ MINH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Vừa buồn mà lại vừa vui mới thực là nỗi niềm bông phượng. Hoa phượng là hoa học trò.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XUÂN DIỆU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</a:t>
            </a:r>
            <a:r>
              <a:rPr lang="pt-BR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endParaRPr lang="en-US" altLang="en-US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3598" name="Group 6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437407212"/>
              </p:ext>
            </p:extLst>
          </p:nvPr>
        </p:nvGraphicFramePr>
        <p:xfrm>
          <a:off x="914400" y="4510881"/>
          <a:ext cx="5410200" cy="579438"/>
        </p:xfrm>
        <a:graphic>
          <a:graphicData uri="http://schemas.openxmlformats.org/drawingml/2006/table">
            <a:tbl>
              <a:tblPr/>
              <a:tblGrid>
                <a:gridCol w="5410200"/>
              </a:tblGrid>
              <a:tr h="579438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a) Tìm câu kể </a:t>
                      </a: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Ai là gì ?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</a:t>
                      </a:r>
                    </a:p>
                  </a:txBody>
                  <a:tcPr marT="45745" marB="45745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3568" name="Rectangle 32"/>
          <p:cNvSpPr>
            <a:spLocks noChangeArrowheads="1"/>
          </p:cNvSpPr>
          <p:nvPr/>
        </p:nvSpPr>
        <p:spPr bwMode="auto">
          <a:xfrm rot="10840091" flipV="1">
            <a:off x="691797" y="5390587"/>
            <a:ext cx="82998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b) Xác định chủ ngữ của các câu tìm được.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02068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/>
      <p:bldP spid="19356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5467" name="Group 139"/>
          <p:cNvGraphicFramePr>
            <a:graphicFrameLocks noGrp="1"/>
          </p:cNvGraphicFramePr>
          <p:nvPr>
            <p:ph idx="1"/>
          </p:nvPr>
        </p:nvGraphicFramePr>
        <p:xfrm>
          <a:off x="228600" y="228600"/>
          <a:ext cx="8686800" cy="6229350"/>
        </p:xfrm>
        <a:graphic>
          <a:graphicData uri="http://schemas.openxmlformats.org/drawingml/2006/table">
            <a:tbl>
              <a:tblPr/>
              <a:tblGrid>
                <a:gridCol w="4800600"/>
                <a:gridCol w="3886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Câu kể 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Ai là gì 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Chủ ngữ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5255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2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2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5441" name="Text Box 113"/>
          <p:cNvSpPr txBox="1">
            <a:spLocks noChangeArrowheads="1"/>
          </p:cNvSpPr>
          <p:nvPr/>
        </p:nvSpPr>
        <p:spPr bwMode="auto">
          <a:xfrm>
            <a:off x="228600" y="914400"/>
            <a:ext cx="472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 1. Văn hoá nghệ thuật cũng là một mặt trận.</a:t>
            </a:r>
          </a:p>
        </p:txBody>
      </p:sp>
      <p:sp>
        <p:nvSpPr>
          <p:cNvPr id="355442" name="Text Box 114"/>
          <p:cNvSpPr txBox="1">
            <a:spLocks noChangeArrowheads="1"/>
          </p:cNvSpPr>
          <p:nvPr/>
        </p:nvSpPr>
        <p:spPr bwMode="auto">
          <a:xfrm>
            <a:off x="5029200" y="914400"/>
            <a:ext cx="388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chemeClr val="accent1"/>
                </a:solidFill>
                <a:latin typeface="Times New Roman" panose="02020603050405020304" pitchFamily="18" charset="0"/>
              </a:rPr>
              <a:t>Văn hoá nghệ thuật</a:t>
            </a:r>
          </a:p>
        </p:txBody>
      </p:sp>
      <p:sp>
        <p:nvSpPr>
          <p:cNvPr id="355443" name="Text Box 115"/>
          <p:cNvSpPr txBox="1">
            <a:spLocks noChangeArrowheads="1"/>
          </p:cNvSpPr>
          <p:nvPr/>
        </p:nvSpPr>
        <p:spPr bwMode="auto">
          <a:xfrm>
            <a:off x="228600" y="2286000"/>
            <a:ext cx="4800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 2. Anh chị em là chiến sĩ trên mặt trận ấy.</a:t>
            </a:r>
          </a:p>
        </p:txBody>
      </p:sp>
      <p:sp>
        <p:nvSpPr>
          <p:cNvPr id="355444" name="Text Box 116"/>
          <p:cNvSpPr txBox="1">
            <a:spLocks noChangeArrowheads="1"/>
          </p:cNvSpPr>
          <p:nvPr/>
        </p:nvSpPr>
        <p:spPr bwMode="auto">
          <a:xfrm rot="10800000" flipV="1">
            <a:off x="5029200" y="2286000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chemeClr val="accent1"/>
                </a:solidFill>
                <a:latin typeface="Times New Roman" panose="02020603050405020304" pitchFamily="18" charset="0"/>
              </a:rPr>
              <a:t>Anh chị em</a:t>
            </a:r>
          </a:p>
        </p:txBody>
      </p:sp>
      <p:sp>
        <p:nvSpPr>
          <p:cNvPr id="355445" name="Text Box 117"/>
          <p:cNvSpPr txBox="1">
            <a:spLocks noChangeArrowheads="1"/>
          </p:cNvSpPr>
          <p:nvPr/>
        </p:nvSpPr>
        <p:spPr bwMode="auto">
          <a:xfrm rot="10800000" flipV="1">
            <a:off x="228600" y="3581400"/>
            <a:ext cx="4343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 3. Vừa buồn mà lại vừa vui mới thực là nỗi niềm bông phượng.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55446" name="Text Box 118"/>
          <p:cNvSpPr txBox="1">
            <a:spLocks noChangeArrowheads="1"/>
          </p:cNvSpPr>
          <p:nvPr/>
        </p:nvSpPr>
        <p:spPr bwMode="auto">
          <a:xfrm rot="10800000" flipV="1">
            <a:off x="5027613" y="3652838"/>
            <a:ext cx="3889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chemeClr val="accent1"/>
                </a:solidFill>
                <a:latin typeface="Times New Roman" panose="02020603050405020304" pitchFamily="18" charset="0"/>
              </a:rPr>
              <a:t>Vừa buồn mà lại vừa vui</a:t>
            </a:r>
            <a:endParaRPr lang="en-US" altLang="en-US" sz="240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5447" name="Text Box 119"/>
          <p:cNvSpPr txBox="1">
            <a:spLocks noChangeArrowheads="1"/>
          </p:cNvSpPr>
          <p:nvPr/>
        </p:nvSpPr>
        <p:spPr bwMode="auto">
          <a:xfrm rot="10800000" flipV="1">
            <a:off x="303213" y="5181600"/>
            <a:ext cx="47259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4. Hoa phượng là hoa học trò.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55448" name="Text Box 120"/>
          <p:cNvSpPr txBox="1">
            <a:spLocks noChangeArrowheads="1"/>
          </p:cNvSpPr>
          <p:nvPr/>
        </p:nvSpPr>
        <p:spPr bwMode="auto">
          <a:xfrm>
            <a:off x="5029200" y="5181600"/>
            <a:ext cx="388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chemeClr val="accent1"/>
                </a:solidFill>
                <a:latin typeface="Times New Roman" panose="02020603050405020304" pitchFamily="18" charset="0"/>
              </a:rPr>
              <a:t>Hoa phượng</a:t>
            </a:r>
            <a:endParaRPr lang="en-US" altLang="en-US" sz="240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14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5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5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55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55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55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5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5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5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444" grpId="0"/>
      <p:bldP spid="355446" grpId="0"/>
      <p:bldP spid="3554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304800" y="533400"/>
            <a:ext cx="8610600" cy="442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en-US" sz="3200" b="1" u="sng">
                <a:solidFill>
                  <a:schemeClr val="hlink"/>
                </a:solidFill>
                <a:latin typeface="Times New Roman" panose="02020603050405020304" pitchFamily="18" charset="0"/>
              </a:rPr>
              <a:t>Bài 2.</a:t>
            </a:r>
            <a:r>
              <a:rPr lang="pt-BR" alt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 Chọn từ ngữ thích hợp ở cột A ghép với từ ngữ ở cột B để tạo thành câu kể </a:t>
            </a:r>
            <a:r>
              <a:rPr lang="pt-BR" altLang="en-US" sz="3200" b="1" i="1">
                <a:solidFill>
                  <a:schemeClr val="hlink"/>
                </a:solidFill>
                <a:latin typeface="Times New Roman" panose="02020603050405020304" pitchFamily="18" charset="0"/>
              </a:rPr>
              <a:t>Ai là gì ?</a:t>
            </a:r>
            <a:r>
              <a:rPr lang="pt-BR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pt-BR" altLang="en-US" sz="36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pt-BR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</a:p>
          <a:p>
            <a:r>
              <a:rPr lang="pt-BR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	                     </a:t>
            </a:r>
            <a:endParaRPr lang="pt-BR" altLang="en-US" sz="36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pt-BR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pt-BR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           </a:t>
            </a:r>
          </a:p>
          <a:p>
            <a:r>
              <a:rPr lang="pt-BR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</a:t>
            </a:r>
            <a:endParaRPr lang="en-US" altLang="en-US" sz="36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12759" name="Group 11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40915741"/>
              </p:ext>
            </p:extLst>
          </p:nvPr>
        </p:nvGraphicFramePr>
        <p:xfrm>
          <a:off x="170597" y="2484438"/>
          <a:ext cx="2438400" cy="3167061"/>
        </p:xfrm>
        <a:graphic>
          <a:graphicData uri="http://schemas.openxmlformats.org/drawingml/2006/table">
            <a:tbl>
              <a:tblPr/>
              <a:tblGrid>
                <a:gridCol w="2438400"/>
              </a:tblGrid>
              <a:tr h="792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Lan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92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 giáo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92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 em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2753" name="Group 11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846294240"/>
              </p:ext>
            </p:extLst>
          </p:nvPr>
        </p:nvGraphicFramePr>
        <p:xfrm>
          <a:off x="4252414" y="2484438"/>
          <a:ext cx="4662985" cy="3197224"/>
        </p:xfrm>
        <a:graphic>
          <a:graphicData uri="http://schemas.openxmlformats.org/drawingml/2006/table">
            <a:tbl>
              <a:tblPr/>
              <a:tblGrid>
                <a:gridCol w="4662985"/>
              </a:tblGrid>
              <a:tr h="792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tương lai của đất nước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2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người mẹ thứ hai của em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90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người Hà Nội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92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vốn quý nhất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2704" name="Line 64"/>
          <p:cNvSpPr>
            <a:spLocks noChangeShapeType="1"/>
          </p:cNvSpPr>
          <p:nvPr/>
        </p:nvSpPr>
        <p:spPr bwMode="auto">
          <a:xfrm>
            <a:off x="2608997" y="2971800"/>
            <a:ext cx="1676400" cy="1524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5" name="Line 65"/>
          <p:cNvSpPr>
            <a:spLocks noChangeShapeType="1"/>
          </p:cNvSpPr>
          <p:nvPr/>
        </p:nvSpPr>
        <p:spPr bwMode="auto">
          <a:xfrm>
            <a:off x="2608997" y="3733800"/>
            <a:ext cx="1676400" cy="1600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6" name="Line 66"/>
          <p:cNvSpPr>
            <a:spLocks noChangeShapeType="1"/>
          </p:cNvSpPr>
          <p:nvPr/>
        </p:nvSpPr>
        <p:spPr bwMode="auto">
          <a:xfrm flipV="1">
            <a:off x="2608997" y="3581400"/>
            <a:ext cx="1676400" cy="990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7" name="Line 67"/>
          <p:cNvSpPr>
            <a:spLocks noChangeShapeType="1"/>
          </p:cNvSpPr>
          <p:nvPr/>
        </p:nvSpPr>
        <p:spPr bwMode="auto">
          <a:xfrm flipV="1">
            <a:off x="2608997" y="2743200"/>
            <a:ext cx="1676400" cy="2819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0" name="Rectangle 70"/>
          <p:cNvSpPr>
            <a:spLocks noChangeArrowheads="1"/>
          </p:cNvSpPr>
          <p:nvPr/>
        </p:nvSpPr>
        <p:spPr bwMode="auto">
          <a:xfrm>
            <a:off x="4785815" y="1828800"/>
            <a:ext cx="2863236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3400">
                <a:solidFill>
                  <a:srgbClr val="FF3300"/>
                </a:solidFill>
              </a:rPr>
              <a:t>         B</a:t>
            </a:r>
          </a:p>
        </p:txBody>
      </p:sp>
      <p:sp>
        <p:nvSpPr>
          <p:cNvPr id="112711" name="Rectangle 71"/>
          <p:cNvSpPr>
            <a:spLocks noChangeArrowheads="1"/>
          </p:cNvSpPr>
          <p:nvPr/>
        </p:nvSpPr>
        <p:spPr bwMode="auto">
          <a:xfrm>
            <a:off x="170597" y="1828800"/>
            <a:ext cx="2438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3400">
                <a:solidFill>
                  <a:srgbClr val="FF3300"/>
                </a:solidFill>
              </a:rPr>
              <a:t>        A</a:t>
            </a:r>
          </a:p>
        </p:txBody>
      </p:sp>
      <p:sp>
        <p:nvSpPr>
          <p:cNvPr id="112712" name="Rectangle 72"/>
          <p:cNvSpPr>
            <a:spLocks noChangeArrowheads="1"/>
          </p:cNvSpPr>
          <p:nvPr/>
        </p:nvSpPr>
        <p:spPr bwMode="auto">
          <a:xfrm>
            <a:off x="5029200" y="19812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en-US" sz="3400">
              <a:solidFill>
                <a:srgbClr val="FF3300"/>
              </a:solidFill>
            </a:endParaRPr>
          </a:p>
        </p:txBody>
      </p:sp>
      <p:graphicFrame>
        <p:nvGraphicFramePr>
          <p:cNvPr id="112755" name="Group 115"/>
          <p:cNvGraphicFramePr>
            <a:graphicFrameLocks noGrp="1"/>
          </p:cNvGraphicFramePr>
          <p:nvPr>
            <p:ph sz="quarter" idx="3"/>
          </p:nvPr>
        </p:nvGraphicFramePr>
        <p:xfrm>
          <a:off x="1828800" y="6248400"/>
          <a:ext cx="5334000" cy="457200"/>
        </p:xfrm>
        <a:graphic>
          <a:graphicData uri="http://schemas.openxmlformats.org/drawingml/2006/table">
            <a:tbl>
              <a:tblPr/>
              <a:tblGrid>
                <a:gridCol w="5334000"/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65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12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1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1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7" grpId="0" autoUpdateAnimBg="0"/>
      <p:bldP spid="112704" grpId="0" animBg="1"/>
      <p:bldP spid="112705" grpId="0" animBg="1"/>
      <p:bldP spid="112706" grpId="0" animBg="1"/>
      <p:bldP spid="112707" grpId="0" animBg="1"/>
      <p:bldP spid="112710" grpId="0" autoUpdateAnimBg="0"/>
      <p:bldP spid="112711" grpId="0" autoUpdateAnimBg="0"/>
      <p:bldP spid="11271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40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3.</a:t>
            </a:r>
            <a:r>
              <a:rPr lang="en-US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 câu kể</a:t>
            </a:r>
            <a:r>
              <a:rPr lang="en-US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là gì?</a:t>
            </a:r>
            <a:r>
              <a:rPr lang="en-US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 các từ ngữ sau làm chủ ngữ:</a:t>
            </a:r>
            <a:r>
              <a:rPr lang="en-US" alt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90600" y="2078038"/>
            <a:ext cx="4876800" cy="1611312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 b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Bạn Bích Vân</a:t>
            </a:r>
          </a:p>
          <a:p>
            <a:pPr eaLnBrk="1" hangingPunct="1">
              <a:buFontTx/>
              <a:buNone/>
            </a:pPr>
            <a:r>
              <a:rPr lang="en-US" altLang="en-US" sz="3600" b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Hà Nội</a:t>
            </a:r>
          </a:p>
          <a:p>
            <a:pPr eaLnBrk="1" hangingPunct="1">
              <a:buFontTx/>
              <a:buNone/>
            </a:pPr>
            <a:r>
              <a:rPr lang="en-US" altLang="en-US" sz="3600" b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Dân tộc ta</a:t>
            </a:r>
          </a:p>
        </p:txBody>
      </p:sp>
      <p:graphicFrame>
        <p:nvGraphicFramePr>
          <p:cNvPr id="368657" name="Group 17"/>
          <p:cNvGraphicFramePr>
            <a:graphicFrameLocks noGrp="1"/>
          </p:cNvGraphicFramePr>
          <p:nvPr>
            <p:ph sz="half" idx="4294967295"/>
          </p:nvPr>
        </p:nvGraphicFramePr>
        <p:xfrm>
          <a:off x="1524000" y="4284663"/>
          <a:ext cx="6934200" cy="574675"/>
        </p:xfrm>
        <a:graphic>
          <a:graphicData uri="http://schemas.openxmlformats.org/drawingml/2006/table">
            <a:tbl>
              <a:tblPr/>
              <a:tblGrid>
                <a:gridCol w="6934200"/>
              </a:tblGrid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32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686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686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68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68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68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68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68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2" grpId="0"/>
      <p:bldP spid="36864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460" y="76200"/>
            <a:ext cx="8745940" cy="17526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Đ</a:t>
            </a:r>
            <a:r>
              <a:rPr lang="vi-V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ặt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v</a:t>
            </a:r>
            <a:r>
              <a:rPr lang="vi-V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70034" y="2667000"/>
            <a:ext cx="7864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sinh giỏi nhất lớp.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752600"/>
            <a:ext cx="4246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Vân…..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5257" y="3352800"/>
            <a:ext cx="8727743" cy="6949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……….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4382869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 Nội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hủ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 của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vi-VN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9436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5043648"/>
            <a:ext cx="4070345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ta………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5" grpId="0"/>
      <p:bldP spid="6" grpId="0"/>
      <p:bldP spid="7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+ hình nền powerpoint đẹp long l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17060"/>
            <a:ext cx="9296400" cy="684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24384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  <a:p>
            <a:pPr algn="ctr"/>
            <a:r>
              <a:rPr lang="en-US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trải nghiệm</a:t>
            </a: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5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2" descr="h"/>
          <p:cNvSpPr>
            <a:spLocks noChangeArrowheads="1"/>
          </p:cNvSpPr>
          <p:nvPr/>
        </p:nvSpPr>
        <p:spPr bwMode="auto">
          <a:xfrm>
            <a:off x="762000" y="1066800"/>
            <a:ext cx="7543800" cy="48006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7150" cmpd="thickThin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459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77200" y="6400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460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8600" y="5867400"/>
            <a:ext cx="685800" cy="685800"/>
          </a:xfrm>
          <a:prstGeom prst="flowChartExtra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9075" y="685800"/>
            <a:ext cx="8543925" cy="29854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C00000"/>
                </a:solidFill>
                <a:latin typeface="VNI-Times" pitchFamily="2" charset="0"/>
              </a:rPr>
              <a:t>Trong</a:t>
            </a:r>
            <a:r>
              <a:rPr lang="en-US" sz="4000" b="1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VNI-Times" pitchFamily="2" charset="0"/>
              </a:rPr>
              <a:t>hai</a:t>
            </a:r>
            <a:r>
              <a:rPr lang="en-US" sz="4000" b="1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VNI-Times" pitchFamily="2" charset="0"/>
              </a:rPr>
              <a:t>c</a:t>
            </a:r>
            <a:r>
              <a:rPr lang="en-US" sz="4000" b="1" dirty="0" err="1">
                <a:solidFill>
                  <a:srgbClr val="C00000"/>
                </a:solidFill>
                <a:latin typeface="Arial" charset="0"/>
              </a:rPr>
              <a:t>âu</a:t>
            </a:r>
            <a:r>
              <a:rPr lang="en-US" sz="40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charset="0"/>
              </a:rPr>
              <a:t>sau</a:t>
            </a:r>
            <a:r>
              <a:rPr lang="en-US" sz="4000" b="1" dirty="0">
                <a:solidFill>
                  <a:srgbClr val="C00000"/>
                </a:solidFill>
                <a:latin typeface="Arial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Arial" charset="0"/>
              </a:rPr>
              <a:t>câu</a:t>
            </a:r>
            <a:r>
              <a:rPr lang="en-US" sz="40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charset="0"/>
              </a:rPr>
              <a:t>nào</a:t>
            </a:r>
            <a:r>
              <a:rPr lang="en-US" sz="40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charset="0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charset="0"/>
              </a:rPr>
              <a:t>câu</a:t>
            </a:r>
            <a:r>
              <a:rPr lang="en-US" sz="40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charset="0"/>
              </a:rPr>
              <a:t>kể</a:t>
            </a:r>
            <a:r>
              <a:rPr lang="en-US" sz="4000" b="1" dirty="0">
                <a:solidFill>
                  <a:srgbClr val="C00000"/>
                </a:solidFill>
                <a:latin typeface="Arial" charset="0"/>
              </a:rPr>
              <a:t>  </a:t>
            </a:r>
            <a:r>
              <a:rPr lang="en-US" sz="4000" b="1" i="1" dirty="0">
                <a:solidFill>
                  <a:srgbClr val="C00000"/>
                </a:solidFill>
                <a:latin typeface="Arial" charset="0"/>
              </a:rPr>
              <a:t>Ai </a:t>
            </a:r>
            <a:r>
              <a:rPr lang="en-US" sz="4000" b="1" i="1" dirty="0" err="1">
                <a:solidFill>
                  <a:srgbClr val="C00000"/>
                </a:solidFill>
                <a:latin typeface="Arial" charset="0"/>
              </a:rPr>
              <a:t>là</a:t>
            </a:r>
            <a:r>
              <a:rPr lang="en-US" sz="4000" b="1" i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Arial" charset="0"/>
              </a:rPr>
              <a:t>gì</a:t>
            </a:r>
            <a:r>
              <a:rPr lang="en-US" sz="4000" b="1" i="1" dirty="0">
                <a:solidFill>
                  <a:srgbClr val="C00000"/>
                </a:solidFill>
                <a:latin typeface="Arial" charset="0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dirty="0">
              <a:solidFill>
                <a:srgbClr val="FF9933"/>
              </a:solidFill>
              <a:latin typeface="VNI-Times" pitchFamily="2" charset="0"/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en-US" sz="3600" dirty="0">
                <a:solidFill>
                  <a:prstClr val="black"/>
                </a:solidFill>
                <a:latin typeface="VNI-Times" pitchFamily="2" charset="0"/>
              </a:rPr>
              <a:t>  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en-US" sz="3600" b="1" dirty="0">
                <a:solidFill>
                  <a:prstClr val="black"/>
                </a:solidFill>
                <a:latin typeface="VNI-Times" pitchFamily="2" charset="0"/>
              </a:rPr>
              <a:t>  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600" dirty="0" smtClean="0">
                <a:solidFill>
                  <a:prstClr val="black"/>
                </a:solidFill>
                <a:latin typeface="VNI-Times" pitchFamily="2" charset="0"/>
              </a:rPr>
              <a:t>.</a:t>
            </a:r>
            <a:endParaRPr lang="en-US" sz="3600" dirty="0">
              <a:solidFill>
                <a:prstClr val="black"/>
              </a:solidFill>
              <a:latin typeface="VNI-Times" pitchFamily="2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0" y="4953000"/>
            <a:ext cx="5583238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err="1" smtClean="0">
                <a:solidFill>
                  <a:srgbClr val="FFFF00"/>
                </a:solidFill>
                <a:latin typeface="VNI-Times" pitchFamily="2" charset="0"/>
              </a:rPr>
              <a:t>B</a:t>
            </a:r>
            <a:r>
              <a:rPr lang="en-US" sz="3600" b="1" dirty="0" err="1" smtClean="0">
                <a:solidFill>
                  <a:srgbClr val="FFFF66"/>
                </a:solidFill>
              </a:rPr>
              <a:t>ạn</a:t>
            </a:r>
            <a:r>
              <a:rPr lang="en-US" sz="3600" b="1" dirty="0" smtClean="0">
                <a:solidFill>
                  <a:srgbClr val="FFFF66"/>
                </a:solidFill>
              </a:rPr>
              <a:t> </a:t>
            </a:r>
            <a:r>
              <a:rPr lang="en-US" sz="3600" b="1" dirty="0" err="1" smtClean="0">
                <a:solidFill>
                  <a:srgbClr val="FFFF66"/>
                </a:solidFill>
              </a:rPr>
              <a:t>Lan</a:t>
            </a:r>
            <a:r>
              <a:rPr lang="en-US" sz="3600" b="1" dirty="0" smtClean="0">
                <a:solidFill>
                  <a:srgbClr val="FFFF66"/>
                </a:solidFill>
              </a:rPr>
              <a:t> </a:t>
            </a:r>
            <a:r>
              <a:rPr lang="en-US" sz="3600" b="1" dirty="0" err="1" smtClean="0">
                <a:solidFill>
                  <a:srgbClr val="FFFF66"/>
                </a:solidFill>
              </a:rPr>
              <a:t>là</a:t>
            </a:r>
            <a:r>
              <a:rPr lang="en-US" sz="3600" b="1" dirty="0" smtClean="0">
                <a:solidFill>
                  <a:srgbClr val="FFFF66"/>
                </a:solidFill>
              </a:rPr>
              <a:t> </a:t>
            </a:r>
            <a:r>
              <a:rPr lang="en-US" sz="3600" b="1" dirty="0" err="1" smtClean="0">
                <a:solidFill>
                  <a:srgbClr val="FFFF66"/>
                </a:solidFill>
              </a:rPr>
              <a:t>lớp</a:t>
            </a:r>
            <a:r>
              <a:rPr lang="en-US" sz="3600" b="1" dirty="0" smtClean="0">
                <a:solidFill>
                  <a:srgbClr val="FFFF66"/>
                </a:solidFill>
              </a:rPr>
              <a:t> </a:t>
            </a:r>
            <a:r>
              <a:rPr lang="en-US" sz="3600" b="1" dirty="0" err="1" smtClean="0">
                <a:solidFill>
                  <a:srgbClr val="FFFF66"/>
                </a:solidFill>
              </a:rPr>
              <a:t>trưởng</a:t>
            </a:r>
            <a:r>
              <a:rPr lang="en-US" sz="3600" b="1" dirty="0" smtClean="0">
                <a:solidFill>
                  <a:srgbClr val="FFFF00"/>
                </a:solidFill>
              </a:rPr>
              <a:t>.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7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+ hình nền powerpoint đẹp long l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17060"/>
            <a:ext cx="9296400" cy="684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2606533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49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img7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22225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533400"/>
            <a:ext cx="9105900" cy="21240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rgbClr val="0033CC"/>
                </a:solidFill>
              </a:rPr>
              <a:t>	</a:t>
            </a:r>
            <a:r>
              <a:rPr lang="en-US" sz="4400" b="1" dirty="0" err="1">
                <a:solidFill>
                  <a:srgbClr val="0033CC"/>
                </a:solidFill>
              </a:rPr>
              <a:t>Tìm</a:t>
            </a:r>
            <a:r>
              <a:rPr lang="en-US" sz="4400" b="1" dirty="0">
                <a:solidFill>
                  <a:srgbClr val="0033CC"/>
                </a:solidFill>
              </a:rPr>
              <a:t> </a:t>
            </a:r>
            <a:r>
              <a:rPr lang="en-US" sz="4400" b="1" dirty="0" err="1">
                <a:solidFill>
                  <a:srgbClr val="0033CC"/>
                </a:solidFill>
              </a:rPr>
              <a:t>chủ</a:t>
            </a:r>
            <a:r>
              <a:rPr lang="en-US" sz="4400" b="1" dirty="0">
                <a:solidFill>
                  <a:srgbClr val="0033CC"/>
                </a:solidFill>
              </a:rPr>
              <a:t> </a:t>
            </a:r>
            <a:r>
              <a:rPr lang="en-US" sz="4400" b="1" dirty="0" err="1">
                <a:solidFill>
                  <a:srgbClr val="0033CC"/>
                </a:solidFill>
              </a:rPr>
              <a:t>ngữ</a:t>
            </a:r>
            <a:r>
              <a:rPr lang="en-US" sz="4400" b="1" dirty="0">
                <a:solidFill>
                  <a:srgbClr val="0033CC"/>
                </a:solidFill>
              </a:rPr>
              <a:t> </a:t>
            </a:r>
            <a:r>
              <a:rPr lang="en-US" sz="4400" b="1" dirty="0" err="1">
                <a:solidFill>
                  <a:srgbClr val="0033CC"/>
                </a:solidFill>
              </a:rPr>
              <a:t>trong</a:t>
            </a:r>
            <a:r>
              <a:rPr lang="en-US" sz="4400" b="1" dirty="0">
                <a:solidFill>
                  <a:srgbClr val="0033CC"/>
                </a:solidFill>
              </a:rPr>
              <a:t> </a:t>
            </a:r>
            <a:r>
              <a:rPr lang="en-US" sz="4400" b="1" dirty="0" err="1">
                <a:solidFill>
                  <a:srgbClr val="0033CC"/>
                </a:solidFill>
              </a:rPr>
              <a:t>câu</a:t>
            </a:r>
            <a:r>
              <a:rPr lang="en-US" sz="4400" b="1" dirty="0">
                <a:solidFill>
                  <a:srgbClr val="0033CC"/>
                </a:solidFill>
              </a:rPr>
              <a:t> </a:t>
            </a:r>
            <a:r>
              <a:rPr lang="en-US" sz="4400" b="1" dirty="0" err="1">
                <a:solidFill>
                  <a:srgbClr val="0033CC"/>
                </a:solidFill>
              </a:rPr>
              <a:t>sau</a:t>
            </a:r>
            <a:r>
              <a:rPr lang="en-US" sz="4400" b="1" dirty="0">
                <a:solidFill>
                  <a:srgbClr val="0033CC"/>
                </a:solidFill>
              </a:rPr>
              <a:t> </a:t>
            </a:r>
            <a:r>
              <a:rPr lang="en-US" sz="4400" b="1" dirty="0" err="1">
                <a:solidFill>
                  <a:srgbClr val="0033CC"/>
                </a:solidFill>
              </a:rPr>
              <a:t>và</a:t>
            </a:r>
            <a:r>
              <a:rPr lang="en-US" sz="4400" b="1" dirty="0">
                <a:solidFill>
                  <a:srgbClr val="0033CC"/>
                </a:solidFill>
              </a:rPr>
              <a:t> </a:t>
            </a:r>
            <a:r>
              <a:rPr lang="en-US" sz="4400" b="1" dirty="0" err="1">
                <a:solidFill>
                  <a:srgbClr val="0033CC"/>
                </a:solidFill>
              </a:rPr>
              <a:t>cho</a:t>
            </a:r>
            <a:r>
              <a:rPr lang="en-US" sz="4400" b="1" dirty="0">
                <a:solidFill>
                  <a:srgbClr val="0033CC"/>
                </a:solidFill>
              </a:rPr>
              <a:t> </a:t>
            </a:r>
            <a:r>
              <a:rPr lang="en-US" sz="4400" b="1" dirty="0" err="1">
                <a:solidFill>
                  <a:srgbClr val="0033CC"/>
                </a:solidFill>
              </a:rPr>
              <a:t>biết</a:t>
            </a:r>
            <a:r>
              <a:rPr lang="en-US" sz="4400" b="1" dirty="0">
                <a:solidFill>
                  <a:srgbClr val="0033CC"/>
                </a:solidFill>
              </a:rPr>
              <a:t> </a:t>
            </a:r>
            <a:r>
              <a:rPr lang="en-US" sz="4400" b="1" dirty="0" err="1">
                <a:solidFill>
                  <a:srgbClr val="0033CC"/>
                </a:solidFill>
              </a:rPr>
              <a:t>chủ</a:t>
            </a:r>
            <a:r>
              <a:rPr lang="en-US" sz="4400" b="1" dirty="0">
                <a:solidFill>
                  <a:srgbClr val="0033CC"/>
                </a:solidFill>
              </a:rPr>
              <a:t> </a:t>
            </a:r>
            <a:r>
              <a:rPr lang="en-US" sz="4400" b="1" dirty="0" err="1">
                <a:solidFill>
                  <a:srgbClr val="0033CC"/>
                </a:solidFill>
              </a:rPr>
              <a:t>ngữ</a:t>
            </a:r>
            <a:r>
              <a:rPr lang="en-US" sz="4400" b="1" dirty="0">
                <a:solidFill>
                  <a:srgbClr val="0033CC"/>
                </a:solidFill>
              </a:rPr>
              <a:t> </a:t>
            </a:r>
            <a:r>
              <a:rPr lang="en-US" sz="4400" b="1" dirty="0" err="1">
                <a:solidFill>
                  <a:srgbClr val="0033CC"/>
                </a:solidFill>
              </a:rPr>
              <a:t>đó</a:t>
            </a:r>
            <a:r>
              <a:rPr lang="en-US" sz="4400" b="1" dirty="0">
                <a:solidFill>
                  <a:srgbClr val="0033CC"/>
                </a:solidFill>
              </a:rPr>
              <a:t> do </a:t>
            </a:r>
            <a:r>
              <a:rPr lang="en-US" sz="4400" b="1" dirty="0" err="1">
                <a:solidFill>
                  <a:srgbClr val="0033CC"/>
                </a:solidFill>
              </a:rPr>
              <a:t>từ</a:t>
            </a:r>
            <a:r>
              <a:rPr lang="en-US" sz="4400" b="1" dirty="0">
                <a:solidFill>
                  <a:srgbClr val="0033CC"/>
                </a:solidFill>
              </a:rPr>
              <a:t> </a:t>
            </a:r>
            <a:r>
              <a:rPr lang="en-US" sz="4400" b="1" dirty="0" err="1">
                <a:solidFill>
                  <a:srgbClr val="0033CC"/>
                </a:solidFill>
              </a:rPr>
              <a:t>ngữ</a:t>
            </a:r>
            <a:r>
              <a:rPr lang="en-US" sz="4400" b="1" dirty="0">
                <a:solidFill>
                  <a:srgbClr val="0033CC"/>
                </a:solidFill>
              </a:rPr>
              <a:t> </a:t>
            </a:r>
            <a:r>
              <a:rPr lang="en-US" sz="4400" b="1" dirty="0" err="1">
                <a:solidFill>
                  <a:srgbClr val="0033CC"/>
                </a:solidFill>
              </a:rPr>
              <a:t>nào</a:t>
            </a:r>
            <a:r>
              <a:rPr lang="en-US" sz="4400" b="1" dirty="0">
                <a:solidFill>
                  <a:srgbClr val="0033CC"/>
                </a:solidFill>
              </a:rPr>
              <a:t> </a:t>
            </a:r>
            <a:r>
              <a:rPr lang="en-US" sz="4400" b="1" dirty="0" err="1">
                <a:solidFill>
                  <a:srgbClr val="0033CC"/>
                </a:solidFill>
              </a:rPr>
              <a:t>tạo</a:t>
            </a:r>
            <a:r>
              <a:rPr lang="en-US" sz="4400" b="1" dirty="0">
                <a:solidFill>
                  <a:srgbClr val="0033CC"/>
                </a:solidFill>
              </a:rPr>
              <a:t> </a:t>
            </a:r>
            <a:r>
              <a:rPr lang="en-US" sz="4400" b="1" dirty="0" err="1">
                <a:solidFill>
                  <a:srgbClr val="0033CC"/>
                </a:solidFill>
              </a:rPr>
              <a:t>thành</a:t>
            </a:r>
            <a:r>
              <a:rPr lang="en-US" sz="4400" b="1" dirty="0">
                <a:solidFill>
                  <a:srgbClr val="0033CC"/>
                </a:solidFill>
              </a:rPr>
              <a:t>.</a:t>
            </a:r>
          </a:p>
        </p:txBody>
      </p:sp>
      <p:pic>
        <p:nvPicPr>
          <p:cNvPr id="21508" name="Picture 36" descr="questionmark_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52400"/>
            <a:ext cx="9763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Up Arrow Callout 9"/>
          <p:cNvSpPr/>
          <p:nvPr/>
        </p:nvSpPr>
        <p:spPr>
          <a:xfrm>
            <a:off x="152400" y="2514600"/>
            <a:ext cx="8839200" cy="2286000"/>
          </a:xfrm>
          <a:prstGeom prst="upArrowCallou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1371600" y="5029200"/>
            <a:ext cx="6477000" cy="152400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FFFF00"/>
                </a:solidFill>
              </a:rPr>
              <a:t>Chủ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ngữ</a:t>
            </a:r>
            <a:r>
              <a:rPr lang="en-US" sz="4000" b="1" dirty="0">
                <a:solidFill>
                  <a:srgbClr val="FFFF00"/>
                </a:solidFill>
              </a:rPr>
              <a:t> do </a:t>
            </a:r>
            <a:r>
              <a:rPr lang="en-US" sz="4000" b="1" dirty="0" err="1">
                <a:solidFill>
                  <a:srgbClr val="FFFF00"/>
                </a:solidFill>
              </a:rPr>
              <a:t>danh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từ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tạo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thành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2" name="Action Button: End 11">
            <a:hlinkClick r:id="rId4" action="ppaction://hlinksldjump" highlightClick="1"/>
          </p:cNvPr>
          <p:cNvSpPr/>
          <p:nvPr/>
        </p:nvSpPr>
        <p:spPr>
          <a:xfrm>
            <a:off x="8077200" y="6324600"/>
            <a:ext cx="533400" cy="3048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81000" y="4419600"/>
            <a:ext cx="2819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67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LTVC</a:t>
            </a:r>
            <a:br>
              <a:rPr lang="en-US" smtClean="0"/>
            </a:br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R="0" eaLnBrk="1" hangingPunct="1"/>
            <a:r>
              <a:rPr lang="en-US" altLang="en-US" smtClean="0"/>
              <a:t>LỚP 4</a:t>
            </a:r>
          </a:p>
          <a:p>
            <a:pPr marR="0" eaLnBrk="1" hangingPunct="1"/>
            <a:endParaRPr lang="en-US" altLang="en-US" smtClean="0"/>
          </a:p>
          <a:p>
            <a:pPr marR="0" eaLnBrk="1" hangingPunct="1"/>
            <a:endParaRPr lang="en-US" altLang="en-US" smtClean="0"/>
          </a:p>
        </p:txBody>
      </p:sp>
      <p:pic>
        <p:nvPicPr>
          <p:cNvPr id="23556" name="Picture 4" descr="vl_16_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241424" y="-1306512"/>
            <a:ext cx="6858001" cy="9340850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100000">
                <a:srgbClr val="DFFFE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609600" y="533400"/>
            <a:ext cx="8153400" cy="1754188"/>
          </a:xfrm>
          <a:prstGeom prst="rect">
            <a:avLst/>
          </a:prstGeom>
          <a:solidFill>
            <a:srgbClr val="FFFF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Up Arrow Callout 2"/>
          <p:cNvSpPr/>
          <p:nvPr/>
        </p:nvSpPr>
        <p:spPr>
          <a:xfrm>
            <a:off x="609600" y="2287588"/>
            <a:ext cx="8305800" cy="297021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Action Button: Beginning 1">
            <a:hlinkClick r:id="" action="ppaction://noaction" highlightClick="1"/>
          </p:cNvPr>
          <p:cNvSpPr/>
          <p:nvPr/>
        </p:nvSpPr>
        <p:spPr>
          <a:xfrm>
            <a:off x="7696200" y="5638800"/>
            <a:ext cx="609600" cy="457200"/>
          </a:xfrm>
          <a:prstGeom prst="actionButtonBeginn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82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990600" y="838200"/>
            <a:ext cx="7772400" cy="1636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 học kết thúc.</a:t>
            </a:r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304800" y="4114800"/>
            <a:ext cx="8534400" cy="2057400"/>
          </a:xfrm>
          <a:prstGeom prst="rect">
            <a:avLst/>
          </a:prstGeom>
        </p:spPr>
        <p:txBody>
          <a:bodyPr wrap="none" fromWordArt="1">
            <a:prstTxWarp prst="textTriangleInverted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CHÚC CÁC </a:t>
            </a: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CON </a:t>
            </a: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CHĂM NGOAN,HỌC GIỎI!</a:t>
            </a:r>
          </a:p>
        </p:txBody>
      </p:sp>
      <p:pic>
        <p:nvPicPr>
          <p:cNvPr id="18436" name="Picture 4" descr="hoa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08313"/>
            <a:ext cx="220027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hoa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08313"/>
            <a:ext cx="220027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hoa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08313"/>
            <a:ext cx="220027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64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50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ình nền đẹp cho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929" y="0"/>
            <a:ext cx="10059299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228600" y="3352800"/>
            <a:ext cx="8915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sz="3200">
              <a:solidFill>
                <a:srgbClr val="FFFF00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295400" y="228600"/>
            <a:ext cx="731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sz="320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0050" y="1509713"/>
            <a:ext cx="8286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vi-VN" altLang="en-US" sz="4000" b="1">
                <a:solidFill>
                  <a:srgbClr val="000099"/>
                </a:solidFill>
              </a:rPr>
              <a:t>- Xác định vị ngữ trong câu sau: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57300" y="2492375"/>
            <a:ext cx="7429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vi-VN" altLang="en-US" sz="4000" b="1" i="1">
                <a:solidFill>
                  <a:srgbClr val="FF0000"/>
                </a:solidFill>
              </a:rPr>
              <a:t>Tô Ngọc Vân là nghệ sĩ tài hoa.</a:t>
            </a:r>
            <a:endParaRPr lang="en-US" altLang="en-US" sz="4000" b="1" i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3388" y="3875088"/>
            <a:ext cx="6484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en-US" sz="4000" b="1">
                <a:solidFill>
                  <a:srgbClr val="000099"/>
                </a:solidFill>
              </a:rPr>
              <a:t>- Em hãy đặt câu kể Ai là gì?</a:t>
            </a:r>
          </a:p>
        </p:txBody>
      </p:sp>
      <p:cxnSp>
        <p:nvCxnSpPr>
          <p:cNvPr id="7" name="Straight Connector 6">
            <a:extLst>
              <a:ext uri="{FF2B5EF4-FFF2-40B4-BE49-F238E27FC236}"/>
            </a:extLst>
          </p:cNvPr>
          <p:cNvCxnSpPr/>
          <p:nvPr/>
        </p:nvCxnSpPr>
        <p:spPr>
          <a:xfrm>
            <a:off x="4332288" y="3124200"/>
            <a:ext cx="3516312" cy="0"/>
          </a:xfrm>
          <a:prstGeom prst="line">
            <a:avLst/>
          </a:prstGeom>
          <a:ln w="254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73713" y="3124200"/>
            <a:ext cx="1131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/>
              <a:t>VN</a:t>
            </a:r>
            <a:endParaRPr lang="vi-VN" altLang="en-US" b="1"/>
          </a:p>
        </p:txBody>
      </p:sp>
      <p:cxnSp>
        <p:nvCxnSpPr>
          <p:cNvPr id="11" name="Straight Connector 10">
            <a:extLst>
              <a:ext uri="{FF2B5EF4-FFF2-40B4-BE49-F238E27FC236}"/>
            </a:extLst>
          </p:cNvPr>
          <p:cNvCxnSpPr/>
          <p:nvPr/>
        </p:nvCxnSpPr>
        <p:spPr>
          <a:xfrm flipH="1">
            <a:off x="4114800" y="2635250"/>
            <a:ext cx="152400" cy="488950"/>
          </a:xfrm>
          <a:prstGeom prst="line">
            <a:avLst/>
          </a:prstGeom>
          <a:ln w="254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91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10CA841-5DB7-41E6-8E0C-FC2987077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5" y="5687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8F2278D-64E3-48F4-96B3-1730B4B8E5D3}"/>
              </a:ext>
            </a:extLst>
          </p:cNvPr>
          <p:cNvSpPr/>
          <p:nvPr/>
        </p:nvSpPr>
        <p:spPr>
          <a:xfrm>
            <a:off x="150125" y="1394683"/>
            <a:ext cx="89916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/>
            <a:r>
              <a:rPr lang="en-US" sz="36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endParaRPr lang="en-US" sz="3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/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3810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ba ngày 8 tháng 3 năm 2022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36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+ hình nền powerpoint đẹp long l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794" y="0"/>
            <a:ext cx="9296400" cy="684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11430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133600"/>
            <a:ext cx="708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 được ý nghĩa và cấu tạo của chủ ngữ trong câu kể Ai là gì?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được chủ ngữ trong câu kể Ai là gì?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 được câu kể Ai là gì? từ những chủ ngữ đã cho.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44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+ hình nền powerpoint đẹp long l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17060"/>
            <a:ext cx="9296400" cy="684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24384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  <a:p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ình thành kiến thức mới</a:t>
            </a: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13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đẹp cho bài giảng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929" y="0"/>
            <a:ext cx="10059299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81000" y="1893935"/>
            <a:ext cx="8167048" cy="4114800"/>
          </a:xfrm>
        </p:spPr>
        <p:txBody>
          <a:bodyPr>
            <a:noAutofit/>
          </a:bodyPr>
          <a:lstStyle/>
          <a:p>
            <a:pPr marL="457200" indent="-457200"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rẫy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ường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03275" indent="-457200"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03275" indent="-457200"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03275" indent="-457200"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ph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ua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ph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ng.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b) Kim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7993" y="1209020"/>
            <a:ext cx="3092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702860"/>
            <a:ext cx="211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00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ình nền đẹp cho bài giảng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350" y="31845"/>
            <a:ext cx="10059299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4"/>
          <p:cNvSpPr txBox="1">
            <a:spLocks/>
          </p:cNvSpPr>
          <p:nvPr/>
        </p:nvSpPr>
        <p:spPr>
          <a:xfrm>
            <a:off x="531152" y="914401"/>
            <a:ext cx="8079448" cy="71082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Trong các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câu dưới đây, những câu nào có dạng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Ai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2"/>
          </p:nvPr>
        </p:nvSpPr>
        <p:spPr>
          <a:xfrm>
            <a:off x="539113" y="1905000"/>
            <a:ext cx="8071487" cy="4165979"/>
          </a:xfrm>
        </p:spPr>
        <p:txBody>
          <a:bodyPr>
            <a:noAutofit/>
          </a:bodyPr>
          <a:lstStyle/>
          <a:p>
            <a:pPr marL="457200" indent="-457200"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rẫy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ường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03275" indent="-457200"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03275" indent="-457200"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03275" indent="-457200"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ph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ua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ph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ng.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b) Kim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ta.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72513" y="2438400"/>
            <a:ext cx="456628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72513" y="2971800"/>
            <a:ext cx="319468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72513" y="3581400"/>
            <a:ext cx="349948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56674" y="4724400"/>
            <a:ext cx="725544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56674" y="5257800"/>
            <a:ext cx="410112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4"/>
          <p:cNvSpPr txBox="1">
            <a:spLocks/>
          </p:cNvSpPr>
          <p:nvPr/>
        </p:nvSpPr>
        <p:spPr>
          <a:xfrm>
            <a:off x="457200" y="-152400"/>
            <a:ext cx="8077200" cy="10668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841491"/>
            <a:ext cx="8763000" cy="4019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rẫy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ường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20000"/>
              </a:spcBef>
              <a:defRPr/>
            </a:pP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20000"/>
              </a:spcBef>
              <a:defRPr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20000"/>
              </a:spcBef>
              <a:defRPr/>
            </a:pP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20000"/>
              </a:spcBef>
              <a:defRPr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322786" y="2804250"/>
            <a:ext cx="5334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2438400" y="4393288"/>
            <a:ext cx="6096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667000" y="1175295"/>
            <a:ext cx="5334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2748" y="3048000"/>
            <a:ext cx="1967552" cy="1588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2900" y="4724400"/>
            <a:ext cx="2247900" cy="1588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1000" y="1478507"/>
            <a:ext cx="2362200" cy="1588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52400" y="5105400"/>
            <a:ext cx="8686800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5667702" y="5553852"/>
            <a:ext cx="5334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4800" y="5942012"/>
            <a:ext cx="54864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8475" y="17919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15341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CN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9324" y="30480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CN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9324" y="4724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CN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00300" y="5887886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CN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914400"/>
            <a:ext cx="2628900" cy="6197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6700" y="2500928"/>
            <a:ext cx="2284686" cy="6197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66700" y="4185038"/>
            <a:ext cx="2360886" cy="6197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51847" y="5399813"/>
            <a:ext cx="5555120" cy="6197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2" grpId="0"/>
      <p:bldP spid="23" grpId="0"/>
      <p:bldP spid="12" grpId="0" animBg="1"/>
      <p:bldP spid="24" grpId="0" animBg="1"/>
      <p:bldP spid="25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0b57c26dbfe92ac31ec2053e4d756794c37d42b"/>
  <p:tag name="MMPROD_NEXTUNIQUEID" val="10009"/>
  <p:tag name="MMPROD_UIDATA" val="&lt;database version=&quot;11.0&quot;&gt;&lt;object type=&quot;1&quot; unique_id=&quot;10001&quot;&gt;&lt;object type=&quot;2&quot; unique_id=&quot;10343&quot;&gt;&lt;object type=&quot;3&quot; unique_id=&quot;10344&quot;&gt;&lt;property id=&quot;20148&quot; value=&quot;5&quot;/&gt;&lt;property id=&quot;20300&quot; value=&quot;Slide 1&quot;/&gt;&lt;property id=&quot;20307&quot; value=&quot;319&quot;/&gt;&lt;/object&gt;&lt;object type=&quot;3&quot; unique_id=&quot;10345&quot;&gt;&lt;property id=&quot;20148&quot; value=&quot;5&quot;/&gt;&lt;property id=&quot;20300&quot; value=&quot;Slide 2&quot;/&gt;&lt;property id=&quot;20307&quot; value=&quot;321&quot;/&gt;&lt;/object&gt;&lt;object type=&quot;3&quot; unique_id=&quot;10346&quot;&gt;&lt;property id=&quot;20148&quot; value=&quot;5&quot;/&gt;&lt;property id=&quot;20300&quot; value=&quot;Slide 3&quot;/&gt;&lt;property id=&quot;20307&quot; value=&quot;320&quot;/&gt;&lt;/object&gt;&lt;object type=&quot;3&quot; unique_id=&quot;10347&quot;&gt;&lt;property id=&quot;20148&quot; value=&quot;5&quot;/&gt;&lt;property id=&quot;20300&quot; value=&quot;Slide 4&quot;/&gt;&lt;property id=&quot;20307&quot; value=&quot;318&quot;/&gt;&lt;/object&gt;&lt;object type=&quot;3&quot; unique_id=&quot;10348&quot;&gt;&lt;property id=&quot;20148&quot; value=&quot;5&quot;/&gt;&lt;property id=&quot;20300&quot; value=&quot;Slide 5&quot;/&gt;&lt;property id=&quot;20307&quot; value=&quot;330&quot;/&gt;&lt;/object&gt;&lt;object type=&quot;3&quot; unique_id=&quot;10349&quot;&gt;&lt;property id=&quot;20148&quot; value=&quot;5&quot;/&gt;&lt;property id=&quot;20300&quot; value=&quot;Slide 6&quot;/&gt;&lt;property id=&quot;20307&quot; value=&quot;323&quot;/&gt;&lt;/object&gt;&lt;object type=&quot;3&quot; unique_id=&quot;10350&quot;&gt;&lt;property id=&quot;20148&quot; value=&quot;5&quot;/&gt;&lt;property id=&quot;20300&quot; value=&quot;Slide 7&quot;/&gt;&lt;property id=&quot;20307&quot; value=&quot;280&quot;/&gt;&lt;/object&gt;&lt;object type=&quot;3&quot; unique_id=&quot;10351&quot;&gt;&lt;property id=&quot;20148&quot; value=&quot;5&quot;/&gt;&lt;property id=&quot;20300&quot; value=&quot;Slide 8&quot;/&gt;&lt;property id=&quot;20307&quot; value=&quot;261&quot;/&gt;&lt;/object&gt;&lt;object type=&quot;3&quot; unique_id=&quot;10352&quot;&gt;&lt;property id=&quot;20148&quot; value=&quot;5&quot;/&gt;&lt;property id=&quot;20300&quot; value=&quot;Slide 9&quot;/&gt;&lt;property id=&quot;20307&quot; value=&quot;263&quot;/&gt;&lt;/object&gt;&lt;object type=&quot;3&quot; unique_id=&quot;10353&quot;&gt;&lt;property id=&quot;20148&quot; value=&quot;5&quot;/&gt;&lt;property id=&quot;20300&quot; value=&quot;Slide 10 - &amp;quot;1. Chủ ngữ trong các câu trên do những từ ngữ như thế nào tạo thành?&amp;quot;&quot;/&gt;&lt;property id=&quot;20307&quot; value=&quot;265&quot;/&gt;&lt;/object&gt;&lt;object type=&quot;3&quot; unique_id=&quot;10354&quot;&gt;&lt;property id=&quot;20148&quot; value=&quot;5&quot;/&gt;&lt;property id=&quot;20300&quot; value=&quot;Slide 11&quot;/&gt;&lt;property id=&quot;20307&quot; value=&quot;266&quot;/&gt;&lt;/object&gt;&lt;object type=&quot;3&quot; unique_id=&quot;10355&quot;&gt;&lt;property id=&quot;20148&quot; value=&quot;5&quot;/&gt;&lt;property id=&quot;20300&quot; value=&quot;Slide 12&quot;/&gt;&lt;property id=&quot;20307&quot; value=&quot;324&quot;/&gt;&lt;/object&gt;&lt;object type=&quot;3&quot; unique_id=&quot;10356&quot;&gt;&lt;property id=&quot;20148&quot; value=&quot;5&quot;/&gt;&lt;property id=&quot;20300&quot; value=&quot;Slide 13&quot;/&gt;&lt;property id=&quot;20307&quot; value=&quot;326&quot;/&gt;&lt;/object&gt;&lt;object type=&quot;3&quot; unique_id=&quot;10357&quot;&gt;&lt;property id=&quot;20148&quot; value=&quot;5&quot;/&gt;&lt;property id=&quot;20300&quot; value=&quot;Slide 14&quot;/&gt;&lt;property id=&quot;20307&quot; value=&quot;327&quot;/&gt;&lt;/object&gt;&lt;object type=&quot;3&quot; unique_id=&quot;10358&quot;&gt;&lt;property id=&quot;20148&quot; value=&quot;5&quot;/&gt;&lt;property id=&quot;20300&quot; value=&quot;Slide 15&quot;/&gt;&lt;property id=&quot;20307&quot; value=&quot;328&quot;/&gt;&lt;/object&gt;&lt;object type=&quot;3&quot; unique_id=&quot;10359&quot;&gt;&lt;property id=&quot;20148&quot; value=&quot;5&quot;/&gt;&lt;property id=&quot;20300&quot; value=&quot;Slide 16 - &amp;quot;Bài 3. Đặt câu kể Ai là gì?  Với các từ ngữ sau làm chủ ngữ: &amp;quot;&quot;/&gt;&lt;property id=&quot;20307&quot; value=&quot;329&quot;/&gt;&lt;/object&gt;&lt;object type=&quot;3&quot; unique_id=&quot;10360&quot;&gt;&lt;property id=&quot;20148&quot; value=&quot;5&quot;/&gt;&lt;property id=&quot;20300&quot; value=&quot;Slide 17&quot;/&gt;&lt;property id=&quot;20307&quot; value=&quot;272&quot;/&gt;&lt;/object&gt;&lt;object type=&quot;3&quot; unique_id=&quot;10361&quot;&gt;&lt;property id=&quot;20148&quot; value=&quot;5&quot;/&gt;&lt;property id=&quot;20300&quot; value=&quot;Slide 18&quot;/&gt;&lt;property id=&quot;20307&quot; value=&quot;325&quot;/&gt;&lt;/object&gt;&lt;object type=&quot;3&quot; unique_id=&quot;10362&quot;&gt;&lt;property id=&quot;20148&quot; value=&quot;5&quot;/&gt;&lt;property id=&quot;20300&quot; value=&quot;Slide 19&quot;/&gt;&lt;property id=&quot;20307&quot; value=&quot;316&quot;/&gt;&lt;/object&gt;&lt;object type=&quot;3&quot; unique_id=&quot;10363&quot;&gt;&lt;property id=&quot;20148&quot; value=&quot;5&quot;/&gt;&lt;property id=&quot;20300&quot; value=&quot;Slide 20&quot;/&gt;&lt;property id=&quot;20307&quot; value=&quot;317&quot;/&gt;&lt;/object&gt;&lt;object type=&quot;3&quot; unique_id=&quot;10364&quot;&gt;&lt;property id=&quot;20148&quot; value=&quot;5&quot;/&gt;&lt;property id=&quot;20300&quot; value=&quot;Slide 21 - &amp;quot;LTVC &amp;quot;&quot;/&gt;&lt;property id=&quot;20307&quot; value=&quot;314&quot;/&gt;&lt;/object&gt;&lt;object type=&quot;3&quot; unique_id=&quot;10365&quot;&gt;&lt;property id=&quot;20148&quot; value=&quot;5&quot;/&gt;&lt;property id=&quot;20300&quot; value=&quot;Slide 22&quot;/&gt;&lt;property id=&quot;20307&quot; value=&quot;332&quot;/&gt;&lt;/object&gt;&lt;object type=&quot;3&quot; unique_id=&quot;10438&quot;&gt;&lt;property id=&quot;20148&quot; value=&quot;5&quot;/&gt;&lt;property id=&quot;20300&quot; value=&quot;Slide 23&quot;/&gt;&lt;property id=&quot;20307&quot; value=&quot;333&quot;/&gt;&lt;/object&gt;&lt;/object&gt;&lt;object type=&quot;8&quot; unique_id=&quot;1038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Photo journal design template</Template>
  <TotalTime>772</TotalTime>
  <Words>851</Words>
  <Application>Microsoft Office PowerPoint</Application>
  <PresentationFormat>On-screen Show (4:3)</PresentationFormat>
  <Paragraphs>118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VNI-Times</vt:lpstr>
      <vt:lpstr>Wingdings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Chủ ngữ trong các câu trên do những từ ngữ như thế nào tạo thành?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3. Đặt câu kể Ai là gì?  Với các từ ngữ sau làm chủ ngữ: </vt:lpstr>
      <vt:lpstr>PowerPoint Presentation</vt:lpstr>
      <vt:lpstr>PowerPoint Presentation</vt:lpstr>
      <vt:lpstr>PowerPoint Presentation</vt:lpstr>
      <vt:lpstr>PowerPoint Presentation</vt:lpstr>
      <vt:lpstr>LTVC </vt:lpstr>
      <vt:lpstr>PowerPoint Presentation</vt:lpstr>
      <vt:lpstr>PowerPoint Presentation</vt:lpstr>
    </vt:vector>
  </TitlesOfParts>
  <Company>ThQuynhHoa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TH.QuynhHoa</dc:creator>
  <cp:lastModifiedBy>Microsoft account</cp:lastModifiedBy>
  <cp:revision>142</cp:revision>
  <dcterms:created xsi:type="dcterms:W3CDTF">2011-01-14T07:52:52Z</dcterms:created>
  <dcterms:modified xsi:type="dcterms:W3CDTF">2022-03-08T02:23:03Z</dcterms:modified>
</cp:coreProperties>
</file>